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92" r:id="rId13"/>
    <p:sldId id="293" r:id="rId14"/>
    <p:sldId id="294" r:id="rId15"/>
    <p:sldId id="29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97" r:id="rId33"/>
    <p:sldId id="28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2" d="100"/>
          <a:sy n="112" d="100"/>
        </p:scale>
        <p:origin x="5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5336-2475-4C6B-8042-ACEB2047D9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72DB4C-0FC1-4E7A-84A0-A1E62849C1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24CCAA-927B-45A7-B298-634ED9C91C79}"/>
              </a:ext>
            </a:extLst>
          </p:cNvPr>
          <p:cNvSpPr>
            <a:spLocks noGrp="1"/>
          </p:cNvSpPr>
          <p:nvPr>
            <p:ph type="dt" sz="half" idx="10"/>
          </p:nvPr>
        </p:nvSpPr>
        <p:spPr/>
        <p:txBody>
          <a:bodyPr/>
          <a:lstStyle/>
          <a:p>
            <a:fld id="{3720F63B-C7AE-4961-8581-19DD400C47E4}" type="datetimeFigureOut">
              <a:rPr lang="en-US" smtClean="0"/>
              <a:t>3/28/2024</a:t>
            </a:fld>
            <a:endParaRPr lang="en-US"/>
          </a:p>
        </p:txBody>
      </p:sp>
      <p:sp>
        <p:nvSpPr>
          <p:cNvPr id="5" name="Footer Placeholder 4">
            <a:extLst>
              <a:ext uri="{FF2B5EF4-FFF2-40B4-BE49-F238E27FC236}">
                <a16:creationId xmlns:a16="http://schemas.microsoft.com/office/drawing/2014/main" id="{B8D4AE05-8C5B-411D-8B1C-D2B848371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B74198-E17F-4AB9-B28B-1709B38C3D09}"/>
              </a:ext>
            </a:extLst>
          </p:cNvPr>
          <p:cNvSpPr>
            <a:spLocks noGrp="1"/>
          </p:cNvSpPr>
          <p:nvPr>
            <p:ph type="sldNum" sz="quarter" idx="12"/>
          </p:nvPr>
        </p:nvSpPr>
        <p:spPr/>
        <p:txBody>
          <a:bodyPr/>
          <a:lstStyle/>
          <a:p>
            <a:fld id="{949AE4AF-BACA-4F60-AE71-6E8F86116C04}" type="slidenum">
              <a:rPr lang="en-US" smtClean="0"/>
              <a:t>‹#›</a:t>
            </a:fld>
            <a:endParaRPr lang="en-US"/>
          </a:p>
        </p:txBody>
      </p:sp>
    </p:spTree>
    <p:extLst>
      <p:ext uri="{BB962C8B-B14F-4D97-AF65-F5344CB8AC3E}">
        <p14:creationId xmlns:p14="http://schemas.microsoft.com/office/powerpoint/2010/main" val="1022034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4AAF8-B6CE-4F67-B665-868190ADF8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B24467-6AF3-42CC-9C8F-61A4D0F274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33F5D-D8B5-47A9-ADB6-5B60291B2EC4}"/>
              </a:ext>
            </a:extLst>
          </p:cNvPr>
          <p:cNvSpPr>
            <a:spLocks noGrp="1"/>
          </p:cNvSpPr>
          <p:nvPr>
            <p:ph type="dt" sz="half" idx="10"/>
          </p:nvPr>
        </p:nvSpPr>
        <p:spPr/>
        <p:txBody>
          <a:bodyPr/>
          <a:lstStyle/>
          <a:p>
            <a:fld id="{3720F63B-C7AE-4961-8581-19DD400C47E4}" type="datetimeFigureOut">
              <a:rPr lang="en-US" smtClean="0"/>
              <a:t>3/28/2024</a:t>
            </a:fld>
            <a:endParaRPr lang="en-US"/>
          </a:p>
        </p:txBody>
      </p:sp>
      <p:sp>
        <p:nvSpPr>
          <p:cNvPr id="5" name="Footer Placeholder 4">
            <a:extLst>
              <a:ext uri="{FF2B5EF4-FFF2-40B4-BE49-F238E27FC236}">
                <a16:creationId xmlns:a16="http://schemas.microsoft.com/office/drawing/2014/main" id="{B3051AE0-C921-4D9D-AF17-27BAA4218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DEAFF-D9D7-4E41-9AB8-FC6DEA9FEB30}"/>
              </a:ext>
            </a:extLst>
          </p:cNvPr>
          <p:cNvSpPr>
            <a:spLocks noGrp="1"/>
          </p:cNvSpPr>
          <p:nvPr>
            <p:ph type="sldNum" sz="quarter" idx="12"/>
          </p:nvPr>
        </p:nvSpPr>
        <p:spPr/>
        <p:txBody>
          <a:bodyPr/>
          <a:lstStyle/>
          <a:p>
            <a:fld id="{949AE4AF-BACA-4F60-AE71-6E8F86116C04}" type="slidenum">
              <a:rPr lang="en-US" smtClean="0"/>
              <a:t>‹#›</a:t>
            </a:fld>
            <a:endParaRPr lang="en-US"/>
          </a:p>
        </p:txBody>
      </p:sp>
    </p:spTree>
    <p:extLst>
      <p:ext uri="{BB962C8B-B14F-4D97-AF65-F5344CB8AC3E}">
        <p14:creationId xmlns:p14="http://schemas.microsoft.com/office/powerpoint/2010/main" val="354759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6D3535-A654-4303-9E47-85F63B1A5B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A2115E-05E3-4B25-AE3C-C2BE7E58F4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0537B-CE12-4E78-BD6F-3D1C499E7432}"/>
              </a:ext>
            </a:extLst>
          </p:cNvPr>
          <p:cNvSpPr>
            <a:spLocks noGrp="1"/>
          </p:cNvSpPr>
          <p:nvPr>
            <p:ph type="dt" sz="half" idx="10"/>
          </p:nvPr>
        </p:nvSpPr>
        <p:spPr/>
        <p:txBody>
          <a:bodyPr/>
          <a:lstStyle/>
          <a:p>
            <a:fld id="{3720F63B-C7AE-4961-8581-19DD400C47E4}" type="datetimeFigureOut">
              <a:rPr lang="en-US" smtClean="0"/>
              <a:t>3/28/2024</a:t>
            </a:fld>
            <a:endParaRPr lang="en-US"/>
          </a:p>
        </p:txBody>
      </p:sp>
      <p:sp>
        <p:nvSpPr>
          <p:cNvPr id="5" name="Footer Placeholder 4">
            <a:extLst>
              <a:ext uri="{FF2B5EF4-FFF2-40B4-BE49-F238E27FC236}">
                <a16:creationId xmlns:a16="http://schemas.microsoft.com/office/drawing/2014/main" id="{8A7F67FE-F98A-462A-8787-6E031B184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812CF-FDDF-47A1-BC8E-55276FF23554}"/>
              </a:ext>
            </a:extLst>
          </p:cNvPr>
          <p:cNvSpPr>
            <a:spLocks noGrp="1"/>
          </p:cNvSpPr>
          <p:nvPr>
            <p:ph type="sldNum" sz="quarter" idx="12"/>
          </p:nvPr>
        </p:nvSpPr>
        <p:spPr/>
        <p:txBody>
          <a:bodyPr/>
          <a:lstStyle/>
          <a:p>
            <a:fld id="{949AE4AF-BACA-4F60-AE71-6E8F86116C04}" type="slidenum">
              <a:rPr lang="en-US" smtClean="0"/>
              <a:t>‹#›</a:t>
            </a:fld>
            <a:endParaRPr lang="en-US"/>
          </a:p>
        </p:txBody>
      </p:sp>
    </p:spTree>
    <p:extLst>
      <p:ext uri="{BB962C8B-B14F-4D97-AF65-F5344CB8AC3E}">
        <p14:creationId xmlns:p14="http://schemas.microsoft.com/office/powerpoint/2010/main" val="287496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0A0E-72FF-4D8C-AACD-907A6EE2AC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D57FA-4D39-437E-9D08-13CE4B9ADE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B8DE1-7CF5-4DEC-BE3D-F0A436E6AA6E}"/>
              </a:ext>
            </a:extLst>
          </p:cNvPr>
          <p:cNvSpPr>
            <a:spLocks noGrp="1"/>
          </p:cNvSpPr>
          <p:nvPr>
            <p:ph type="dt" sz="half" idx="10"/>
          </p:nvPr>
        </p:nvSpPr>
        <p:spPr/>
        <p:txBody>
          <a:bodyPr/>
          <a:lstStyle/>
          <a:p>
            <a:fld id="{3720F63B-C7AE-4961-8581-19DD400C47E4}" type="datetimeFigureOut">
              <a:rPr lang="en-US" smtClean="0"/>
              <a:t>3/28/2024</a:t>
            </a:fld>
            <a:endParaRPr lang="en-US"/>
          </a:p>
        </p:txBody>
      </p:sp>
      <p:sp>
        <p:nvSpPr>
          <p:cNvPr id="5" name="Footer Placeholder 4">
            <a:extLst>
              <a:ext uri="{FF2B5EF4-FFF2-40B4-BE49-F238E27FC236}">
                <a16:creationId xmlns:a16="http://schemas.microsoft.com/office/drawing/2014/main" id="{7529BDE3-840C-4000-BD09-BE1EF7640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23522-E0B2-4E52-BFB1-0CE75073FE7D}"/>
              </a:ext>
            </a:extLst>
          </p:cNvPr>
          <p:cNvSpPr>
            <a:spLocks noGrp="1"/>
          </p:cNvSpPr>
          <p:nvPr>
            <p:ph type="sldNum" sz="quarter" idx="12"/>
          </p:nvPr>
        </p:nvSpPr>
        <p:spPr/>
        <p:txBody>
          <a:bodyPr/>
          <a:lstStyle/>
          <a:p>
            <a:fld id="{949AE4AF-BACA-4F60-AE71-6E8F86116C04}" type="slidenum">
              <a:rPr lang="en-US" smtClean="0"/>
              <a:t>‹#›</a:t>
            </a:fld>
            <a:endParaRPr lang="en-US"/>
          </a:p>
        </p:txBody>
      </p:sp>
    </p:spTree>
    <p:extLst>
      <p:ext uri="{BB962C8B-B14F-4D97-AF65-F5344CB8AC3E}">
        <p14:creationId xmlns:p14="http://schemas.microsoft.com/office/powerpoint/2010/main" val="2479532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EE43-2250-4034-B790-7CE881B43B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034589-0FE9-47B3-8D5F-9F42EEA972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9E078C-4427-4CB1-865F-8FA8D770ED1C}"/>
              </a:ext>
            </a:extLst>
          </p:cNvPr>
          <p:cNvSpPr>
            <a:spLocks noGrp="1"/>
          </p:cNvSpPr>
          <p:nvPr>
            <p:ph type="dt" sz="half" idx="10"/>
          </p:nvPr>
        </p:nvSpPr>
        <p:spPr/>
        <p:txBody>
          <a:bodyPr/>
          <a:lstStyle/>
          <a:p>
            <a:fld id="{3720F63B-C7AE-4961-8581-19DD400C47E4}" type="datetimeFigureOut">
              <a:rPr lang="en-US" smtClean="0"/>
              <a:t>3/28/2024</a:t>
            </a:fld>
            <a:endParaRPr lang="en-US"/>
          </a:p>
        </p:txBody>
      </p:sp>
      <p:sp>
        <p:nvSpPr>
          <p:cNvPr id="5" name="Footer Placeholder 4">
            <a:extLst>
              <a:ext uri="{FF2B5EF4-FFF2-40B4-BE49-F238E27FC236}">
                <a16:creationId xmlns:a16="http://schemas.microsoft.com/office/drawing/2014/main" id="{CD3E608C-0570-41A4-85A0-273D2606A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52143-D8AF-4811-9E87-943D9BDAC0D7}"/>
              </a:ext>
            </a:extLst>
          </p:cNvPr>
          <p:cNvSpPr>
            <a:spLocks noGrp="1"/>
          </p:cNvSpPr>
          <p:nvPr>
            <p:ph type="sldNum" sz="quarter" idx="12"/>
          </p:nvPr>
        </p:nvSpPr>
        <p:spPr/>
        <p:txBody>
          <a:bodyPr/>
          <a:lstStyle/>
          <a:p>
            <a:fld id="{949AE4AF-BACA-4F60-AE71-6E8F86116C04}" type="slidenum">
              <a:rPr lang="en-US" smtClean="0"/>
              <a:t>‹#›</a:t>
            </a:fld>
            <a:endParaRPr lang="en-US"/>
          </a:p>
        </p:txBody>
      </p:sp>
    </p:spTree>
    <p:extLst>
      <p:ext uri="{BB962C8B-B14F-4D97-AF65-F5344CB8AC3E}">
        <p14:creationId xmlns:p14="http://schemas.microsoft.com/office/powerpoint/2010/main" val="71550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5D362-4F33-43C7-9C48-EF5FEA686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AC40E9-EDBB-4AE4-A61F-34B9252CC6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A51884-1CB3-442F-A24C-22D87D90DC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2DB0EC-7015-4984-972E-12787CEAA9B7}"/>
              </a:ext>
            </a:extLst>
          </p:cNvPr>
          <p:cNvSpPr>
            <a:spLocks noGrp="1"/>
          </p:cNvSpPr>
          <p:nvPr>
            <p:ph type="dt" sz="half" idx="10"/>
          </p:nvPr>
        </p:nvSpPr>
        <p:spPr/>
        <p:txBody>
          <a:bodyPr/>
          <a:lstStyle/>
          <a:p>
            <a:fld id="{3720F63B-C7AE-4961-8581-19DD400C47E4}" type="datetimeFigureOut">
              <a:rPr lang="en-US" smtClean="0"/>
              <a:t>3/28/2024</a:t>
            </a:fld>
            <a:endParaRPr lang="en-US"/>
          </a:p>
        </p:txBody>
      </p:sp>
      <p:sp>
        <p:nvSpPr>
          <p:cNvPr id="6" name="Footer Placeholder 5">
            <a:extLst>
              <a:ext uri="{FF2B5EF4-FFF2-40B4-BE49-F238E27FC236}">
                <a16:creationId xmlns:a16="http://schemas.microsoft.com/office/drawing/2014/main" id="{BB99142E-EB83-4ABF-8834-E2874A3A7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494E2-1E1A-4651-863C-C663071DC56A}"/>
              </a:ext>
            </a:extLst>
          </p:cNvPr>
          <p:cNvSpPr>
            <a:spLocks noGrp="1"/>
          </p:cNvSpPr>
          <p:nvPr>
            <p:ph type="sldNum" sz="quarter" idx="12"/>
          </p:nvPr>
        </p:nvSpPr>
        <p:spPr/>
        <p:txBody>
          <a:bodyPr/>
          <a:lstStyle/>
          <a:p>
            <a:fld id="{949AE4AF-BACA-4F60-AE71-6E8F86116C04}" type="slidenum">
              <a:rPr lang="en-US" smtClean="0"/>
              <a:t>‹#›</a:t>
            </a:fld>
            <a:endParaRPr lang="en-US"/>
          </a:p>
        </p:txBody>
      </p:sp>
    </p:spTree>
    <p:extLst>
      <p:ext uri="{BB962C8B-B14F-4D97-AF65-F5344CB8AC3E}">
        <p14:creationId xmlns:p14="http://schemas.microsoft.com/office/powerpoint/2010/main" val="1398516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26D8A-70BB-45E1-965C-AFD872E68F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E57B23-CC3F-4530-8FC1-4A29EB5EE5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FEDE35-EA50-4C9C-BDC6-CF8E0584F8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3005EB-E65D-4FD8-87CD-B605DAA3B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322A03-2BFB-4D7D-901A-F13E520F45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2A6DA0-A75D-4EC5-BD3D-EBA851F11F8B}"/>
              </a:ext>
            </a:extLst>
          </p:cNvPr>
          <p:cNvSpPr>
            <a:spLocks noGrp="1"/>
          </p:cNvSpPr>
          <p:nvPr>
            <p:ph type="dt" sz="half" idx="10"/>
          </p:nvPr>
        </p:nvSpPr>
        <p:spPr/>
        <p:txBody>
          <a:bodyPr/>
          <a:lstStyle/>
          <a:p>
            <a:fld id="{3720F63B-C7AE-4961-8581-19DD400C47E4}" type="datetimeFigureOut">
              <a:rPr lang="en-US" smtClean="0"/>
              <a:t>3/28/2024</a:t>
            </a:fld>
            <a:endParaRPr lang="en-US"/>
          </a:p>
        </p:txBody>
      </p:sp>
      <p:sp>
        <p:nvSpPr>
          <p:cNvPr id="8" name="Footer Placeholder 7">
            <a:extLst>
              <a:ext uri="{FF2B5EF4-FFF2-40B4-BE49-F238E27FC236}">
                <a16:creationId xmlns:a16="http://schemas.microsoft.com/office/drawing/2014/main" id="{7325CCC8-AA23-43FA-AA8F-0F09E70567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421523-DBD2-4E6D-8913-612AC0283EA1}"/>
              </a:ext>
            </a:extLst>
          </p:cNvPr>
          <p:cNvSpPr>
            <a:spLocks noGrp="1"/>
          </p:cNvSpPr>
          <p:nvPr>
            <p:ph type="sldNum" sz="quarter" idx="12"/>
          </p:nvPr>
        </p:nvSpPr>
        <p:spPr/>
        <p:txBody>
          <a:bodyPr/>
          <a:lstStyle/>
          <a:p>
            <a:fld id="{949AE4AF-BACA-4F60-AE71-6E8F86116C04}" type="slidenum">
              <a:rPr lang="en-US" smtClean="0"/>
              <a:t>‹#›</a:t>
            </a:fld>
            <a:endParaRPr lang="en-US"/>
          </a:p>
        </p:txBody>
      </p:sp>
    </p:spTree>
    <p:extLst>
      <p:ext uri="{BB962C8B-B14F-4D97-AF65-F5344CB8AC3E}">
        <p14:creationId xmlns:p14="http://schemas.microsoft.com/office/powerpoint/2010/main" val="3499804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09024-F270-43C4-BF09-8B735C53DF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5617C1-2561-4639-AD67-805E93C35DF1}"/>
              </a:ext>
            </a:extLst>
          </p:cNvPr>
          <p:cNvSpPr>
            <a:spLocks noGrp="1"/>
          </p:cNvSpPr>
          <p:nvPr>
            <p:ph type="dt" sz="half" idx="10"/>
          </p:nvPr>
        </p:nvSpPr>
        <p:spPr/>
        <p:txBody>
          <a:bodyPr/>
          <a:lstStyle/>
          <a:p>
            <a:fld id="{3720F63B-C7AE-4961-8581-19DD400C47E4}" type="datetimeFigureOut">
              <a:rPr lang="en-US" smtClean="0"/>
              <a:t>3/28/2024</a:t>
            </a:fld>
            <a:endParaRPr lang="en-US"/>
          </a:p>
        </p:txBody>
      </p:sp>
      <p:sp>
        <p:nvSpPr>
          <p:cNvPr id="4" name="Footer Placeholder 3">
            <a:extLst>
              <a:ext uri="{FF2B5EF4-FFF2-40B4-BE49-F238E27FC236}">
                <a16:creationId xmlns:a16="http://schemas.microsoft.com/office/drawing/2014/main" id="{2E1D2558-28A5-4CE0-8060-391D39D553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AD02AA-E9C2-4380-9690-B96AE720C98A}"/>
              </a:ext>
            </a:extLst>
          </p:cNvPr>
          <p:cNvSpPr>
            <a:spLocks noGrp="1"/>
          </p:cNvSpPr>
          <p:nvPr>
            <p:ph type="sldNum" sz="quarter" idx="12"/>
          </p:nvPr>
        </p:nvSpPr>
        <p:spPr/>
        <p:txBody>
          <a:bodyPr/>
          <a:lstStyle/>
          <a:p>
            <a:fld id="{949AE4AF-BACA-4F60-AE71-6E8F86116C04}" type="slidenum">
              <a:rPr lang="en-US" smtClean="0"/>
              <a:t>‹#›</a:t>
            </a:fld>
            <a:endParaRPr lang="en-US"/>
          </a:p>
        </p:txBody>
      </p:sp>
    </p:spTree>
    <p:extLst>
      <p:ext uri="{BB962C8B-B14F-4D97-AF65-F5344CB8AC3E}">
        <p14:creationId xmlns:p14="http://schemas.microsoft.com/office/powerpoint/2010/main" val="2190364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A10DB5-4E5C-4285-B806-3540E465E76D}"/>
              </a:ext>
            </a:extLst>
          </p:cNvPr>
          <p:cNvSpPr>
            <a:spLocks noGrp="1"/>
          </p:cNvSpPr>
          <p:nvPr>
            <p:ph type="dt" sz="half" idx="10"/>
          </p:nvPr>
        </p:nvSpPr>
        <p:spPr/>
        <p:txBody>
          <a:bodyPr/>
          <a:lstStyle/>
          <a:p>
            <a:fld id="{3720F63B-C7AE-4961-8581-19DD400C47E4}" type="datetimeFigureOut">
              <a:rPr lang="en-US" smtClean="0"/>
              <a:t>3/28/2024</a:t>
            </a:fld>
            <a:endParaRPr lang="en-US"/>
          </a:p>
        </p:txBody>
      </p:sp>
      <p:sp>
        <p:nvSpPr>
          <p:cNvPr id="3" name="Footer Placeholder 2">
            <a:extLst>
              <a:ext uri="{FF2B5EF4-FFF2-40B4-BE49-F238E27FC236}">
                <a16:creationId xmlns:a16="http://schemas.microsoft.com/office/drawing/2014/main" id="{00AB3A79-F1A0-4FFB-A5BC-D8C8F83C9A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279D20-047C-40C7-B9F3-11C311BBA0F5}"/>
              </a:ext>
            </a:extLst>
          </p:cNvPr>
          <p:cNvSpPr>
            <a:spLocks noGrp="1"/>
          </p:cNvSpPr>
          <p:nvPr>
            <p:ph type="sldNum" sz="quarter" idx="12"/>
          </p:nvPr>
        </p:nvSpPr>
        <p:spPr/>
        <p:txBody>
          <a:bodyPr/>
          <a:lstStyle/>
          <a:p>
            <a:fld id="{949AE4AF-BACA-4F60-AE71-6E8F86116C04}" type="slidenum">
              <a:rPr lang="en-US" smtClean="0"/>
              <a:t>‹#›</a:t>
            </a:fld>
            <a:endParaRPr lang="en-US"/>
          </a:p>
        </p:txBody>
      </p:sp>
    </p:spTree>
    <p:extLst>
      <p:ext uri="{BB962C8B-B14F-4D97-AF65-F5344CB8AC3E}">
        <p14:creationId xmlns:p14="http://schemas.microsoft.com/office/powerpoint/2010/main" val="3256704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83ED-6252-40E4-BF28-3DA539A5C5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D9C64E-0E48-4FC1-B1BE-F62E82567D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CA3085-FCB0-4D33-AD0B-D23D759543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2FA4BD-6F17-43F4-BB66-C9BBE844A456}"/>
              </a:ext>
            </a:extLst>
          </p:cNvPr>
          <p:cNvSpPr>
            <a:spLocks noGrp="1"/>
          </p:cNvSpPr>
          <p:nvPr>
            <p:ph type="dt" sz="half" idx="10"/>
          </p:nvPr>
        </p:nvSpPr>
        <p:spPr/>
        <p:txBody>
          <a:bodyPr/>
          <a:lstStyle/>
          <a:p>
            <a:fld id="{3720F63B-C7AE-4961-8581-19DD400C47E4}" type="datetimeFigureOut">
              <a:rPr lang="en-US" smtClean="0"/>
              <a:t>3/28/2024</a:t>
            </a:fld>
            <a:endParaRPr lang="en-US"/>
          </a:p>
        </p:txBody>
      </p:sp>
      <p:sp>
        <p:nvSpPr>
          <p:cNvPr id="6" name="Footer Placeholder 5">
            <a:extLst>
              <a:ext uri="{FF2B5EF4-FFF2-40B4-BE49-F238E27FC236}">
                <a16:creationId xmlns:a16="http://schemas.microsoft.com/office/drawing/2014/main" id="{CE6747CC-8169-4E89-852D-3BDD93EEB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0A2554-8572-4F65-A9D3-BB1A81B49422}"/>
              </a:ext>
            </a:extLst>
          </p:cNvPr>
          <p:cNvSpPr>
            <a:spLocks noGrp="1"/>
          </p:cNvSpPr>
          <p:nvPr>
            <p:ph type="sldNum" sz="quarter" idx="12"/>
          </p:nvPr>
        </p:nvSpPr>
        <p:spPr/>
        <p:txBody>
          <a:bodyPr/>
          <a:lstStyle/>
          <a:p>
            <a:fld id="{949AE4AF-BACA-4F60-AE71-6E8F86116C04}" type="slidenum">
              <a:rPr lang="en-US" smtClean="0"/>
              <a:t>‹#›</a:t>
            </a:fld>
            <a:endParaRPr lang="en-US"/>
          </a:p>
        </p:txBody>
      </p:sp>
    </p:spTree>
    <p:extLst>
      <p:ext uri="{BB962C8B-B14F-4D97-AF65-F5344CB8AC3E}">
        <p14:creationId xmlns:p14="http://schemas.microsoft.com/office/powerpoint/2010/main" val="3700506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D77E8-FF84-4109-B6B7-A83A691ABD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2616A3-CF4C-4A14-BE57-2C871E5B00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FC91F4-A447-4814-A5C9-DF2A19583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CBE78B-A89E-44BD-A2D3-E5CE8B08DB9D}"/>
              </a:ext>
            </a:extLst>
          </p:cNvPr>
          <p:cNvSpPr>
            <a:spLocks noGrp="1"/>
          </p:cNvSpPr>
          <p:nvPr>
            <p:ph type="dt" sz="half" idx="10"/>
          </p:nvPr>
        </p:nvSpPr>
        <p:spPr/>
        <p:txBody>
          <a:bodyPr/>
          <a:lstStyle/>
          <a:p>
            <a:fld id="{3720F63B-C7AE-4961-8581-19DD400C47E4}" type="datetimeFigureOut">
              <a:rPr lang="en-US" smtClean="0"/>
              <a:t>3/28/2024</a:t>
            </a:fld>
            <a:endParaRPr lang="en-US"/>
          </a:p>
        </p:txBody>
      </p:sp>
      <p:sp>
        <p:nvSpPr>
          <p:cNvPr id="6" name="Footer Placeholder 5">
            <a:extLst>
              <a:ext uri="{FF2B5EF4-FFF2-40B4-BE49-F238E27FC236}">
                <a16:creationId xmlns:a16="http://schemas.microsoft.com/office/drawing/2014/main" id="{196812B3-8574-440C-88EC-B9E6392AC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7C81D3-F266-4E9C-BD2B-4E8C8A56787D}"/>
              </a:ext>
            </a:extLst>
          </p:cNvPr>
          <p:cNvSpPr>
            <a:spLocks noGrp="1"/>
          </p:cNvSpPr>
          <p:nvPr>
            <p:ph type="sldNum" sz="quarter" idx="12"/>
          </p:nvPr>
        </p:nvSpPr>
        <p:spPr/>
        <p:txBody>
          <a:bodyPr/>
          <a:lstStyle/>
          <a:p>
            <a:fld id="{949AE4AF-BACA-4F60-AE71-6E8F86116C04}" type="slidenum">
              <a:rPr lang="en-US" smtClean="0"/>
              <a:t>‹#›</a:t>
            </a:fld>
            <a:endParaRPr lang="en-US"/>
          </a:p>
        </p:txBody>
      </p:sp>
    </p:spTree>
    <p:extLst>
      <p:ext uri="{BB962C8B-B14F-4D97-AF65-F5344CB8AC3E}">
        <p14:creationId xmlns:p14="http://schemas.microsoft.com/office/powerpoint/2010/main" val="3493563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901DB2-76D4-40EE-A207-E9679C890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38138E-1C06-44F7-8F36-103169729C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618917-2D37-4FE6-AC32-B41BFD6544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20F63B-C7AE-4961-8581-19DD400C47E4}" type="datetimeFigureOut">
              <a:rPr lang="en-US" smtClean="0"/>
              <a:t>3/28/2024</a:t>
            </a:fld>
            <a:endParaRPr lang="en-US"/>
          </a:p>
        </p:txBody>
      </p:sp>
      <p:sp>
        <p:nvSpPr>
          <p:cNvPr id="5" name="Footer Placeholder 4">
            <a:extLst>
              <a:ext uri="{FF2B5EF4-FFF2-40B4-BE49-F238E27FC236}">
                <a16:creationId xmlns:a16="http://schemas.microsoft.com/office/drawing/2014/main" id="{52DAD106-0159-45B9-AE46-949FD5C895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2FAEE3-1CE6-49B5-BD2D-742BCA0D38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AE4AF-BACA-4F60-AE71-6E8F86116C04}" type="slidenum">
              <a:rPr lang="en-US" smtClean="0"/>
              <a:t>‹#›</a:t>
            </a:fld>
            <a:endParaRPr lang="en-US"/>
          </a:p>
        </p:txBody>
      </p:sp>
    </p:spTree>
    <p:extLst>
      <p:ext uri="{BB962C8B-B14F-4D97-AF65-F5344CB8AC3E}">
        <p14:creationId xmlns:p14="http://schemas.microsoft.com/office/powerpoint/2010/main" val="4000377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thiomisgie@gmail.com"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project.ethioptec.com/" TargetMode="External"/><Relationship Id="rId5" Type="http://schemas.openxmlformats.org/officeDocument/2006/relationships/hyperlink" Target="https://info.ethioptec.com/" TargetMode="External"/><Relationship Id="rId4" Type="http://schemas.openxmlformats.org/officeDocument/2006/relationships/hyperlink" Target="https://www.ethioptec.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9.jpg"/><Relationship Id="rId4" Type="http://schemas.openxmlformats.org/officeDocument/2006/relationships/image" Target="../media/image18.gif"/></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7.jp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9.gif"/><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97C35BB-52CC-4B11-A1F3-FF81D94A0D3C}"/>
              </a:ext>
            </a:extLst>
          </p:cNvPr>
          <p:cNvCxnSpPr>
            <a:cxnSpLocks/>
          </p:cNvCxnSpPr>
          <p:nvPr/>
        </p:nvCxnSpPr>
        <p:spPr>
          <a:xfrm>
            <a:off x="0" y="79512"/>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pic>
        <p:nvPicPr>
          <p:cNvPr id="9" name="Picture 8">
            <a:extLst>
              <a:ext uri="{FF2B5EF4-FFF2-40B4-BE49-F238E27FC236}">
                <a16:creationId xmlns:a16="http://schemas.microsoft.com/office/drawing/2014/main" id="{F39BB173-85EE-403C-BB00-2BAA4C530069}"/>
              </a:ext>
            </a:extLst>
          </p:cNvPr>
          <p:cNvPicPr/>
          <p:nvPr/>
        </p:nvPicPr>
        <p:blipFill>
          <a:blip r:embed="rId2">
            <a:extLst>
              <a:ext uri="{28A0092B-C50C-407E-A947-70E740481C1C}">
                <a14:useLocalDpi xmlns:a14="http://schemas.microsoft.com/office/drawing/2010/main" val="0"/>
              </a:ext>
            </a:extLst>
          </a:blip>
          <a:srcRect/>
          <a:stretch/>
        </p:blipFill>
        <p:spPr>
          <a:xfrm>
            <a:off x="4340365" y="454153"/>
            <a:ext cx="2256987" cy="2126673"/>
          </a:xfrm>
          <a:prstGeom prst="rect">
            <a:avLst/>
          </a:prstGeom>
        </p:spPr>
      </p:pic>
      <p:sp>
        <p:nvSpPr>
          <p:cNvPr id="10" name="TextBox 9">
            <a:extLst>
              <a:ext uri="{FF2B5EF4-FFF2-40B4-BE49-F238E27FC236}">
                <a16:creationId xmlns:a16="http://schemas.microsoft.com/office/drawing/2014/main" id="{5B065618-4B76-4F4E-8F15-1609F61ECF75}"/>
              </a:ext>
            </a:extLst>
          </p:cNvPr>
          <p:cNvSpPr txBox="1"/>
          <p:nvPr/>
        </p:nvSpPr>
        <p:spPr>
          <a:xfrm>
            <a:off x="-273064" y="2666949"/>
            <a:ext cx="11198086" cy="4667303"/>
          </a:xfrm>
          <a:prstGeom prst="rect">
            <a:avLst/>
          </a:prstGeom>
          <a:noFill/>
        </p:spPr>
        <p:txBody>
          <a:bodyPr wrap="square">
            <a:spAutoFit/>
          </a:bodyPr>
          <a:lstStyle/>
          <a:p>
            <a:pPr lvl="1" algn="ctr">
              <a:lnSpc>
                <a:spcPct val="115000"/>
              </a:lnSpc>
              <a:spcAft>
                <a:spcPts val="1000"/>
              </a:spcAft>
            </a:pPr>
            <a:r>
              <a:rPr lang="en-GB" sz="2400" b="1" dirty="0">
                <a:ln w="9525" cap="flat" cmpd="sng" algn="ctr">
                  <a:solidFill>
                    <a:srgbClr val="FFFFFF"/>
                  </a:solidFill>
                  <a:prstDash val="solid"/>
                  <a:round/>
                </a:ln>
                <a:effectLst>
                  <a:outerShdw blurRad="12700" dist="38100" dir="2700000" algn="tl">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rPr>
              <a:t>Introduction to AI</a:t>
            </a:r>
          </a:p>
          <a:p>
            <a:pPr marL="0" marR="0" algn="ctr">
              <a:lnSpc>
                <a:spcPct val="115000"/>
              </a:lnSpc>
              <a:spcBef>
                <a:spcPts val="0"/>
              </a:spcBef>
              <a:spcAft>
                <a:spcPts val="1000"/>
              </a:spcAft>
            </a:pPr>
            <a:r>
              <a:rPr lang="en-GB" sz="2000" b="1" dirty="0">
                <a:ln w="9525" cap="flat" cmpd="sng" algn="ctr">
                  <a:solidFill>
                    <a:srgbClr val="FFFFFF"/>
                  </a:solidFill>
                  <a:prstDash val="solid"/>
                  <a:round/>
                </a:ln>
                <a:solidFill>
                  <a:srgbClr val="000000"/>
                </a:solidFill>
                <a:effectLst>
                  <a:outerShdw blurRad="12700" dist="38100" dir="2700000" algn="tl">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rPr>
              <a:t>Prepared by:</a:t>
            </a:r>
          </a:p>
          <a:p>
            <a:pPr marL="0" marR="0" algn="ctr">
              <a:lnSpc>
                <a:spcPct val="115000"/>
              </a:lnSpc>
              <a:spcBef>
                <a:spcPts val="0"/>
              </a:spcBef>
              <a:spcAft>
                <a:spcPts val="1000"/>
              </a:spcAft>
            </a:pPr>
            <a:r>
              <a:rPr lang="en-GB" sz="2000" b="1" dirty="0">
                <a:ln w="9525" cap="flat" cmpd="sng" algn="ctr">
                  <a:solidFill>
                    <a:srgbClr val="FFFFFF"/>
                  </a:solidFill>
                  <a:prstDash val="solid"/>
                  <a:round/>
                </a:ln>
                <a:solidFill>
                  <a:srgbClr val="000000"/>
                </a:solidFill>
                <a:effectLst>
                  <a:outerShdw blurRad="12700" dist="38100" dir="2700000" algn="tl">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rPr>
              <a:t>Misganaw Aguate</a:t>
            </a:r>
          </a:p>
          <a:p>
            <a:pPr marL="0" marR="0" algn="ctr">
              <a:lnSpc>
                <a:spcPct val="115000"/>
              </a:lnSpc>
              <a:spcBef>
                <a:spcPts val="0"/>
              </a:spcBef>
              <a:spcAft>
                <a:spcPts val="1000"/>
              </a:spcAft>
            </a:pPr>
            <a:r>
              <a:rPr lang="en-GB" b="1" dirty="0" err="1">
                <a:ln w="9525" cap="flat" cmpd="sng" algn="ctr">
                  <a:solidFill>
                    <a:srgbClr val="FFFFFF"/>
                  </a:solidFill>
                  <a:prstDash val="solid"/>
                  <a:round/>
                </a:ln>
                <a:solidFill>
                  <a:srgbClr val="000000"/>
                </a:solidFill>
                <a:effectLst>
                  <a:outerShdw blurRad="12700" dist="38100" dir="2700000" algn="tl">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rPr>
              <a:t>Msc</a:t>
            </a:r>
            <a:r>
              <a:rPr lang="en-GB" b="1" dirty="0">
                <a:ln w="9525" cap="flat" cmpd="sng" algn="ctr">
                  <a:solidFill>
                    <a:srgbClr val="FFFFFF"/>
                  </a:solidFill>
                  <a:prstDash val="solid"/>
                  <a:round/>
                </a:ln>
                <a:solidFill>
                  <a:srgbClr val="000000"/>
                </a:solidFill>
                <a:effectLst>
                  <a:outerShdw blurRad="12700" dist="38100" dir="2700000" algn="tl">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rPr>
              <a:t>. In Computer Engineering</a:t>
            </a:r>
          </a:p>
          <a:p>
            <a:pPr algn="ctr">
              <a:lnSpc>
                <a:spcPct val="115000"/>
              </a:lnSpc>
              <a:spcAft>
                <a:spcPts val="1000"/>
              </a:spcAft>
            </a:pPr>
            <a:endParaRPr lang="en-GB" sz="1600" b="1" dirty="0">
              <a:ln w="9525" cap="flat" cmpd="sng" algn="ctr">
                <a:solidFill>
                  <a:srgbClr val="FFFFFF"/>
                </a:solidFill>
                <a:prstDash val="solid"/>
                <a:round/>
              </a:ln>
              <a:solidFill>
                <a:srgbClr val="000000"/>
              </a:solidFill>
              <a:effectLst>
                <a:outerShdw blurRad="12700" dist="38100" dir="2700000" algn="tl">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GB" sz="1600" b="1" dirty="0">
              <a:ln w="9525" cap="flat" cmpd="sng" algn="ctr">
                <a:solidFill>
                  <a:srgbClr val="FFFFFF"/>
                </a:solidFill>
                <a:prstDash val="solid"/>
                <a:round/>
              </a:ln>
              <a:solidFill>
                <a:srgbClr val="000000"/>
              </a:solidFill>
              <a:effectLst>
                <a:outerShdw blurRad="12700" dist="38100" dir="2700000" algn="tl">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GB" sz="2000" b="1" dirty="0">
              <a:ln w="9525" cap="flat" cmpd="sng" algn="ctr">
                <a:solidFill>
                  <a:srgbClr val="FFFFFF"/>
                </a:solidFill>
                <a:prstDash val="solid"/>
                <a:round/>
              </a:ln>
              <a:solidFill>
                <a:srgbClr val="000000"/>
              </a:solidFill>
              <a:effectLst>
                <a:outerShdw blurRad="12700" dist="38100" dir="2700000" algn="tl">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endParaRPr lang="en-GB" sz="2000" b="1" dirty="0">
              <a:ln w="9525" cap="flat" cmpd="sng" algn="ctr">
                <a:solidFill>
                  <a:srgbClr val="FFFFFF"/>
                </a:solidFill>
                <a:prstDash val="solid"/>
                <a:round/>
              </a:ln>
              <a:solidFill>
                <a:srgbClr val="000000"/>
              </a:solidFill>
              <a:effectLst>
                <a:outerShdw blurRad="12700" dist="38100" dir="2700000" algn="tl">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endParaRPr lang="en-GB" sz="2800" b="1" dirty="0">
              <a:ln w="9525" cap="flat" cmpd="sng" algn="ctr">
                <a:solidFill>
                  <a:srgbClr val="FFFFFF"/>
                </a:solidFill>
                <a:prstDash val="solid"/>
                <a:round/>
              </a:ln>
              <a:solidFill>
                <a:srgbClr val="000000"/>
              </a:solidFill>
              <a:effectLst>
                <a:outerShdw blurRad="12700" dist="38100" dir="2700000" algn="tl">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D54F8FF0-DFCC-4A55-B3FA-91682FD2690F}"/>
              </a:ext>
            </a:extLst>
          </p:cNvPr>
          <p:cNvCxnSpPr>
            <a:cxnSpLocks/>
          </p:cNvCxnSpPr>
          <p:nvPr/>
        </p:nvCxnSpPr>
        <p:spPr>
          <a:xfrm>
            <a:off x="0" y="6791740"/>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2" name="Rectangle 1">
            <a:extLst>
              <a:ext uri="{FF2B5EF4-FFF2-40B4-BE49-F238E27FC236}">
                <a16:creationId xmlns:a16="http://schemas.microsoft.com/office/drawing/2014/main" id="{DAF03FAD-C7D4-37FD-64D1-AE9193A2CCE9}"/>
              </a:ext>
            </a:extLst>
          </p:cNvPr>
          <p:cNvSpPr/>
          <p:nvPr/>
        </p:nvSpPr>
        <p:spPr>
          <a:xfrm>
            <a:off x="3803735" y="4760368"/>
            <a:ext cx="3044488" cy="1829540"/>
          </a:xfrm>
          <a:prstGeom prst="rect">
            <a:avLst/>
          </a:prstGeom>
          <a:noFill/>
        </p:spPr>
        <p:txBody>
          <a:bodyPr wrap="none" lIns="91440" tIns="45720" rIns="91440" bIns="45720">
            <a:spAutoFit/>
          </a:bodyPr>
          <a:lstStyle/>
          <a:p>
            <a:pPr marL="0" marR="0" algn="just">
              <a:lnSpc>
                <a:spcPct val="115000"/>
              </a:lnSpc>
              <a:spcBef>
                <a:spcPts val="0"/>
              </a:spcBef>
              <a:spcAft>
                <a:spcPts val="1000"/>
              </a:spcAft>
            </a:pPr>
            <a:r>
              <a:rPr lang="en-GB" sz="1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Email: </a:t>
            </a:r>
            <a:r>
              <a:rPr lang="en-GB" sz="14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ethiomisgie@gmail.com</a:t>
            </a:r>
            <a:endParaRPr lang="en-GB" sz="14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GB" sz="1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Website1 : </a:t>
            </a:r>
            <a:r>
              <a:rPr lang="en-GB" sz="14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https://www.ethioptec.com</a:t>
            </a:r>
            <a:endParaRPr lang="en-GB" sz="14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GB" sz="1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Website2 : </a:t>
            </a:r>
            <a:r>
              <a:rPr lang="en-GB" sz="14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https://info.ethioptec.com</a:t>
            </a:r>
            <a:endParaRPr lang="en-GB" sz="14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GB" sz="1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Website3 : </a:t>
            </a:r>
            <a:r>
              <a:rPr lang="en-GB" sz="14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https://project.ethioptec.com</a:t>
            </a:r>
            <a:endParaRPr lang="en-GB" sz="14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GB" sz="1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YouTube: </a:t>
            </a:r>
            <a:r>
              <a:rPr lang="en-GB" sz="14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Ethiop computing</a:t>
            </a:r>
            <a:endParaRPr lang="en-US" sz="1400" b="0" cap="none" spc="0" dirty="0">
              <a:ln w="0"/>
              <a:solidFill>
                <a:srgbClr val="0070C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17810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DE8E89F-C083-4929-ABBB-C5F770DAD221}"/>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8CFB537-FC6D-4710-8869-7E9422D40118}"/>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6B12936A-FC11-4855-AF89-0582E6DC0E78}"/>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9578ACF8-BA45-451F-A1BA-9FDA40DC2206}"/>
              </a:ext>
            </a:extLst>
          </p:cNvPr>
          <p:cNvSpPr txBox="1">
            <a:spLocks/>
          </p:cNvSpPr>
          <p:nvPr/>
        </p:nvSpPr>
        <p:spPr>
          <a:xfrm>
            <a:off x="3049419" y="779393"/>
            <a:ext cx="8926174" cy="771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Based on ability/capability</a:t>
            </a:r>
          </a:p>
        </p:txBody>
      </p:sp>
      <p:pic>
        <p:nvPicPr>
          <p:cNvPr id="7" name="Picture 2" descr="Computers keep getting better … than us – IEEE Future Directions">
            <a:extLst>
              <a:ext uri="{FF2B5EF4-FFF2-40B4-BE49-F238E27FC236}">
                <a16:creationId xmlns:a16="http://schemas.microsoft.com/office/drawing/2014/main" id="{EE11EBC0-0F04-40BA-B94D-3A21C183F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0476" y="3429000"/>
            <a:ext cx="3878514" cy="2886273"/>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a16="http://schemas.microsoft.com/office/drawing/2014/main" id="{E9180C6C-5DF7-4281-84D0-6D5CF88F0893}"/>
              </a:ext>
            </a:extLst>
          </p:cNvPr>
          <p:cNvPicPr>
            <a:picLocks noChangeAspect="1"/>
          </p:cNvPicPr>
          <p:nvPr/>
        </p:nvPicPr>
        <p:blipFill>
          <a:blip r:embed="rId4"/>
          <a:stretch>
            <a:fillRect/>
          </a:stretch>
        </p:blipFill>
        <p:spPr>
          <a:xfrm>
            <a:off x="646016" y="1396743"/>
            <a:ext cx="5795330" cy="2822630"/>
          </a:xfrm>
          <a:prstGeom prst="rect">
            <a:avLst/>
          </a:prstGeom>
        </p:spPr>
      </p:pic>
      <p:sp>
        <p:nvSpPr>
          <p:cNvPr id="9" name="TextBox 8">
            <a:extLst>
              <a:ext uri="{FF2B5EF4-FFF2-40B4-BE49-F238E27FC236}">
                <a16:creationId xmlns:a16="http://schemas.microsoft.com/office/drawing/2014/main" id="{E40B3170-557F-4F7E-8942-FB7208F9D649}"/>
              </a:ext>
            </a:extLst>
          </p:cNvPr>
          <p:cNvSpPr txBox="1"/>
          <p:nvPr/>
        </p:nvSpPr>
        <p:spPr>
          <a:xfrm rot="10239474" flipV="1">
            <a:off x="2291343" y="4562503"/>
            <a:ext cx="5122737" cy="1631216"/>
          </a:xfrm>
          <a:prstGeom prst="rect">
            <a:avLst/>
          </a:prstGeom>
          <a:noFill/>
        </p:spPr>
        <p:txBody>
          <a:bodyPr wrap="square">
            <a:spAutoFit/>
          </a:bodyPr>
          <a:lstStyle/>
          <a:p>
            <a:pPr algn="just"/>
            <a:r>
              <a:rPr lang="en-US" b="1" i="0" u="none" strike="noStrike" baseline="0" dirty="0">
                <a:solidFill>
                  <a:srgbClr val="000000"/>
                </a:solidFill>
                <a:latin typeface="Times New Roman" panose="02020603050405020304" pitchFamily="18" charset="0"/>
              </a:rPr>
              <a:t>characteristics of strong AI include capability include the ability to </a:t>
            </a:r>
            <a:r>
              <a:rPr lang="en-US" b="1" i="0" u="none" strike="noStrike" baseline="0" dirty="0">
                <a:solidFill>
                  <a:srgbClr val="FF0000"/>
                </a:solidFill>
                <a:latin typeface="Times New Roman" panose="02020603050405020304" pitchFamily="18" charset="0"/>
              </a:rPr>
              <a:t>think, to reason solve the puzzle, make judgments, plan, learn, and communicate </a:t>
            </a:r>
            <a:r>
              <a:rPr lang="en-US" b="1" i="0" u="none" strike="noStrike" baseline="0" dirty="0">
                <a:solidFill>
                  <a:srgbClr val="000000"/>
                </a:solidFill>
                <a:latin typeface="Times New Roman" panose="02020603050405020304" pitchFamily="18" charset="0"/>
              </a:rPr>
              <a:t>on its own.</a:t>
            </a:r>
          </a:p>
          <a:p>
            <a:pPr algn="just"/>
            <a:endParaRPr lang="en-US" sz="1400" b="1" i="0" u="none" strike="noStrike" baseline="0" dirty="0">
              <a:solidFill>
                <a:srgbClr val="000000"/>
              </a:solidFill>
            </a:endParaRPr>
          </a:p>
          <a:p>
            <a:pPr algn="just"/>
            <a:r>
              <a:rPr lang="en-US" sz="1400" b="1" i="0" u="none" strike="noStrike" baseline="0" dirty="0">
                <a:solidFill>
                  <a:srgbClr val="000000"/>
                </a:solidFill>
              </a:rPr>
              <a:t>Su</a:t>
            </a:r>
            <a:r>
              <a:rPr lang="en-US" sz="1200" b="1" i="0" u="none" strike="noStrike" baseline="0" dirty="0">
                <a:solidFill>
                  <a:srgbClr val="000000"/>
                </a:solidFill>
              </a:rPr>
              <a:t>per AI is still a hypothetical concept of Artificial Intelligence </a:t>
            </a:r>
          </a:p>
        </p:txBody>
      </p:sp>
      <p:sp>
        <p:nvSpPr>
          <p:cNvPr id="10" name="TextBox 9">
            <a:extLst>
              <a:ext uri="{FF2B5EF4-FFF2-40B4-BE49-F238E27FC236}">
                <a16:creationId xmlns:a16="http://schemas.microsoft.com/office/drawing/2014/main" id="{E337550A-48E6-4402-BE0E-9E5B62457814}"/>
              </a:ext>
            </a:extLst>
          </p:cNvPr>
          <p:cNvSpPr txBox="1"/>
          <p:nvPr/>
        </p:nvSpPr>
        <p:spPr>
          <a:xfrm rot="8379054" flipV="1">
            <a:off x="7113588" y="2092007"/>
            <a:ext cx="3304717" cy="1200329"/>
          </a:xfrm>
          <a:prstGeom prst="rect">
            <a:avLst/>
          </a:prstGeom>
          <a:noFill/>
        </p:spPr>
        <p:txBody>
          <a:bodyPr wrap="square">
            <a:spAutoFit/>
          </a:bodyPr>
          <a:lstStyle/>
          <a:p>
            <a:pPr algn="just"/>
            <a:r>
              <a:rPr lang="en-US" sz="2400" b="1" i="0" u="none" strike="noStrike" baseline="0" dirty="0">
                <a:solidFill>
                  <a:srgbClr val="FF0000"/>
                </a:solidFill>
                <a:latin typeface="Times New Roman" panose="02020603050405020304" pitchFamily="18" charset="0"/>
              </a:rPr>
              <a:t>But No</a:t>
            </a:r>
            <a:r>
              <a:rPr lang="en-US" sz="2400" b="1" i="0" u="none" strike="noStrike" dirty="0">
                <a:solidFill>
                  <a:srgbClr val="FF0000"/>
                </a:solidFill>
                <a:latin typeface="Times New Roman" panose="02020603050405020304" pitchFamily="18" charset="0"/>
              </a:rPr>
              <a:t> one technology is intelligent than human</a:t>
            </a:r>
            <a:r>
              <a:rPr lang="en-US" sz="2400" b="1" i="0" u="none" strike="noStrike" baseline="0" dirty="0">
                <a:solidFill>
                  <a:srgbClr val="FF0000"/>
                </a:solidFill>
                <a:latin typeface="Times New Roman" panose="02020603050405020304" pitchFamily="18" charset="0"/>
              </a:rPr>
              <a:t> </a:t>
            </a:r>
            <a:endParaRPr lang="en-US" sz="1600" b="1" i="0" u="none" strike="noStrike" baseline="0" dirty="0">
              <a:solidFill>
                <a:srgbClr val="FF0000"/>
              </a:solidFill>
            </a:endParaRPr>
          </a:p>
        </p:txBody>
      </p:sp>
      <p:pic>
        <p:nvPicPr>
          <p:cNvPr id="11" name="Picture 10">
            <a:extLst>
              <a:ext uri="{FF2B5EF4-FFF2-40B4-BE49-F238E27FC236}">
                <a16:creationId xmlns:a16="http://schemas.microsoft.com/office/drawing/2014/main" id="{7EC8708A-9247-ED86-E241-82A318B6CA1C}"/>
              </a:ext>
            </a:extLst>
          </p:cNvPr>
          <p:cNvPicPr/>
          <p:nvPr/>
        </p:nvPicPr>
        <p:blipFill>
          <a:blip r:embed="rId5">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1916926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D3C3D43-2A7D-43B2-8019-E5BB2055AD86}"/>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0D3219-5E6D-4337-9C16-26BFE88B155F}"/>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CC05B760-59AA-4525-864F-A729E2B8EA7F}"/>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1B1A0A74-214F-4FE5-8A76-93EF2AA149EA}"/>
              </a:ext>
            </a:extLst>
          </p:cNvPr>
          <p:cNvSpPr txBox="1">
            <a:spLocks/>
          </p:cNvSpPr>
          <p:nvPr/>
        </p:nvSpPr>
        <p:spPr>
          <a:xfrm>
            <a:off x="2425722" y="851312"/>
            <a:ext cx="9261167" cy="50438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solidFill>
                  <a:srgbClr val="000000"/>
                </a:solidFill>
              </a:rPr>
            </a:br>
            <a:r>
              <a:rPr lang="en-US" sz="14400" dirty="0">
                <a:solidFill>
                  <a:srgbClr val="000000"/>
                </a:solidFill>
              </a:rPr>
              <a:t>Based on the functionality </a:t>
            </a:r>
            <a:br>
              <a:rPr lang="en-US" dirty="0">
                <a:solidFill>
                  <a:srgbClr val="000000"/>
                </a:solidFill>
              </a:rPr>
            </a:br>
            <a:br>
              <a:rPr lang="en-US" dirty="0">
                <a:solidFill>
                  <a:srgbClr val="000000"/>
                </a:solidFill>
              </a:rPr>
            </a:br>
            <a:endParaRPr lang="en-US" dirty="0"/>
          </a:p>
        </p:txBody>
      </p:sp>
      <p:graphicFrame>
        <p:nvGraphicFramePr>
          <p:cNvPr id="7" name="Table 9">
            <a:extLst>
              <a:ext uri="{FF2B5EF4-FFF2-40B4-BE49-F238E27FC236}">
                <a16:creationId xmlns:a16="http://schemas.microsoft.com/office/drawing/2014/main" id="{58DF42A9-C374-4D68-8FBB-F4300279988E}"/>
              </a:ext>
            </a:extLst>
          </p:cNvPr>
          <p:cNvGraphicFramePr>
            <a:graphicFrameLocks noGrp="1"/>
          </p:cNvGraphicFramePr>
          <p:nvPr>
            <p:extLst>
              <p:ext uri="{D42A27DB-BD31-4B8C-83A1-F6EECF244321}">
                <p14:modId xmlns:p14="http://schemas.microsoft.com/office/powerpoint/2010/main" val="1977485975"/>
              </p:ext>
            </p:extLst>
          </p:nvPr>
        </p:nvGraphicFramePr>
        <p:xfrm>
          <a:off x="238540" y="1474968"/>
          <a:ext cx="11953460" cy="5303520"/>
        </p:xfrm>
        <a:graphic>
          <a:graphicData uri="http://schemas.openxmlformats.org/drawingml/2006/table">
            <a:tbl>
              <a:tblPr firstRow="1" bandRow="1">
                <a:tableStyleId>{5940675A-B579-460E-94D1-54222C63F5DA}</a:tableStyleId>
              </a:tblPr>
              <a:tblGrid>
                <a:gridCol w="5495636">
                  <a:extLst>
                    <a:ext uri="{9D8B030D-6E8A-4147-A177-3AD203B41FA5}">
                      <a16:colId xmlns:a16="http://schemas.microsoft.com/office/drawing/2014/main" val="3738862780"/>
                    </a:ext>
                  </a:extLst>
                </a:gridCol>
                <a:gridCol w="6457824">
                  <a:extLst>
                    <a:ext uri="{9D8B030D-6E8A-4147-A177-3AD203B41FA5}">
                      <a16:colId xmlns:a16="http://schemas.microsoft.com/office/drawing/2014/main" val="2605098664"/>
                    </a:ext>
                  </a:extLst>
                </a:gridCol>
              </a:tblGrid>
              <a:tr h="2171873">
                <a:tc>
                  <a:txBody>
                    <a:bodyPr/>
                    <a:lstStyle/>
                    <a:p>
                      <a:pPr algn="ctr"/>
                      <a:r>
                        <a:rPr lang="en-US" sz="2400" b="1" dirty="0">
                          <a:effectLst/>
                        </a:rPr>
                        <a:t>Reactive</a:t>
                      </a:r>
                    </a:p>
                    <a:p>
                      <a:pPr marL="285750" indent="-285750" algn="l">
                        <a:buFont typeface="Arial" panose="020B0604020202020204" pitchFamily="34" charset="0"/>
                        <a:buChar char="•"/>
                      </a:pPr>
                      <a:r>
                        <a:rPr lang="en-US" sz="2400" b="0" dirty="0">
                          <a:effectLst/>
                        </a:rPr>
                        <a:t>Basic types of AI</a:t>
                      </a:r>
                    </a:p>
                    <a:p>
                      <a:pPr marL="285750" indent="-285750">
                        <a:buFont typeface="Arial" panose="020B0604020202020204" pitchFamily="34" charset="0"/>
                        <a:buChar char="•"/>
                      </a:pPr>
                      <a:r>
                        <a:rPr lang="en-US" sz="2400" b="0" dirty="0">
                          <a:effectLst/>
                        </a:rPr>
                        <a:t>Has no memory i.e. </a:t>
                      </a:r>
                      <a:r>
                        <a:rPr kumimoji="0" lang="en-US" sz="2400" b="0" i="0" u="none" strike="noStrike" kern="1200" baseline="0" dirty="0">
                          <a:solidFill>
                            <a:schemeClr val="tx1"/>
                          </a:solidFill>
                          <a:latin typeface="+mn-lt"/>
                          <a:ea typeface="+mn-ea"/>
                          <a:cs typeface="+mn-cs"/>
                        </a:rPr>
                        <a:t>do not store memories or past experiences for future actions </a:t>
                      </a:r>
                    </a:p>
                    <a:p>
                      <a:pPr marL="285750" indent="-285750">
                        <a:buFont typeface="Arial" panose="020B0604020202020204" pitchFamily="34" charset="0"/>
                        <a:buChar char="•"/>
                      </a:pPr>
                      <a:r>
                        <a:rPr kumimoji="0" lang="en-US" sz="2400" b="0" i="0" u="none" strike="noStrike" kern="1200" baseline="0" dirty="0">
                          <a:solidFill>
                            <a:schemeClr val="tx1"/>
                          </a:solidFill>
                          <a:latin typeface="+mn-lt"/>
                          <a:ea typeface="+mn-ea"/>
                          <a:cs typeface="+mn-cs"/>
                        </a:rPr>
                        <a:t>Only focus on current scenarios and react on it as per possible best action.</a:t>
                      </a:r>
                    </a:p>
                  </a:txBody>
                  <a:tcPr>
                    <a:solidFill>
                      <a:schemeClr val="bg1">
                        <a:lumMod val="95000"/>
                      </a:schemeClr>
                    </a:solidFill>
                  </a:tcPr>
                </a:tc>
                <a:tc>
                  <a:txBody>
                    <a:bodyPr/>
                    <a:lstStyle/>
                    <a:p>
                      <a:pPr algn="ctr"/>
                      <a:r>
                        <a:rPr lang="en-US" sz="2400" b="1" dirty="0">
                          <a:effectLst/>
                        </a:rPr>
                        <a:t>Limited memory</a:t>
                      </a:r>
                    </a:p>
                    <a:p>
                      <a:pPr marL="285750" indent="-285750" algn="l">
                        <a:buFont typeface="Arial" panose="020B0604020202020204" pitchFamily="34" charset="0"/>
                        <a:buChar char="•"/>
                      </a:pPr>
                      <a:r>
                        <a:rPr lang="en-US" sz="2400" b="0" dirty="0">
                          <a:effectLst/>
                        </a:rPr>
                        <a:t>Uses memory to learn and improve its responses</a:t>
                      </a:r>
                    </a:p>
                    <a:p>
                      <a:pPr marL="285750" indent="-285750" algn="l">
                        <a:buFont typeface="Arial" panose="020B0604020202020204" pitchFamily="34" charset="0"/>
                        <a:buChar char="•"/>
                      </a:pPr>
                      <a:r>
                        <a:rPr kumimoji="0" lang="en-US" sz="2400" b="0" i="0" u="none" strike="noStrike" kern="1200" baseline="0" dirty="0">
                          <a:solidFill>
                            <a:schemeClr val="tx1"/>
                          </a:solidFill>
                          <a:latin typeface="+mn-lt"/>
                          <a:ea typeface="+mn-ea"/>
                          <a:cs typeface="+mn-cs"/>
                        </a:rPr>
                        <a:t>store past experiences or some data for a short period of time. </a:t>
                      </a:r>
                    </a:p>
                    <a:p>
                      <a:endParaRPr kumimoji="0" lang="en-US" sz="2400" b="0" i="0" u="none" strike="noStrike" kern="1200" baseline="0" dirty="0">
                        <a:solidFill>
                          <a:schemeClr val="tx1"/>
                        </a:solidFill>
                        <a:latin typeface="+mn-lt"/>
                        <a:ea typeface="+mn-ea"/>
                        <a:cs typeface="+mn-cs"/>
                      </a:endParaRPr>
                    </a:p>
                    <a:p>
                      <a:pPr marL="285750" indent="-285750" algn="l">
                        <a:buFont typeface="Arial" panose="020B0604020202020204" pitchFamily="34" charset="0"/>
                        <a:buChar char="•"/>
                      </a:pPr>
                      <a:endParaRPr lang="en-US" sz="2400" b="0" dirty="0">
                        <a:effectLst/>
                      </a:endParaRPr>
                    </a:p>
                  </a:txBody>
                  <a:tcPr>
                    <a:solidFill>
                      <a:schemeClr val="bg1">
                        <a:lumMod val="95000"/>
                      </a:schemeClr>
                    </a:solidFill>
                  </a:tcPr>
                </a:tc>
                <a:extLst>
                  <a:ext uri="{0D108BD9-81ED-4DB2-BD59-A6C34878D82A}">
                    <a16:rowId xmlns:a16="http://schemas.microsoft.com/office/drawing/2014/main" val="536410251"/>
                  </a:ext>
                </a:extLst>
              </a:tr>
              <a:tr h="2171873">
                <a:tc>
                  <a:txBody>
                    <a:bodyPr/>
                    <a:lstStyle/>
                    <a:p>
                      <a:pPr algn="ctr"/>
                      <a:r>
                        <a:rPr lang="en-US" sz="2400" b="1" dirty="0">
                          <a:effectLst/>
                        </a:rPr>
                        <a:t>Theory of mind</a:t>
                      </a:r>
                    </a:p>
                    <a:p>
                      <a:pPr marL="285750" indent="-285750" algn="l">
                        <a:buFont typeface="Arial" panose="020B0604020202020204" pitchFamily="34" charset="0"/>
                        <a:buChar char="•"/>
                      </a:pPr>
                      <a:r>
                        <a:rPr lang="en-US" sz="2400" b="0" dirty="0">
                          <a:effectLst/>
                        </a:rPr>
                        <a:t>Understand the needs of </a:t>
                      </a:r>
                      <a:r>
                        <a:rPr kumimoji="0" lang="en-US" sz="2400" b="0" i="0" u="none" strike="noStrike" kern="1200" baseline="0" dirty="0">
                          <a:solidFill>
                            <a:schemeClr val="tx1"/>
                          </a:solidFill>
                          <a:latin typeface="+mn-lt"/>
                          <a:ea typeface="+mn-ea"/>
                          <a:cs typeface="+mn-cs"/>
                        </a:rPr>
                        <a:t>human emotions, people, beliefs, and be able to interact socially like humans. </a:t>
                      </a:r>
                    </a:p>
                    <a:p>
                      <a:pPr marL="285750" indent="-285750" algn="l">
                        <a:buFont typeface="Arial" panose="020B0604020202020204" pitchFamily="34" charset="0"/>
                        <a:buChar char="•"/>
                      </a:pPr>
                      <a:r>
                        <a:rPr kumimoji="0" lang="en-US" sz="2400" b="0" i="0" u="none" strike="noStrike" kern="1200" baseline="0" dirty="0">
                          <a:solidFill>
                            <a:schemeClr val="tx1"/>
                          </a:solidFill>
                          <a:latin typeface="+mn-lt"/>
                          <a:ea typeface="+mn-ea"/>
                          <a:cs typeface="+mn-cs"/>
                        </a:rPr>
                        <a:t>This type of AI machines is still not developed </a:t>
                      </a:r>
                    </a:p>
                    <a:p>
                      <a:endParaRPr kumimoji="0" lang="en-US" sz="2400" b="0" i="0" u="none" strike="noStrike" kern="1200" baseline="0" dirty="0">
                        <a:solidFill>
                          <a:schemeClr val="tx1"/>
                        </a:solidFill>
                        <a:latin typeface="+mn-lt"/>
                        <a:ea typeface="+mn-ea"/>
                        <a:cs typeface="+mn-cs"/>
                      </a:endParaRPr>
                    </a:p>
                  </a:txBody>
                  <a:tcPr>
                    <a:solidFill>
                      <a:schemeClr val="bg1">
                        <a:lumMod val="95000"/>
                      </a:schemeClr>
                    </a:solidFill>
                  </a:tcPr>
                </a:tc>
                <a:tc>
                  <a:txBody>
                    <a:bodyPr/>
                    <a:lstStyle/>
                    <a:p>
                      <a:pPr algn="ctr"/>
                      <a:r>
                        <a:rPr lang="en-US" sz="2400" b="1" dirty="0">
                          <a:effectLst/>
                        </a:rPr>
                        <a:t>Self aware</a:t>
                      </a:r>
                    </a:p>
                    <a:p>
                      <a:pPr marL="285750" indent="-285750" algn="l">
                        <a:buFont typeface="Arial" panose="020B0604020202020204" pitchFamily="34" charset="0"/>
                        <a:buChar char="•"/>
                      </a:pPr>
                      <a:r>
                        <a:rPr lang="en-US" sz="2400" b="0" dirty="0">
                          <a:effectLst/>
                        </a:rPr>
                        <a:t>Has human like intelligence and self awareness</a:t>
                      </a:r>
                    </a:p>
                    <a:p>
                      <a:pPr marL="285750" indent="-285750" algn="l">
                        <a:buFont typeface="Arial" panose="020B0604020202020204" pitchFamily="34" charset="0"/>
                        <a:buChar char="•"/>
                      </a:pPr>
                      <a:r>
                        <a:rPr kumimoji="0" lang="en-US" sz="2400" b="0" i="0" u="none" strike="noStrike" kern="1200" baseline="0" dirty="0">
                          <a:solidFill>
                            <a:schemeClr val="tx1"/>
                          </a:solidFill>
                          <a:latin typeface="+mn-lt"/>
                          <a:ea typeface="+mn-ea"/>
                          <a:cs typeface="+mn-cs"/>
                        </a:rPr>
                        <a:t>the future of Artificial Intelligence.</a:t>
                      </a:r>
                    </a:p>
                    <a:p>
                      <a:r>
                        <a:rPr kumimoji="0" lang="en-US" sz="2400" b="0" i="0" u="none" strike="noStrike" kern="1200" baseline="0" dirty="0">
                          <a:solidFill>
                            <a:schemeClr val="tx1"/>
                          </a:solidFill>
                          <a:latin typeface="+mn-lt"/>
                          <a:ea typeface="+mn-ea"/>
                          <a:cs typeface="+mn-cs"/>
                        </a:rPr>
                        <a:t>➢ These machines will be smarter than the hum </a:t>
                      </a:r>
                    </a:p>
                    <a:p>
                      <a:pPr marL="285750" indent="-285750" algn="l">
                        <a:buFont typeface="Arial" panose="020B0604020202020204" pitchFamily="34" charset="0"/>
                        <a:buChar char="•"/>
                      </a:pPr>
                      <a:endParaRPr lang="en-US" sz="2400" b="0" dirty="0">
                        <a:effectLst/>
                      </a:endParaRPr>
                    </a:p>
                  </a:txBody>
                  <a:tcPr>
                    <a:solidFill>
                      <a:schemeClr val="bg1">
                        <a:lumMod val="95000"/>
                      </a:schemeClr>
                    </a:solidFill>
                  </a:tcPr>
                </a:tc>
                <a:extLst>
                  <a:ext uri="{0D108BD9-81ED-4DB2-BD59-A6C34878D82A}">
                    <a16:rowId xmlns:a16="http://schemas.microsoft.com/office/drawing/2014/main" val="2791672493"/>
                  </a:ext>
                </a:extLst>
              </a:tr>
            </a:tbl>
          </a:graphicData>
        </a:graphic>
      </p:graphicFrame>
      <p:pic>
        <p:nvPicPr>
          <p:cNvPr id="8" name="Picture 7">
            <a:extLst>
              <a:ext uri="{FF2B5EF4-FFF2-40B4-BE49-F238E27FC236}">
                <a16:creationId xmlns:a16="http://schemas.microsoft.com/office/drawing/2014/main" id="{E97C275E-A9B3-4B55-6CA0-55A28AFFA20F}"/>
              </a:ext>
            </a:extLst>
          </p:cNvPr>
          <p:cNvPicPr/>
          <p:nvPr/>
        </p:nvPicPr>
        <p:blipFill>
          <a:blip r:embed="rId3">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4012450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0C38AF5-6FAE-4F23-A00A-5F756C6565FC}"/>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D73F5D9-55D3-4EFC-A4E3-5D302343D840}"/>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F3FEFC84-1FAD-4C55-81B7-83896B60FAD0}"/>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ADC7BBEC-2CC2-4ED0-BD3F-4D4171C57B3D}"/>
              </a:ext>
            </a:extLst>
          </p:cNvPr>
          <p:cNvSpPr txBox="1"/>
          <p:nvPr/>
        </p:nvSpPr>
        <p:spPr>
          <a:xfrm>
            <a:off x="145774" y="927661"/>
            <a:ext cx="11993216" cy="3151953"/>
          </a:xfrm>
          <a:prstGeom prst="rect">
            <a:avLst/>
          </a:prstGeom>
          <a:noFill/>
        </p:spPr>
        <p:txBody>
          <a:bodyPr wrap="square">
            <a:spAutoFit/>
          </a:bodyPr>
          <a:lstStyle/>
          <a:p>
            <a:pPr marL="0" marR="0" algn="just">
              <a:lnSpc>
                <a:spcPct val="150000"/>
              </a:lnSpc>
              <a:spcBef>
                <a:spcPts val="1400"/>
              </a:spcBef>
              <a:spcAft>
                <a:spcPts val="1200"/>
              </a:spcAft>
            </a:pPr>
            <a:r>
              <a:rPr lang="en-US" sz="2800" b="1" dirty="0">
                <a:solidFill>
                  <a:srgbClr val="000000"/>
                </a:solidFill>
                <a:effectLst/>
                <a:latin typeface="Times New Roman" panose="02020603050405020304" pitchFamily="18" charset="0"/>
              </a:rPr>
              <a:t>Perceptron – Single Artificial Neuron</a:t>
            </a:r>
          </a:p>
          <a:p>
            <a:pPr marL="285750" marR="0" indent="-285750" algn="just">
              <a:lnSpc>
                <a:spcPct val="150000"/>
              </a:lnSpc>
              <a:spcBef>
                <a:spcPts val="0"/>
              </a:spcBef>
              <a:spcAft>
                <a:spcPts val="800"/>
              </a:spcAft>
              <a:buFont typeface="Arial" panose="020B0604020202020204" pitchFamily="34" charset="0"/>
              <a:buChar char="•"/>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Inspired by the </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biological neurons</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that is the basic building block of the </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artificial neural network</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285750" marR="0" indent="-285750" algn="just">
              <a:lnSpc>
                <a:spcPct val="150000"/>
              </a:lnSpc>
              <a:spcBef>
                <a:spcPts val="0"/>
              </a:spcBef>
              <a:spcAft>
                <a:spcPts val="800"/>
              </a:spcAft>
              <a:buFont typeface="Arial" panose="020B0604020202020204" pitchFamily="34" charset="0"/>
              <a:buChar char="•"/>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They are not only named after their biological counterparts but also modeled after the behavior of the neurons in our brain.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5212F53C-6A8B-40FC-98CF-8856F8D1E238}"/>
              </a:ext>
            </a:extLst>
          </p:cNvPr>
          <p:cNvPicPr/>
          <p:nvPr/>
        </p:nvPicPr>
        <p:blipFill>
          <a:blip r:embed="rId3"/>
          <a:stretch>
            <a:fillRect/>
          </a:stretch>
        </p:blipFill>
        <p:spPr>
          <a:xfrm>
            <a:off x="3445564" y="4106554"/>
            <a:ext cx="6042991" cy="2498036"/>
          </a:xfrm>
          <a:prstGeom prst="rect">
            <a:avLst/>
          </a:prstGeom>
        </p:spPr>
      </p:pic>
      <p:pic>
        <p:nvPicPr>
          <p:cNvPr id="6" name="Picture 5">
            <a:extLst>
              <a:ext uri="{FF2B5EF4-FFF2-40B4-BE49-F238E27FC236}">
                <a16:creationId xmlns:a16="http://schemas.microsoft.com/office/drawing/2014/main" id="{7818C411-40D6-496F-B6CA-026064A23146}"/>
              </a:ext>
            </a:extLst>
          </p:cNvPr>
          <p:cNvPicPr/>
          <p:nvPr/>
        </p:nvPicPr>
        <p:blipFill>
          <a:blip r:embed="rId4">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523553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821EE84-90E4-4939-BEC1-6297C8D1AF5C}"/>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289FA37-13A5-497E-AA50-C05C4BBB4743}"/>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034ADB5A-4162-48B3-B8CD-0C5E85627D92}"/>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81689D76-FCB1-4441-961E-10FF979CB3D4}"/>
              </a:ext>
            </a:extLst>
          </p:cNvPr>
          <p:cNvSpPr txBox="1"/>
          <p:nvPr/>
        </p:nvSpPr>
        <p:spPr>
          <a:xfrm>
            <a:off x="238540" y="940912"/>
            <a:ext cx="4545496" cy="3459730"/>
          </a:xfrm>
          <a:prstGeom prst="rect">
            <a:avLst/>
          </a:prstGeom>
          <a:noFill/>
        </p:spPr>
        <p:txBody>
          <a:bodyPr wrap="square">
            <a:spAutoFit/>
          </a:bodyPr>
          <a:lstStyle/>
          <a:p>
            <a:pPr marL="0" marR="0" algn="just">
              <a:lnSpc>
                <a:spcPct val="150000"/>
              </a:lnSpc>
              <a:spcBef>
                <a:spcPts val="0"/>
              </a:spcBef>
              <a:spcAft>
                <a:spcPts val="8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Biological neurons</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have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endrites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 receive signals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cell body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 process them and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1000"/>
              </a:spcAft>
              <a:buFont typeface="Symbol" panose="05050102010706020507" pitchFamily="18" charset="2"/>
              <a:buChar char=""/>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 </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axon/axon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terminal to transfer signals out to other neurons.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205F6B1-C1F3-4E81-9855-62E2D6A87C75}"/>
              </a:ext>
            </a:extLst>
          </p:cNvPr>
          <p:cNvSpPr txBox="1"/>
          <p:nvPr/>
        </p:nvSpPr>
        <p:spPr>
          <a:xfrm>
            <a:off x="5062330" y="940912"/>
            <a:ext cx="6202017" cy="4567725"/>
          </a:xfrm>
          <a:prstGeom prst="rect">
            <a:avLst/>
          </a:prstGeom>
          <a:noFill/>
        </p:spPr>
        <p:txBody>
          <a:bodyPr wrap="square">
            <a:spAutoFit/>
          </a:bodyPr>
          <a:lstStyle/>
          <a:p>
            <a:pPr marL="0" marR="0" algn="just">
              <a:lnSpc>
                <a:spcPct val="150000"/>
              </a:lnSpc>
              <a:spcBef>
                <a:spcPts val="0"/>
              </a:spcBef>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Similarly, an </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artificial neuron</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multiple </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input channels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 accept training samples represented as a vector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processing stage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where the weights(w) are adjusted such that the output error</a:t>
            </a:r>
            <a:b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(actual vs. predicted) is minimized.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1000"/>
              </a:spcAft>
              <a:buFont typeface="Symbol" panose="05050102010706020507" pitchFamily="18" charset="2"/>
              <a:buChar char=""/>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Then the result is fed into an </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activation function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to produce output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B7508A8-3F66-7A8C-A102-0FF85070F930}"/>
              </a:ext>
            </a:extLst>
          </p:cNvPr>
          <p:cNvPicPr/>
          <p:nvPr/>
        </p:nvPicPr>
        <p:blipFill>
          <a:blip r:embed="rId3">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1237331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271E74B-9741-4C67-88B3-513163FDED5D}"/>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45CF9E6-3A95-4528-B37E-699309D320B2}"/>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890314A5-8E5C-489E-AE32-AA0BAC825069}"/>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80F4D283-AD7E-4710-9615-8FED360A594E}"/>
              </a:ext>
            </a:extLst>
          </p:cNvPr>
          <p:cNvSpPr txBox="1"/>
          <p:nvPr/>
        </p:nvSpPr>
        <p:spPr>
          <a:xfrm>
            <a:off x="212035" y="940913"/>
            <a:ext cx="6215270" cy="5772734"/>
          </a:xfrm>
          <a:prstGeom prst="rect">
            <a:avLst/>
          </a:prstGeom>
          <a:noFill/>
        </p:spPr>
        <p:txBody>
          <a:bodyPr wrap="square">
            <a:spAutoFit/>
          </a:bodyPr>
          <a:lstStyle/>
          <a:p>
            <a:pPr marL="0" marR="0" algn="just">
              <a:lnSpc>
                <a:spcPct val="150000"/>
              </a:lnSpc>
              <a:spcBef>
                <a:spcPts val="1400"/>
              </a:spcBef>
              <a:spcAft>
                <a:spcPts val="1200"/>
              </a:spcAft>
            </a:pPr>
            <a:r>
              <a:rPr lang="en-US" sz="2800" b="1" dirty="0">
                <a:solidFill>
                  <a:srgbClr val="000000"/>
                </a:solidFill>
                <a:effectLst/>
                <a:latin typeface="Times New Roman" panose="02020603050405020304" pitchFamily="18" charset="0"/>
              </a:rPr>
              <a:t>Multilayer Perceptron (Feedforward Neural Network)</a:t>
            </a:r>
          </a:p>
          <a:p>
            <a:pPr marL="342900" marR="0" lvl="0" indent="-342900" algn="just">
              <a:lnSpc>
                <a:spcPct val="15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it is a composition of </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multiple perceptron </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connected in different ways and operating on distinctive activation functions to enable improved learning mechanisms.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1000"/>
              </a:spcAft>
              <a:buFont typeface="Symbol" panose="05050102010706020507" pitchFamily="18" charset="2"/>
              <a:buChar char=""/>
            </a:pP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training sample </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propagates</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forward through the network </a:t>
            </a:r>
          </a:p>
          <a:p>
            <a:pPr marL="342900" marR="0" lvl="0" indent="-342900" algn="just">
              <a:lnSpc>
                <a:spcPct val="150000"/>
              </a:lnSpc>
              <a:spcBef>
                <a:spcPts val="0"/>
              </a:spcBef>
              <a:spcAft>
                <a:spcPts val="1000"/>
              </a:spcAft>
              <a:buFont typeface="Symbol" panose="05050102010706020507" pitchFamily="18" charset="2"/>
              <a:buChar cha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 </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output error is back propagated </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and the error is minimized using the gradient descent method, which will calculate a </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loss function </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 all the weights in the network.</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37945FA3-DD13-49BB-B788-CBBACC744D48}"/>
              </a:ext>
            </a:extLst>
          </p:cNvPr>
          <p:cNvPicPr/>
          <p:nvPr/>
        </p:nvPicPr>
        <p:blipFill>
          <a:blip r:embed="rId3"/>
          <a:stretch>
            <a:fillRect/>
          </a:stretch>
        </p:blipFill>
        <p:spPr>
          <a:xfrm>
            <a:off x="6427305" y="1959491"/>
            <a:ext cx="5711685" cy="3725685"/>
          </a:xfrm>
          <a:prstGeom prst="rect">
            <a:avLst/>
          </a:prstGeom>
        </p:spPr>
      </p:pic>
      <p:pic>
        <p:nvPicPr>
          <p:cNvPr id="6" name="Picture 5">
            <a:extLst>
              <a:ext uri="{FF2B5EF4-FFF2-40B4-BE49-F238E27FC236}">
                <a16:creationId xmlns:a16="http://schemas.microsoft.com/office/drawing/2014/main" id="{B346E6DA-F38A-5C03-1FFA-3743E1C700CB}"/>
              </a:ext>
            </a:extLst>
          </p:cNvPr>
          <p:cNvPicPr/>
          <p:nvPr/>
        </p:nvPicPr>
        <p:blipFill>
          <a:blip r:embed="rId4">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1010628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0C38AF5-6FAE-4F23-A00A-5F756C6565FC}"/>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D73F5D9-55D3-4EFC-A4E3-5D302343D840}"/>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F3FEFC84-1FAD-4C55-81B7-83896B60FAD0}"/>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pic>
        <p:nvPicPr>
          <p:cNvPr id="1026" name="Picture 124">
            <a:extLst>
              <a:ext uri="{FF2B5EF4-FFF2-40B4-BE49-F238E27FC236}">
                <a16:creationId xmlns:a16="http://schemas.microsoft.com/office/drawing/2014/main" id="{3350E141-B9D2-418D-A059-4C7324425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13" y="1963459"/>
            <a:ext cx="8292734" cy="1212551"/>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25">
            <a:extLst>
              <a:ext uri="{FF2B5EF4-FFF2-40B4-BE49-F238E27FC236}">
                <a16:creationId xmlns:a16="http://schemas.microsoft.com/office/drawing/2014/main" id="{65430AA8-2D98-4987-86D3-F3D5B56203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8679" y="3176010"/>
            <a:ext cx="6480311" cy="34881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a:extLst>
              <a:ext uri="{FF2B5EF4-FFF2-40B4-BE49-F238E27FC236}">
                <a16:creationId xmlns:a16="http://schemas.microsoft.com/office/drawing/2014/main" id="{D4BB9B26-F68C-436F-B542-C83B2081AA40}"/>
              </a:ext>
            </a:extLst>
          </p:cNvPr>
          <p:cNvSpPr>
            <a:spLocks noChangeArrowheads="1"/>
          </p:cNvSpPr>
          <p:nvPr/>
        </p:nvSpPr>
        <p:spPr bwMode="auto">
          <a:xfrm>
            <a:off x="1" y="3979424"/>
            <a:ext cx="565867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BookAntiqua"/>
                <a:ea typeface="Calibri" panose="020F0502020204030204" pitchFamily="34" charset="0"/>
                <a:cs typeface="Times New Roman" panose="02020603050405020304" pitchFamily="18" charset="0"/>
              </a:rPr>
              <a:t>Multiple layers take this image as input and finally, a classifier definition is created and stored.</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
        <p:nvSpPr>
          <p:cNvPr id="10" name="Rectangle 5">
            <a:extLst>
              <a:ext uri="{FF2B5EF4-FFF2-40B4-BE49-F238E27FC236}">
                <a16:creationId xmlns:a16="http://schemas.microsoft.com/office/drawing/2014/main" id="{4AF82A3A-5724-493D-AC99-4CECBD19E889}"/>
              </a:ext>
            </a:extLst>
          </p:cNvPr>
          <p:cNvSpPr>
            <a:spLocks noChangeArrowheads="1"/>
          </p:cNvSpPr>
          <p:nvPr/>
        </p:nvSpPr>
        <p:spPr bwMode="auto">
          <a:xfrm>
            <a:off x="0" y="4619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602847B0-F335-4555-AB51-3E856A91CC01}"/>
              </a:ext>
            </a:extLst>
          </p:cNvPr>
          <p:cNvSpPr txBox="1"/>
          <p:nvPr/>
        </p:nvSpPr>
        <p:spPr>
          <a:xfrm>
            <a:off x="117613" y="1105614"/>
            <a:ext cx="9064487"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 example</a:t>
            </a:r>
            <a:br>
              <a:rPr kumimoji="0" lang="en-US" altLang="en-US" sz="2400" b="0" i="0" u="none" strike="noStrike" cap="none" normalizeH="0" baseline="0" dirty="0">
                <a:ln>
                  <a:noFill/>
                </a:ln>
                <a:solidFill>
                  <a:srgbClr val="000000"/>
                </a:solidFill>
                <a:effectLst/>
                <a:latin typeface="ArialMT"/>
                <a:ea typeface="Calibri" panose="020F0502020204030204" pitchFamily="34" charset="0"/>
                <a:cs typeface="Times New Roman" panose="02020603050405020304" pitchFamily="18" charset="0"/>
              </a:rPr>
            </a:br>
            <a:r>
              <a:rPr kumimoji="0" lang="en-US" altLang="en-US" sz="2000" b="0" i="0" u="none" strike="noStrike" cap="none" normalizeH="0" baseline="0" dirty="0">
                <a:ln>
                  <a:noFill/>
                </a:ln>
                <a:solidFill>
                  <a:srgbClr val="000000"/>
                </a:solidFill>
                <a:effectLst/>
                <a:latin typeface="BookAntiqua"/>
                <a:ea typeface="Calibri" panose="020F0502020204030204" pitchFamily="34" charset="0"/>
                <a:cs typeface="Times New Roman" panose="02020603050405020304" pitchFamily="18" charset="0"/>
              </a:rPr>
              <a:t>A face recognition case using the multi-layered perceptron approach is shown next</a:t>
            </a:r>
          </a:p>
        </p:txBody>
      </p:sp>
      <p:pic>
        <p:nvPicPr>
          <p:cNvPr id="6" name="Picture 5">
            <a:extLst>
              <a:ext uri="{FF2B5EF4-FFF2-40B4-BE49-F238E27FC236}">
                <a16:creationId xmlns:a16="http://schemas.microsoft.com/office/drawing/2014/main" id="{CA1402AE-A49E-74BE-796E-0CD95917B2B0}"/>
              </a:ext>
            </a:extLst>
          </p:cNvPr>
          <p:cNvPicPr/>
          <p:nvPr/>
        </p:nvPicPr>
        <p:blipFill>
          <a:blip r:embed="rId5">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1278363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B3C108A-7969-410B-A8F3-A5ABBFC1A35E}"/>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FA79B71-BEC6-47BB-B7EF-6D861230CB1A}"/>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975AD4AF-494F-4FF7-9ED5-4F0A49C5BF5D}"/>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FEF7B7E1-29AE-4601-BF1F-C8E89BF63320}"/>
              </a:ext>
            </a:extLst>
          </p:cNvPr>
          <p:cNvSpPr txBox="1">
            <a:spLocks/>
          </p:cNvSpPr>
          <p:nvPr/>
        </p:nvSpPr>
        <p:spPr>
          <a:xfrm>
            <a:off x="1355669" y="927661"/>
            <a:ext cx="9417244" cy="10020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0000"/>
                </a:solidFill>
                <a:latin typeface="Times New Roman" panose="02020603050405020304" pitchFamily="18" charset="0"/>
                <a:cs typeface="Times New Roman" panose="02020603050405020304" pitchFamily="18" charset="0"/>
              </a:rPr>
              <a:t>How does a human being think? </a:t>
            </a:r>
            <a:endParaRPr lang="en-US" sz="3600" b="1" dirty="0"/>
          </a:p>
        </p:txBody>
      </p:sp>
      <p:sp>
        <p:nvSpPr>
          <p:cNvPr id="7" name="Content Placeholder 2">
            <a:extLst>
              <a:ext uri="{FF2B5EF4-FFF2-40B4-BE49-F238E27FC236}">
                <a16:creationId xmlns:a16="http://schemas.microsoft.com/office/drawing/2014/main" id="{7A207125-B49B-469B-8918-2BC7B414A721}"/>
              </a:ext>
            </a:extLst>
          </p:cNvPr>
          <p:cNvSpPr txBox="1">
            <a:spLocks/>
          </p:cNvSpPr>
          <p:nvPr/>
        </p:nvSpPr>
        <p:spPr>
          <a:xfrm>
            <a:off x="437321" y="1703258"/>
            <a:ext cx="11529391" cy="45024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indent="0" algn="just">
              <a:buFont typeface="Arial" panose="020B0604020202020204" pitchFamily="34" charset="0"/>
              <a:buNone/>
            </a:pPr>
            <a:r>
              <a:rPr lang="en-US" sz="3600" dirty="0">
                <a:solidFill>
                  <a:srgbClr val="000000"/>
                </a:solidFill>
                <a:latin typeface="Times New Roman" panose="02020603050405020304" pitchFamily="18" charset="0"/>
                <a:cs typeface="Times New Roman" panose="02020603050405020304" pitchFamily="18" charset="0"/>
              </a:rPr>
              <a:t>Intelligence or the cognitive process is composed of three main stages: </a:t>
            </a:r>
          </a:p>
          <a:p>
            <a:pPr marL="82550" indent="0" algn="just">
              <a:buFont typeface="Arial" panose="020B0604020202020204" pitchFamily="34" charset="0"/>
              <a:buNone/>
            </a:pPr>
            <a:r>
              <a:rPr lang="en-US" sz="3600" dirty="0">
                <a:solidFill>
                  <a:srgbClr val="00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Observe</a:t>
            </a:r>
            <a:r>
              <a:rPr lang="en-US" sz="3600" dirty="0">
                <a:solidFill>
                  <a:srgbClr val="000000"/>
                </a:solidFill>
                <a:latin typeface="Times New Roman" panose="02020603050405020304" pitchFamily="18" charset="0"/>
                <a:cs typeface="Times New Roman" panose="02020603050405020304" pitchFamily="18" charset="0"/>
              </a:rPr>
              <a:t> and input the information or data in the brain. </a:t>
            </a:r>
          </a:p>
          <a:p>
            <a:pPr marL="82550" indent="0" algn="just">
              <a:buFont typeface="Arial" panose="020B0604020202020204" pitchFamily="34" charset="0"/>
              <a:buNone/>
            </a:pPr>
            <a:r>
              <a:rPr lang="en-US" sz="3600" dirty="0">
                <a:solidFill>
                  <a:srgbClr val="00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Interpret</a:t>
            </a:r>
            <a:r>
              <a:rPr lang="en-US" sz="3600" dirty="0">
                <a:solidFill>
                  <a:srgbClr val="000000"/>
                </a:solidFill>
                <a:latin typeface="Times New Roman" panose="02020603050405020304" pitchFamily="18" charset="0"/>
                <a:cs typeface="Times New Roman" panose="02020603050405020304" pitchFamily="18" charset="0"/>
              </a:rPr>
              <a:t> and evaluate the input that is received from the surrounding environment. </a:t>
            </a:r>
          </a:p>
          <a:p>
            <a:pPr marL="82550" indent="0" algn="just">
              <a:buFont typeface="Arial" panose="020B0604020202020204" pitchFamily="34" charset="0"/>
              <a:buNone/>
            </a:pPr>
            <a:r>
              <a:rPr lang="en-US" sz="3600" dirty="0">
                <a:solidFill>
                  <a:srgbClr val="00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Make decisions</a:t>
            </a:r>
            <a:r>
              <a:rPr lang="en-US" sz="3600" b="1" dirty="0">
                <a:solidFill>
                  <a:srgbClr val="000000"/>
                </a:solidFill>
                <a:latin typeface="Times New Roman" panose="02020603050405020304" pitchFamily="18" charset="0"/>
                <a:cs typeface="Times New Roman" panose="02020603050405020304" pitchFamily="18" charset="0"/>
              </a:rPr>
              <a:t> </a:t>
            </a:r>
            <a:r>
              <a:rPr lang="en-US" sz="3600" dirty="0">
                <a:solidFill>
                  <a:srgbClr val="000000"/>
                </a:solidFill>
                <a:latin typeface="Times New Roman" panose="02020603050405020304" pitchFamily="18" charset="0"/>
                <a:cs typeface="Times New Roman" panose="02020603050405020304" pitchFamily="18" charset="0"/>
              </a:rPr>
              <a:t>as a reaction towards what you received as input and interpreted and evaluated. </a:t>
            </a:r>
          </a:p>
          <a:p>
            <a:endParaRPr lang="en-US" dirty="0"/>
          </a:p>
        </p:txBody>
      </p:sp>
      <p:pic>
        <p:nvPicPr>
          <p:cNvPr id="8" name="Picture 7">
            <a:extLst>
              <a:ext uri="{FF2B5EF4-FFF2-40B4-BE49-F238E27FC236}">
                <a16:creationId xmlns:a16="http://schemas.microsoft.com/office/drawing/2014/main" id="{98DA4A36-2DC5-652D-C068-2FEB4BD66F72}"/>
              </a:ext>
            </a:extLst>
          </p:cNvPr>
          <p:cNvPicPr/>
          <p:nvPr/>
        </p:nvPicPr>
        <p:blipFill>
          <a:blip r:embed="rId3">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1305016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E84EAFB-613A-4A60-BDE4-1037BBD88E63}"/>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199C588-B015-45FD-9341-5F128A4F5E78}"/>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3C81E8E1-01A4-4F54-A8FB-3768E3233E71}"/>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7226D1BA-810E-45BA-BBB2-74BD12066B21}"/>
              </a:ext>
            </a:extLst>
          </p:cNvPr>
          <p:cNvSpPr txBox="1">
            <a:spLocks/>
          </p:cNvSpPr>
          <p:nvPr/>
        </p:nvSpPr>
        <p:spPr>
          <a:xfrm>
            <a:off x="867414" y="927661"/>
            <a:ext cx="10529455"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000000"/>
                </a:solidFill>
                <a:latin typeface="Times New Roman" panose="02020603050405020304" pitchFamily="18" charset="0"/>
              </a:rPr>
              <a:t>Mapping human thinking to artificial intelligence components </a:t>
            </a:r>
            <a:endParaRPr lang="en-US" sz="3200" b="1" dirty="0"/>
          </a:p>
        </p:txBody>
      </p:sp>
      <p:sp>
        <p:nvSpPr>
          <p:cNvPr id="7" name="Content Placeholder 2">
            <a:extLst>
              <a:ext uri="{FF2B5EF4-FFF2-40B4-BE49-F238E27FC236}">
                <a16:creationId xmlns:a16="http://schemas.microsoft.com/office/drawing/2014/main" id="{72DB5088-654E-46EB-B671-8D7EE12AAB66}"/>
              </a:ext>
            </a:extLst>
          </p:cNvPr>
          <p:cNvSpPr txBox="1">
            <a:spLocks/>
          </p:cNvSpPr>
          <p:nvPr/>
        </p:nvSpPr>
        <p:spPr>
          <a:xfrm>
            <a:off x="517475" y="2100823"/>
            <a:ext cx="10599995" cy="5410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indent="0" algn="just">
              <a:buFont typeface="Arial" panose="020B0604020202020204" pitchFamily="34" charset="0"/>
              <a:buNone/>
            </a:pPr>
            <a:r>
              <a:rPr lang="en-US" sz="3200" dirty="0">
                <a:solidFill>
                  <a:srgbClr val="000000"/>
                </a:solidFill>
                <a:latin typeface="Times New Roman" panose="02020603050405020304" pitchFamily="18" charset="0"/>
              </a:rPr>
              <a:t>AI is the science of simulating human thinking, it is possible to map the human thinking stages to the layers or components of AI systems. </a:t>
            </a:r>
          </a:p>
          <a:p>
            <a:pPr algn="just"/>
            <a:r>
              <a:rPr lang="en-US" b="1" dirty="0">
                <a:solidFill>
                  <a:srgbClr val="000000"/>
                </a:solidFill>
                <a:latin typeface="Times New Roman" panose="02020603050405020304" pitchFamily="18" charset="0"/>
              </a:rPr>
              <a:t>Steg 1</a:t>
            </a:r>
            <a:r>
              <a:rPr lang="en-US" dirty="0">
                <a:solidFill>
                  <a:srgbClr val="000000"/>
                </a:solidFill>
                <a:latin typeface="Times New Roman" panose="02020603050405020304" pitchFamily="18" charset="0"/>
              </a:rPr>
              <a:t>: </a:t>
            </a:r>
            <a:r>
              <a:rPr lang="en-US" sz="3200" dirty="0">
                <a:solidFill>
                  <a:srgbClr val="000000"/>
                </a:solidFill>
                <a:latin typeface="Times New Roman" panose="02020603050405020304" pitchFamily="18" charset="0"/>
              </a:rPr>
              <a:t>humans </a:t>
            </a:r>
            <a:r>
              <a:rPr lang="en-US" sz="3200" b="1" dirty="0">
                <a:solidFill>
                  <a:srgbClr val="FF0000"/>
                </a:solidFill>
                <a:latin typeface="Times New Roman" panose="02020603050405020304" pitchFamily="18" charset="0"/>
              </a:rPr>
              <a:t>acquire information from their surrounding environments through human senses</a:t>
            </a:r>
            <a:r>
              <a:rPr lang="en-US" sz="3200" dirty="0">
                <a:solidFill>
                  <a:srgbClr val="000000"/>
                </a:solidFill>
                <a:latin typeface="Times New Roman" panose="02020603050405020304" pitchFamily="18" charset="0"/>
              </a:rPr>
              <a:t>, such as sight, hearing, smell, taste, and touch, through human organs, such as eyes, ears, and other sensing organs, for example, the hands. </a:t>
            </a:r>
          </a:p>
          <a:p>
            <a:pPr algn="just"/>
            <a:r>
              <a:rPr lang="en-US" dirty="0">
                <a:solidFill>
                  <a:srgbClr val="000000"/>
                </a:solidFill>
                <a:latin typeface="Times New Roman" panose="02020603050405020304" pitchFamily="18" charset="0"/>
              </a:rPr>
              <a:t>this stage is represented by the </a:t>
            </a:r>
            <a:r>
              <a:rPr lang="en-US" b="1" dirty="0">
                <a:solidFill>
                  <a:srgbClr val="FF0000"/>
                </a:solidFill>
                <a:latin typeface="Times New Roman" panose="02020603050405020304" pitchFamily="18" charset="0"/>
              </a:rPr>
              <a:t>sensing layer</a:t>
            </a:r>
            <a:r>
              <a:rPr lang="en-US" dirty="0">
                <a:solidFill>
                  <a:srgbClr val="000000"/>
                </a:solidFill>
                <a:latin typeface="Times New Roman" panose="02020603050405020304" pitchFamily="18" charset="0"/>
              </a:rPr>
              <a:t>, which perceives information from the surrounding environment. This information is specific to the AI application. </a:t>
            </a:r>
            <a:endParaRPr lang="en-US" sz="4400" dirty="0"/>
          </a:p>
        </p:txBody>
      </p:sp>
      <p:pic>
        <p:nvPicPr>
          <p:cNvPr id="8" name="Picture 7">
            <a:extLst>
              <a:ext uri="{FF2B5EF4-FFF2-40B4-BE49-F238E27FC236}">
                <a16:creationId xmlns:a16="http://schemas.microsoft.com/office/drawing/2014/main" id="{E8325C3D-69AD-AA0A-09E0-AB939909E903}"/>
              </a:ext>
            </a:extLst>
          </p:cNvPr>
          <p:cNvPicPr/>
          <p:nvPr/>
        </p:nvPicPr>
        <p:blipFill>
          <a:blip r:embed="rId3">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736797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1737014-4DCB-4CFA-902B-B0457F56C4D9}"/>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21A4D22-A850-4DEC-9302-C5148C7FC22A}"/>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9C55A50C-7C82-4B2C-87EC-75BF14F46A84}"/>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Content Placeholder 2">
            <a:extLst>
              <a:ext uri="{FF2B5EF4-FFF2-40B4-BE49-F238E27FC236}">
                <a16:creationId xmlns:a16="http://schemas.microsoft.com/office/drawing/2014/main" id="{0F3A9EE5-40CC-4A59-99DF-69A51240D203}"/>
              </a:ext>
            </a:extLst>
          </p:cNvPr>
          <p:cNvSpPr txBox="1">
            <a:spLocks/>
          </p:cNvSpPr>
          <p:nvPr/>
        </p:nvSpPr>
        <p:spPr>
          <a:xfrm>
            <a:off x="277441" y="1432945"/>
            <a:ext cx="10614742" cy="55214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1" dirty="0"/>
              <a:t>Steg 2</a:t>
            </a:r>
            <a:r>
              <a:rPr lang="en-US" dirty="0"/>
              <a:t>: </a:t>
            </a:r>
            <a:r>
              <a:rPr lang="en-US" sz="3600" dirty="0">
                <a:solidFill>
                  <a:srgbClr val="000000"/>
                </a:solidFill>
                <a:latin typeface="Times New Roman" panose="02020603050405020304" pitchFamily="18" charset="0"/>
              </a:rPr>
              <a:t>The second stage is related to </a:t>
            </a:r>
            <a:r>
              <a:rPr lang="en-US" sz="3600" b="1" dirty="0">
                <a:solidFill>
                  <a:srgbClr val="FF0000"/>
                </a:solidFill>
                <a:latin typeface="Times New Roman" panose="02020603050405020304" pitchFamily="18" charset="0"/>
              </a:rPr>
              <a:t>interpreting and evaluating the input data.</a:t>
            </a:r>
            <a:r>
              <a:rPr lang="en-US" sz="3600" dirty="0">
                <a:solidFill>
                  <a:srgbClr val="000000"/>
                </a:solidFill>
                <a:latin typeface="Times New Roman" panose="02020603050405020304" pitchFamily="18" charset="0"/>
              </a:rPr>
              <a:t> In AI, this stage is represented by the </a:t>
            </a:r>
            <a:r>
              <a:rPr lang="en-US" sz="3600" i="1" dirty="0">
                <a:solidFill>
                  <a:srgbClr val="000000"/>
                </a:solidFill>
                <a:latin typeface="Times New Roman" panose="02020603050405020304" pitchFamily="18" charset="0"/>
              </a:rPr>
              <a:t>interpretation layer</a:t>
            </a:r>
            <a:r>
              <a:rPr lang="en-US" sz="3600" dirty="0">
                <a:solidFill>
                  <a:srgbClr val="000000"/>
                </a:solidFill>
                <a:latin typeface="Times New Roman" panose="02020603050405020304" pitchFamily="18" charset="0"/>
              </a:rPr>
              <a:t>, that is, reasoning and thinking about the gathered input that is acquired by the sensing layer. </a:t>
            </a:r>
          </a:p>
          <a:p>
            <a:pPr algn="just"/>
            <a:r>
              <a:rPr lang="en-US" b="1" dirty="0">
                <a:solidFill>
                  <a:srgbClr val="000000"/>
                </a:solidFill>
                <a:latin typeface="Times New Roman" panose="02020603050405020304" pitchFamily="18" charset="0"/>
              </a:rPr>
              <a:t>Steg 3: </a:t>
            </a:r>
            <a:r>
              <a:rPr lang="en-US" dirty="0">
                <a:solidFill>
                  <a:srgbClr val="000000"/>
                </a:solidFill>
                <a:latin typeface="Times New Roman" panose="02020603050405020304" pitchFamily="18" charset="0"/>
              </a:rPr>
              <a:t>is related to </a:t>
            </a:r>
            <a:r>
              <a:rPr lang="en-US" dirty="0">
                <a:solidFill>
                  <a:srgbClr val="FF0000"/>
                </a:solidFill>
                <a:latin typeface="Times New Roman" panose="02020603050405020304" pitchFamily="18" charset="0"/>
              </a:rPr>
              <a:t>taking action </a:t>
            </a:r>
            <a:r>
              <a:rPr lang="en-US" dirty="0">
                <a:solidFill>
                  <a:srgbClr val="000000"/>
                </a:solidFill>
                <a:latin typeface="Times New Roman" panose="02020603050405020304" pitchFamily="18" charset="0"/>
              </a:rPr>
              <a:t>or </a:t>
            </a:r>
            <a:r>
              <a:rPr lang="en-US" dirty="0">
                <a:solidFill>
                  <a:srgbClr val="FF0000"/>
                </a:solidFill>
                <a:latin typeface="Times New Roman" panose="02020603050405020304" pitchFamily="18" charset="0"/>
              </a:rPr>
              <a:t>making decisions</a:t>
            </a:r>
            <a:r>
              <a:rPr lang="en-US" dirty="0">
                <a:solidFill>
                  <a:srgbClr val="000000"/>
                </a:solidFill>
                <a:latin typeface="Times New Roman" panose="02020603050405020304" pitchFamily="18" charset="0"/>
              </a:rPr>
              <a:t>. After evaluating the input data, the interacting layer performs the necessary tasks. Robotic movement control and speech generation are examples of functions that are implemented in the interacting layer </a:t>
            </a:r>
            <a:endParaRPr lang="en-US" sz="4800" dirty="0"/>
          </a:p>
        </p:txBody>
      </p:sp>
      <p:pic>
        <p:nvPicPr>
          <p:cNvPr id="7" name="Picture 6">
            <a:extLst>
              <a:ext uri="{FF2B5EF4-FFF2-40B4-BE49-F238E27FC236}">
                <a16:creationId xmlns:a16="http://schemas.microsoft.com/office/drawing/2014/main" id="{9821665A-906E-FC83-72E4-A96011DB9A71}"/>
              </a:ext>
            </a:extLst>
          </p:cNvPr>
          <p:cNvPicPr/>
          <p:nvPr/>
        </p:nvPicPr>
        <p:blipFill>
          <a:blip r:embed="rId3">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3762330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B3917DE-B0E9-4261-A9FD-3EC099B73467}"/>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39DD5E3-A689-470F-89FA-B33C905CB496}"/>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62D900D6-54F9-44BF-B1ED-60E93491FC1D}"/>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C2C1FCA1-23FC-42A8-8F22-3CF08F9E6B4B}"/>
              </a:ext>
            </a:extLst>
          </p:cNvPr>
          <p:cNvSpPr txBox="1">
            <a:spLocks/>
          </p:cNvSpPr>
          <p:nvPr/>
        </p:nvSpPr>
        <p:spPr>
          <a:xfrm>
            <a:off x="278296" y="983743"/>
            <a:ext cx="11343861" cy="61976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00"/>
                </a:solidFill>
                <a:latin typeface="Times New Roman" panose="02020603050405020304" pitchFamily="18" charset="0"/>
              </a:rPr>
              <a:t>Mapping human thinking to artificial intelligence components </a:t>
            </a:r>
            <a:endParaRPr lang="en-US" sz="2800" dirty="0"/>
          </a:p>
        </p:txBody>
      </p:sp>
      <p:pic>
        <p:nvPicPr>
          <p:cNvPr id="7" name="Content Placeholder 4">
            <a:extLst>
              <a:ext uri="{FF2B5EF4-FFF2-40B4-BE49-F238E27FC236}">
                <a16:creationId xmlns:a16="http://schemas.microsoft.com/office/drawing/2014/main" id="{E245AADC-4F11-4EB8-BEBE-A588F812C819}"/>
              </a:ext>
            </a:extLst>
          </p:cNvPr>
          <p:cNvPicPr>
            <a:picLocks noChangeAspect="1"/>
          </p:cNvPicPr>
          <p:nvPr/>
        </p:nvPicPr>
        <p:blipFill>
          <a:blip r:embed="rId3"/>
          <a:stretch>
            <a:fillRect/>
          </a:stretch>
        </p:blipFill>
        <p:spPr>
          <a:xfrm>
            <a:off x="132522" y="1778867"/>
            <a:ext cx="11860695" cy="4606580"/>
          </a:xfrm>
          <a:prstGeom prst="rect">
            <a:avLst/>
          </a:prstGeom>
          <a:ln>
            <a:solidFill>
              <a:schemeClr val="accent1"/>
            </a:solidFill>
          </a:ln>
        </p:spPr>
      </p:pic>
      <p:pic>
        <p:nvPicPr>
          <p:cNvPr id="8" name="Picture 7">
            <a:extLst>
              <a:ext uri="{FF2B5EF4-FFF2-40B4-BE49-F238E27FC236}">
                <a16:creationId xmlns:a16="http://schemas.microsoft.com/office/drawing/2014/main" id="{592A3903-C720-9665-B902-AFD624881278}"/>
              </a:ext>
            </a:extLst>
          </p:cNvPr>
          <p:cNvPicPr/>
          <p:nvPr/>
        </p:nvPicPr>
        <p:blipFill>
          <a:blip r:embed="rId4">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3451599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9840EDF-BE49-4F11-8D5C-E0809544FBE9}"/>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EB603F-FDB8-4EEA-8C3F-0DF1DEC604C3}"/>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F921E8F7-E4F3-40E6-A946-25E16674F7D0}"/>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8" name="Content Placeholder 2">
            <a:extLst>
              <a:ext uri="{FF2B5EF4-FFF2-40B4-BE49-F238E27FC236}">
                <a16:creationId xmlns:a16="http://schemas.microsoft.com/office/drawing/2014/main" id="{DB03AFA7-E304-4B1E-A3ED-27BBB549C620}"/>
              </a:ext>
            </a:extLst>
          </p:cNvPr>
          <p:cNvSpPr txBox="1">
            <a:spLocks/>
          </p:cNvSpPr>
          <p:nvPr/>
        </p:nvSpPr>
        <p:spPr>
          <a:xfrm>
            <a:off x="104361" y="1749276"/>
            <a:ext cx="11983277" cy="48768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00"/>
                </a:solidFill>
                <a:latin typeface="Times New Roman" panose="02020603050405020304" pitchFamily="18" charset="0"/>
              </a:rPr>
              <a:t>composed of two words </a:t>
            </a:r>
            <a:r>
              <a:rPr lang="en-US" b="1" dirty="0">
                <a:solidFill>
                  <a:srgbClr val="000000"/>
                </a:solidFill>
                <a:latin typeface="Times New Roman" panose="02020603050405020304" pitchFamily="18" charset="0"/>
              </a:rPr>
              <a:t>Artificial (</a:t>
            </a:r>
            <a:r>
              <a:rPr lang="en-US" dirty="0">
                <a:solidFill>
                  <a:srgbClr val="000000"/>
                </a:solidFill>
                <a:latin typeface="Times New Roman" panose="02020603050405020304" pitchFamily="18" charset="0"/>
              </a:rPr>
              <a:t>man-made) and </a:t>
            </a:r>
            <a:r>
              <a:rPr lang="en-US" b="1" dirty="0">
                <a:solidFill>
                  <a:srgbClr val="000000"/>
                </a:solidFill>
                <a:latin typeface="Times New Roman" panose="02020603050405020304" pitchFamily="18" charset="0"/>
              </a:rPr>
              <a:t>Intelligence (</a:t>
            </a:r>
            <a:r>
              <a:rPr lang="en-US" dirty="0">
                <a:solidFill>
                  <a:srgbClr val="000000"/>
                </a:solidFill>
              </a:rPr>
              <a:t>thinking power</a:t>
            </a:r>
            <a:r>
              <a:rPr lang="en-US" b="1" dirty="0">
                <a:solidFill>
                  <a:srgbClr val="000000"/>
                </a:solidFill>
                <a:latin typeface="Times New Roman" panose="02020603050405020304" pitchFamily="18" charset="0"/>
              </a:rPr>
              <a:t>)</a:t>
            </a:r>
          </a:p>
          <a:p>
            <a:r>
              <a:rPr lang="en-US" dirty="0">
                <a:solidFill>
                  <a:srgbClr val="FF0000"/>
                </a:solidFill>
                <a:latin typeface="Times New Roman" panose="02020603050405020304" pitchFamily="18" charset="0"/>
              </a:rPr>
              <a:t>Intelligence</a:t>
            </a:r>
            <a:r>
              <a:rPr lang="en-US" dirty="0">
                <a:solidFill>
                  <a:srgbClr val="000000"/>
                </a:solidFill>
                <a:latin typeface="Times New Roman" panose="02020603050405020304" pitchFamily="18" charset="0"/>
              </a:rPr>
              <a:t> is an </a:t>
            </a:r>
            <a:r>
              <a:rPr lang="en-US" dirty="0">
                <a:solidFill>
                  <a:srgbClr val="FF0000"/>
                </a:solidFill>
                <a:latin typeface="Times New Roman" panose="02020603050405020304" pitchFamily="18" charset="0"/>
              </a:rPr>
              <a:t>intangible </a:t>
            </a:r>
            <a:r>
              <a:rPr lang="en-US" dirty="0">
                <a:solidFill>
                  <a:srgbClr val="000000"/>
                </a:solidFill>
                <a:latin typeface="Times New Roman" panose="02020603050405020304" pitchFamily="18" charset="0"/>
              </a:rPr>
              <a:t>part of our brain which is a </a:t>
            </a:r>
            <a:r>
              <a:rPr lang="en-US" dirty="0">
                <a:solidFill>
                  <a:srgbClr val="FF0000"/>
                </a:solidFill>
                <a:latin typeface="Times New Roman" panose="02020603050405020304" pitchFamily="18" charset="0"/>
              </a:rPr>
              <a:t>combination</a:t>
            </a:r>
            <a:r>
              <a:rPr lang="en-US" dirty="0">
                <a:solidFill>
                  <a:srgbClr val="000000"/>
                </a:solidFill>
                <a:latin typeface="Times New Roman" panose="02020603050405020304" pitchFamily="18" charset="0"/>
              </a:rPr>
              <a:t> of Reasoning, learning, problem-solving, perception, language understanding, etc. </a:t>
            </a:r>
            <a:endParaRPr lang="en-US" b="1" dirty="0">
              <a:solidFill>
                <a:srgbClr val="000000"/>
              </a:solidFill>
              <a:latin typeface="Times New Roman" panose="02020603050405020304" pitchFamily="18" charset="0"/>
            </a:endParaRPr>
          </a:p>
          <a:p>
            <a:pPr algn="just"/>
            <a:r>
              <a:rPr lang="en-US" dirty="0">
                <a:solidFill>
                  <a:srgbClr val="000000"/>
                </a:solidFill>
                <a:latin typeface="Times New Roman" panose="02020603050405020304" pitchFamily="18" charset="0"/>
              </a:rPr>
              <a:t>AI is the branch of computer science by which </a:t>
            </a:r>
            <a:r>
              <a:rPr lang="en-US" dirty="0">
                <a:solidFill>
                  <a:srgbClr val="FF0000"/>
                </a:solidFill>
                <a:latin typeface="Times New Roman" panose="02020603050405020304" pitchFamily="18" charset="0"/>
              </a:rPr>
              <a:t>we can create intelligent machines </a:t>
            </a:r>
            <a:r>
              <a:rPr lang="en-US" dirty="0">
                <a:solidFill>
                  <a:srgbClr val="000000"/>
                </a:solidFill>
                <a:latin typeface="Times New Roman" panose="02020603050405020304" pitchFamily="18" charset="0"/>
              </a:rPr>
              <a:t>which can behave like a human, think like humans, and able to make decisions.</a:t>
            </a:r>
          </a:p>
          <a:p>
            <a:pPr algn="just"/>
            <a:r>
              <a:rPr lang="en-US" dirty="0">
                <a:solidFill>
                  <a:srgbClr val="000000"/>
                </a:solidFill>
                <a:latin typeface="Times New Roman" panose="02020603050405020304" pitchFamily="18" charset="0"/>
              </a:rPr>
              <a:t>It exists when a machine can have </a:t>
            </a:r>
            <a:r>
              <a:rPr lang="en-US" dirty="0">
                <a:solidFill>
                  <a:srgbClr val="FF0000"/>
                </a:solidFill>
                <a:latin typeface="Times New Roman" panose="02020603050405020304" pitchFamily="18" charset="0"/>
              </a:rPr>
              <a:t>human-based skills</a:t>
            </a:r>
            <a:r>
              <a:rPr lang="en-US" dirty="0">
                <a:solidFill>
                  <a:srgbClr val="000000"/>
                </a:solidFill>
                <a:latin typeface="Times New Roman" panose="02020603050405020304" pitchFamily="18" charset="0"/>
              </a:rPr>
              <a:t> such as learning, reasoning, and solving problems.</a:t>
            </a:r>
          </a:p>
          <a:p>
            <a:pPr marL="82550" indent="0">
              <a:buFont typeface="Arial" panose="020B0604020202020204" pitchFamily="34" charset="0"/>
              <a:buNone/>
            </a:pPr>
            <a:r>
              <a:rPr lang="en-US" dirty="0">
                <a:solidFill>
                  <a:srgbClr val="FF0000"/>
                </a:solidFill>
                <a:latin typeface="Times New Roman" panose="02020603050405020304" pitchFamily="18" charset="0"/>
                <a:cs typeface="Times New Roman" panose="02020603050405020304" pitchFamily="18" charset="0"/>
              </a:rPr>
              <a:t>Intelligence</a:t>
            </a:r>
            <a:r>
              <a:rPr lang="en-US" dirty="0">
                <a:solidFill>
                  <a:srgbClr val="000000"/>
                </a:solidFill>
                <a:latin typeface="Times New Roman" panose="02020603050405020304" pitchFamily="18" charset="0"/>
                <a:cs typeface="Times New Roman" panose="02020603050405020304" pitchFamily="18" charset="0"/>
              </a:rPr>
              <a:t> is composed of: </a:t>
            </a:r>
            <a:r>
              <a:rPr lang="en-US" b="1" dirty="0">
                <a:solidFill>
                  <a:srgbClr val="000000"/>
                </a:solidFill>
                <a:latin typeface="Times New Roman" panose="02020603050405020304" pitchFamily="18" charset="0"/>
                <a:cs typeface="Times New Roman" panose="02020603050405020304" pitchFamily="18" charset="0"/>
              </a:rPr>
              <a:t>Reasoning,  Learning, Problem Solving, Perception, Linguistic Intelligence </a:t>
            </a:r>
          </a:p>
          <a:p>
            <a:pPr algn="just"/>
            <a:endParaRPr lang="en-US" b="1" dirty="0"/>
          </a:p>
          <a:p>
            <a:pPr algn="just"/>
            <a:endParaRPr lang="en-US" b="1" dirty="0"/>
          </a:p>
        </p:txBody>
      </p:sp>
      <p:sp>
        <p:nvSpPr>
          <p:cNvPr id="13" name="TextBox 12">
            <a:extLst>
              <a:ext uri="{FF2B5EF4-FFF2-40B4-BE49-F238E27FC236}">
                <a16:creationId xmlns:a16="http://schemas.microsoft.com/office/drawing/2014/main" id="{7B5F8FA6-9C69-44BF-8FEF-86263D941B19}"/>
              </a:ext>
            </a:extLst>
          </p:cNvPr>
          <p:cNvSpPr txBox="1"/>
          <p:nvPr/>
        </p:nvSpPr>
        <p:spPr>
          <a:xfrm>
            <a:off x="437321" y="1054404"/>
            <a:ext cx="6122504" cy="584775"/>
          </a:xfrm>
          <a:prstGeom prst="rect">
            <a:avLst/>
          </a:prstGeom>
          <a:noFill/>
        </p:spPr>
        <p:txBody>
          <a:bodyPr wrap="square">
            <a:spAutoFit/>
          </a:bodyPr>
          <a:lstStyle/>
          <a:p>
            <a:pPr algn="ctr"/>
            <a:r>
              <a:rPr lang="en-US" sz="3200" b="1" i="0" u="none" strike="noStrike" baseline="0" dirty="0">
                <a:solidFill>
                  <a:srgbClr val="000000"/>
                </a:solidFill>
                <a:latin typeface="Times New Roman" panose="02020603050405020304" pitchFamily="18" charset="0"/>
              </a:rPr>
              <a:t>What is Artificial Intelligence (AI</a:t>
            </a:r>
            <a:r>
              <a:rPr lang="en-US" sz="3200" b="0" i="0" u="none" strike="noStrike" baseline="0" dirty="0">
                <a:solidFill>
                  <a:srgbClr val="000000"/>
                </a:solidFill>
                <a:latin typeface="Times New Roman" panose="02020603050405020304" pitchFamily="18" charset="0"/>
              </a:rPr>
              <a:t>) </a:t>
            </a:r>
            <a:endParaRPr lang="en-US" sz="1200" dirty="0"/>
          </a:p>
        </p:txBody>
      </p:sp>
      <p:pic>
        <p:nvPicPr>
          <p:cNvPr id="6" name="Picture 5">
            <a:extLst>
              <a:ext uri="{FF2B5EF4-FFF2-40B4-BE49-F238E27FC236}">
                <a16:creationId xmlns:a16="http://schemas.microsoft.com/office/drawing/2014/main" id="{DE3B9699-BBB8-0E2E-F8D4-8DC3B0656E59}"/>
              </a:ext>
            </a:extLst>
          </p:cNvPr>
          <p:cNvPicPr/>
          <p:nvPr/>
        </p:nvPicPr>
        <p:blipFill>
          <a:blip r:embed="rId3">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3392126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0734D3-FDFC-4FC0-994D-8087A421EDC7}"/>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A714B40-424E-4412-BB06-F75EDEC9AEE2}"/>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98D17745-462D-479B-BE73-61FD002807D3}"/>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E4A716FF-938C-4467-BFDD-C6A06DB2997F}"/>
              </a:ext>
            </a:extLst>
          </p:cNvPr>
          <p:cNvSpPr txBox="1">
            <a:spLocks/>
          </p:cNvSpPr>
          <p:nvPr/>
        </p:nvSpPr>
        <p:spPr>
          <a:xfrm>
            <a:off x="2096656" y="848147"/>
            <a:ext cx="8218336" cy="7156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Applications of AI</a:t>
            </a:r>
          </a:p>
        </p:txBody>
      </p:sp>
      <p:pic>
        <p:nvPicPr>
          <p:cNvPr id="7" name="Content Placeholder 5">
            <a:extLst>
              <a:ext uri="{FF2B5EF4-FFF2-40B4-BE49-F238E27FC236}">
                <a16:creationId xmlns:a16="http://schemas.microsoft.com/office/drawing/2014/main" id="{E4FF25B5-755B-49D9-B62C-AB2973FFC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826" y="1603516"/>
            <a:ext cx="6262373" cy="5126827"/>
          </a:xfrm>
          <a:prstGeom prst="rect">
            <a:avLst/>
          </a:prstGeom>
        </p:spPr>
      </p:pic>
      <p:pic>
        <p:nvPicPr>
          <p:cNvPr id="8" name="Picture 7">
            <a:extLst>
              <a:ext uri="{FF2B5EF4-FFF2-40B4-BE49-F238E27FC236}">
                <a16:creationId xmlns:a16="http://schemas.microsoft.com/office/drawing/2014/main" id="{85881A67-F864-47D5-DD2A-F4B5771CC871}"/>
              </a:ext>
            </a:extLst>
          </p:cNvPr>
          <p:cNvPicPr/>
          <p:nvPr/>
        </p:nvPicPr>
        <p:blipFill>
          <a:blip r:embed="rId4">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3247234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694D25D-1A57-4949-9280-8BA26BD5814D}"/>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0A8A979-0576-4A65-9EB3-4E9DB9E853D0}"/>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0B4463DC-BCF4-4EA5-A257-3833963520F4}"/>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9201FB6A-34BB-4F52-9119-6C8398FFF141}"/>
              </a:ext>
            </a:extLst>
          </p:cNvPr>
          <p:cNvSpPr txBox="1">
            <a:spLocks/>
          </p:cNvSpPr>
          <p:nvPr/>
        </p:nvSpPr>
        <p:spPr>
          <a:xfrm>
            <a:off x="1375235" y="1038787"/>
            <a:ext cx="9999133" cy="69408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latin typeface="Times New Roman" panose="02020603050405020304" pitchFamily="18" charset="0"/>
                <a:cs typeface="Times New Roman" panose="02020603050405020304" pitchFamily="18" charset="0"/>
              </a:rPr>
              <a:t>Applications of AI </a:t>
            </a:r>
            <a:endParaRPr lang="en-US" sz="3200" dirty="0"/>
          </a:p>
        </p:txBody>
      </p:sp>
      <p:pic>
        <p:nvPicPr>
          <p:cNvPr id="7" name="Picture 2">
            <a:extLst>
              <a:ext uri="{FF2B5EF4-FFF2-40B4-BE49-F238E27FC236}">
                <a16:creationId xmlns:a16="http://schemas.microsoft.com/office/drawing/2014/main" id="{078B6B82-0957-40B5-AD31-7FF301093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22" y="1963269"/>
            <a:ext cx="10499725" cy="445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E1A3A884-0AC7-487C-54BB-EE2909DCCD3C}"/>
              </a:ext>
            </a:extLst>
          </p:cNvPr>
          <p:cNvPicPr/>
          <p:nvPr/>
        </p:nvPicPr>
        <p:blipFill>
          <a:blip r:embed="rId4">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1474376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163511C-60FD-4E15-9239-1C6C773E5510}"/>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4DEC8AB-9C53-4629-8D73-F1E9EF95632D}"/>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E15C83DA-FE46-4C37-A197-ADB79245FD92}"/>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7ECC09FF-AED5-4587-94EC-E153E27CA795}"/>
              </a:ext>
            </a:extLst>
          </p:cNvPr>
          <p:cNvSpPr txBox="1">
            <a:spLocks/>
          </p:cNvSpPr>
          <p:nvPr/>
        </p:nvSpPr>
        <p:spPr>
          <a:xfrm>
            <a:off x="1934577" y="927661"/>
            <a:ext cx="9999133" cy="499095"/>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Application</a:t>
            </a:r>
            <a:r>
              <a:rPr lang="en-US" sz="3200" dirty="0"/>
              <a:t> of AI in Agriculture</a:t>
            </a:r>
          </a:p>
        </p:txBody>
      </p:sp>
      <p:pic>
        <p:nvPicPr>
          <p:cNvPr id="7" name="Content Placeholder 7">
            <a:extLst>
              <a:ext uri="{FF2B5EF4-FFF2-40B4-BE49-F238E27FC236}">
                <a16:creationId xmlns:a16="http://schemas.microsoft.com/office/drawing/2014/main" id="{0B10E30F-AC60-442B-9FF6-931D92100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163" y="1564332"/>
            <a:ext cx="5200981" cy="3180838"/>
          </a:xfrm>
          <a:prstGeom prst="rect">
            <a:avLst/>
          </a:prstGeom>
        </p:spPr>
      </p:pic>
      <p:pic>
        <p:nvPicPr>
          <p:cNvPr id="8" name="Picture 7">
            <a:extLst>
              <a:ext uri="{FF2B5EF4-FFF2-40B4-BE49-F238E27FC236}">
                <a16:creationId xmlns:a16="http://schemas.microsoft.com/office/drawing/2014/main" id="{03DE43BE-C535-44C0-9FF0-8803DF2A1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338" y="1633095"/>
            <a:ext cx="4814652" cy="2436594"/>
          </a:xfrm>
          <a:prstGeom prst="rect">
            <a:avLst/>
          </a:prstGeom>
        </p:spPr>
      </p:pic>
      <p:sp>
        <p:nvSpPr>
          <p:cNvPr id="9" name="TextBox 8">
            <a:extLst>
              <a:ext uri="{FF2B5EF4-FFF2-40B4-BE49-F238E27FC236}">
                <a16:creationId xmlns:a16="http://schemas.microsoft.com/office/drawing/2014/main" id="{3D9BFA0C-7C99-46B2-851E-C8341F6D16D0}"/>
              </a:ext>
            </a:extLst>
          </p:cNvPr>
          <p:cNvSpPr txBox="1"/>
          <p:nvPr/>
        </p:nvSpPr>
        <p:spPr>
          <a:xfrm>
            <a:off x="7580887" y="4172205"/>
            <a:ext cx="4301554" cy="1133965"/>
          </a:xfrm>
          <a:prstGeom prst="rect">
            <a:avLst/>
          </a:prstGeom>
          <a:noFill/>
        </p:spPr>
        <p:txBody>
          <a:bodyPr wrap="square" rtlCol="0">
            <a:spAutoFit/>
          </a:bodyPr>
          <a:lstStyle/>
          <a:p>
            <a:pPr marL="342900" indent="-342900">
              <a:lnSpc>
                <a:spcPct val="150000"/>
              </a:lnSpc>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Crop watering</a:t>
            </a:r>
          </a:p>
          <a:p>
            <a:pPr marL="342900" indent="-342900">
              <a:lnSpc>
                <a:spcPct val="150000"/>
              </a:lnSpc>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Pesticides  </a:t>
            </a:r>
          </a:p>
        </p:txBody>
      </p:sp>
      <p:pic>
        <p:nvPicPr>
          <p:cNvPr id="10" name="Picture 9">
            <a:extLst>
              <a:ext uri="{FF2B5EF4-FFF2-40B4-BE49-F238E27FC236}">
                <a16:creationId xmlns:a16="http://schemas.microsoft.com/office/drawing/2014/main" id="{A2A1F9C4-C125-43E6-A372-E314DDEA4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1486" y="4844754"/>
            <a:ext cx="2557280" cy="1933734"/>
          </a:xfrm>
          <a:prstGeom prst="rect">
            <a:avLst/>
          </a:prstGeom>
        </p:spPr>
      </p:pic>
      <p:pic>
        <p:nvPicPr>
          <p:cNvPr id="11" name="Picture 10">
            <a:extLst>
              <a:ext uri="{FF2B5EF4-FFF2-40B4-BE49-F238E27FC236}">
                <a16:creationId xmlns:a16="http://schemas.microsoft.com/office/drawing/2014/main" id="{505822D1-5844-2B45-B514-6282D634BB89}"/>
              </a:ext>
            </a:extLst>
          </p:cNvPr>
          <p:cNvPicPr/>
          <p:nvPr/>
        </p:nvPicPr>
        <p:blipFill>
          <a:blip r:embed="rId6">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1050103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A2CC6CF-DCCA-428A-BAA6-B32A02F50CD0}"/>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1B0DE3B-9105-4C89-8516-21989106514E}"/>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09B4D58A-14D9-4490-AF4D-282FA320A563}"/>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B6FD5B12-62C4-4FEC-9DE3-F3F0654C460A}"/>
              </a:ext>
            </a:extLst>
          </p:cNvPr>
          <p:cNvSpPr txBox="1">
            <a:spLocks/>
          </p:cNvSpPr>
          <p:nvPr/>
        </p:nvSpPr>
        <p:spPr>
          <a:xfrm>
            <a:off x="1833954" y="1150273"/>
            <a:ext cx="3609151" cy="52206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latin typeface="Times New Roman" panose="02020603050405020304" pitchFamily="18" charset="0"/>
                <a:cs typeface="Times New Roman" panose="02020603050405020304" pitchFamily="18" charset="0"/>
              </a:rPr>
              <a:t>AI in Health care</a:t>
            </a:r>
            <a:endParaRPr lang="en-US" sz="3200" b="1" dirty="0"/>
          </a:p>
        </p:txBody>
      </p:sp>
      <p:pic>
        <p:nvPicPr>
          <p:cNvPr id="7" name="Content Placeholder 4">
            <a:extLst>
              <a:ext uri="{FF2B5EF4-FFF2-40B4-BE49-F238E27FC236}">
                <a16:creationId xmlns:a16="http://schemas.microsoft.com/office/drawing/2014/main" id="{698E56B3-373C-4651-96A0-987CE69AA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828" y="1817836"/>
            <a:ext cx="3951834" cy="2633913"/>
          </a:xfrm>
          <a:prstGeom prst="rect">
            <a:avLst/>
          </a:prstGeom>
        </p:spPr>
      </p:pic>
      <p:pic>
        <p:nvPicPr>
          <p:cNvPr id="8" name="Picture 2" descr="AI for medical imaging — now?. The 'doctor' will see you now… | by Rupert  Thomas | Towards Data Science">
            <a:extLst>
              <a:ext uri="{FF2B5EF4-FFF2-40B4-BE49-F238E27FC236}">
                <a16:creationId xmlns:a16="http://schemas.microsoft.com/office/drawing/2014/main" id="{E9CC221A-EEDF-4B52-BEAE-D6AEF14DB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8628" y="4632204"/>
            <a:ext cx="3916950" cy="21462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C8CAED2-2C45-471F-AF52-6DF118151988}"/>
              </a:ext>
            </a:extLst>
          </p:cNvPr>
          <p:cNvSpPr txBox="1"/>
          <p:nvPr/>
        </p:nvSpPr>
        <p:spPr>
          <a:xfrm>
            <a:off x="5443105" y="1966305"/>
            <a:ext cx="6554706" cy="4247317"/>
          </a:xfrm>
          <a:prstGeom prst="rect">
            <a:avLst/>
          </a:prstGeom>
          <a:noFill/>
        </p:spPr>
        <p:txBody>
          <a:bodyPr wrap="square" rtlCol="0">
            <a:spAutoFit/>
          </a:bodyPr>
          <a:lstStyle/>
          <a:p>
            <a:pPr>
              <a:lnSpc>
                <a:spcPct val="150000"/>
              </a:lnSpc>
            </a:pPr>
            <a:r>
              <a:rPr lang="en-GB" dirty="0">
                <a:latin typeface="Times New Roman" panose="02020603050405020304" pitchFamily="18" charset="0"/>
                <a:cs typeface="Times New Roman" panose="02020603050405020304" pitchFamily="18" charset="0"/>
              </a:rPr>
              <a:t>In medical science specially disease diagnostic process related to </a:t>
            </a:r>
          </a:p>
          <a:p>
            <a:pPr>
              <a:lnSpc>
                <a:spcPct val="150000"/>
              </a:lnSpc>
            </a:pPr>
            <a:r>
              <a:rPr lang="en-GB" dirty="0">
                <a:latin typeface="Times New Roman" panose="02020603050405020304" pitchFamily="18" charset="0"/>
                <a:cs typeface="Times New Roman" panose="02020603050405020304" pitchFamily="18" charset="0"/>
              </a:rPr>
              <a:t>internal </a:t>
            </a:r>
          </a:p>
          <a:p>
            <a:pPr>
              <a:lnSpc>
                <a:spcPct val="150000"/>
              </a:lnSpc>
            </a:pPr>
            <a:r>
              <a:rPr lang="en-GB" dirty="0">
                <a:latin typeface="Times New Roman" panose="02020603050405020304" pitchFamily="18" charset="0"/>
                <a:cs typeface="Times New Roman" panose="02020603050405020304" pitchFamily="18" charset="0"/>
              </a:rPr>
              <a:t>parts of the human body such as </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Heart case</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Diabetes </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Blood pressure</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Pneumonia</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Diseases related to brain, </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Hepatitis</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Censer, and a lot of diseases can be identified by AI</a:t>
            </a: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64C2747-BF89-C475-F22F-F7EEA30D8FB9}"/>
              </a:ext>
            </a:extLst>
          </p:cNvPr>
          <p:cNvPicPr/>
          <p:nvPr/>
        </p:nvPicPr>
        <p:blipFill>
          <a:blip r:embed="rId5">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1538100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D176502-B91B-4EC6-8664-597AA0F07CEB}"/>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955EF19-7243-4C1E-905A-4AD1C04E9034}"/>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4EC9EB5E-8114-469D-8682-665C8779F078}"/>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CC2993EB-4B28-431E-AE2C-08AE8FF389C9}"/>
              </a:ext>
            </a:extLst>
          </p:cNvPr>
          <p:cNvSpPr txBox="1">
            <a:spLocks/>
          </p:cNvSpPr>
          <p:nvPr/>
        </p:nvSpPr>
        <p:spPr>
          <a:xfrm>
            <a:off x="2336173" y="887902"/>
            <a:ext cx="8745611" cy="58146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latin typeface="Times New Roman" panose="02020603050405020304" pitchFamily="18" charset="0"/>
                <a:cs typeface="Times New Roman" panose="02020603050405020304" pitchFamily="18" charset="0"/>
              </a:rPr>
              <a:t>AI in Finance and Banking</a:t>
            </a:r>
            <a:endParaRPr lang="en-US" sz="3200" dirty="0"/>
          </a:p>
        </p:txBody>
      </p:sp>
      <p:pic>
        <p:nvPicPr>
          <p:cNvPr id="7" name="Content Placeholder 4">
            <a:extLst>
              <a:ext uri="{FF2B5EF4-FFF2-40B4-BE49-F238E27FC236}">
                <a16:creationId xmlns:a16="http://schemas.microsoft.com/office/drawing/2014/main" id="{24573017-CD3B-4D8E-8DD4-EB5B541D3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627" y="1752937"/>
            <a:ext cx="9391720" cy="4907173"/>
          </a:xfrm>
          <a:prstGeom prst="rect">
            <a:avLst/>
          </a:prstGeom>
        </p:spPr>
      </p:pic>
      <p:pic>
        <p:nvPicPr>
          <p:cNvPr id="8" name="Picture 7">
            <a:extLst>
              <a:ext uri="{FF2B5EF4-FFF2-40B4-BE49-F238E27FC236}">
                <a16:creationId xmlns:a16="http://schemas.microsoft.com/office/drawing/2014/main" id="{11DF65E8-7D08-DF7F-DCF4-94FD965CFB8C}"/>
              </a:ext>
            </a:extLst>
          </p:cNvPr>
          <p:cNvPicPr/>
          <p:nvPr/>
        </p:nvPicPr>
        <p:blipFill>
          <a:blip r:embed="rId4">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994635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DEB7D64-6574-40FA-8484-A3DEEC60395C}"/>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16243EB-63B7-4F73-B58D-B6FA6F6D1BFB}"/>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691D6E29-3DE3-402F-AF83-73915F1AFA6E}"/>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680C548B-6300-4E6A-AF16-3E71AE2C0910}"/>
              </a:ext>
            </a:extLst>
          </p:cNvPr>
          <p:cNvSpPr txBox="1">
            <a:spLocks/>
          </p:cNvSpPr>
          <p:nvPr/>
        </p:nvSpPr>
        <p:spPr>
          <a:xfrm>
            <a:off x="1873710" y="1018784"/>
            <a:ext cx="9999133" cy="59449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latin typeface="Times New Roman" panose="02020603050405020304" pitchFamily="18" charset="0"/>
                <a:cs typeface="Times New Roman" panose="02020603050405020304" pitchFamily="18" charset="0"/>
              </a:rPr>
              <a:t>AI in Astronomy and Space Science</a:t>
            </a:r>
            <a:endParaRPr lang="en-US" sz="3200" dirty="0"/>
          </a:p>
        </p:txBody>
      </p:sp>
      <p:pic>
        <p:nvPicPr>
          <p:cNvPr id="7" name="Content Placeholder 4">
            <a:extLst>
              <a:ext uri="{FF2B5EF4-FFF2-40B4-BE49-F238E27FC236}">
                <a16:creationId xmlns:a16="http://schemas.microsoft.com/office/drawing/2014/main" id="{284C4B08-00DC-428F-9B19-C14D1A0922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93" y="1823676"/>
            <a:ext cx="6332937" cy="3561300"/>
          </a:xfrm>
          <a:prstGeom prst="rect">
            <a:avLst/>
          </a:prstGeom>
        </p:spPr>
      </p:pic>
      <p:sp>
        <p:nvSpPr>
          <p:cNvPr id="8" name="TextBox 7">
            <a:extLst>
              <a:ext uri="{FF2B5EF4-FFF2-40B4-BE49-F238E27FC236}">
                <a16:creationId xmlns:a16="http://schemas.microsoft.com/office/drawing/2014/main" id="{FE950A33-98A5-4ADC-9E46-A4BACB3C3D6E}"/>
              </a:ext>
            </a:extLst>
          </p:cNvPr>
          <p:cNvSpPr txBox="1"/>
          <p:nvPr/>
        </p:nvSpPr>
        <p:spPr>
          <a:xfrm>
            <a:off x="6732711" y="2466591"/>
            <a:ext cx="4274729" cy="3416320"/>
          </a:xfrm>
          <a:prstGeom prst="rect">
            <a:avLst/>
          </a:prstGeom>
          <a:noFill/>
        </p:spPr>
        <p:txBody>
          <a:bodyPr wrap="square" rtlCol="0">
            <a:spAutoFit/>
          </a:bodyPr>
          <a:lstStyle/>
          <a:p>
            <a:pPr marL="285750" indent="-28575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To identify rock type and minerals present in different planets</a:t>
            </a:r>
          </a:p>
          <a:p>
            <a:pPr marL="285750" indent="-28575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To identify different star constellation</a:t>
            </a:r>
          </a:p>
          <a:p>
            <a:pPr marL="285750" indent="-28575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Generally to discover what is new present outside of our world</a:t>
            </a:r>
          </a:p>
          <a:p>
            <a:endParaRPr lang="en-US" sz="2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B10BA0C-9068-90EF-8A21-2FD0B11147CC}"/>
              </a:ext>
            </a:extLst>
          </p:cNvPr>
          <p:cNvPicPr/>
          <p:nvPr/>
        </p:nvPicPr>
        <p:blipFill>
          <a:blip r:embed="rId4">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1271537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E4919D2-B0F4-480D-80A2-716B0CB6FFDC}"/>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8A8EEF5-3939-4A9A-812E-4CBB8FAC6998}"/>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CAA18E3F-DD33-4A22-807C-8680B06E9A3F}"/>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C5096CF7-7ACE-4746-9B60-B5E940DEF6FC}"/>
              </a:ext>
            </a:extLst>
          </p:cNvPr>
          <p:cNvSpPr txBox="1">
            <a:spLocks/>
          </p:cNvSpPr>
          <p:nvPr/>
        </p:nvSpPr>
        <p:spPr>
          <a:xfrm>
            <a:off x="734024" y="1056516"/>
            <a:ext cx="4235541" cy="585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latin typeface="Times New Roman" panose="02020603050405020304" pitchFamily="18" charset="0"/>
                <a:cs typeface="Times New Roman" panose="02020603050405020304" pitchFamily="18" charset="0"/>
              </a:rPr>
              <a:t>AI in Education</a:t>
            </a:r>
            <a:endParaRPr lang="en-US" sz="3200" b="1" dirty="0"/>
          </a:p>
        </p:txBody>
      </p:sp>
      <p:pic>
        <p:nvPicPr>
          <p:cNvPr id="7" name="Content Placeholder 4">
            <a:extLst>
              <a:ext uri="{FF2B5EF4-FFF2-40B4-BE49-F238E27FC236}">
                <a16:creationId xmlns:a16="http://schemas.microsoft.com/office/drawing/2014/main" id="{733C566B-9E18-4A1B-8FC4-DF078B847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942" y="1856089"/>
            <a:ext cx="4801488" cy="4801488"/>
          </a:xfrm>
          <a:prstGeom prst="rect">
            <a:avLst/>
          </a:prstGeom>
        </p:spPr>
      </p:pic>
      <p:sp>
        <p:nvSpPr>
          <p:cNvPr id="8" name="TextBox 7">
            <a:extLst>
              <a:ext uri="{FF2B5EF4-FFF2-40B4-BE49-F238E27FC236}">
                <a16:creationId xmlns:a16="http://schemas.microsoft.com/office/drawing/2014/main" id="{911FCAF3-1A1C-41CC-9AC6-82ADE6B93708}"/>
              </a:ext>
            </a:extLst>
          </p:cNvPr>
          <p:cNvSpPr txBox="1"/>
          <p:nvPr/>
        </p:nvSpPr>
        <p:spPr>
          <a:xfrm>
            <a:off x="5651267" y="1797308"/>
            <a:ext cx="4967983" cy="4653646"/>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Grading System Automation</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Adaptation of educational software for students need</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Student can get additional tutor from AI robot</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It could change the role of teachers </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AI can make trial and error learning less intermediating</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Data pored by AI change how schools find, teach, and support students</a:t>
            </a:r>
            <a:endParaRPr lang="en-US" sz="20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0EA3EA3-3AE5-C0EB-F7DE-0D2853AED967}"/>
              </a:ext>
            </a:extLst>
          </p:cNvPr>
          <p:cNvPicPr/>
          <p:nvPr/>
        </p:nvPicPr>
        <p:blipFill>
          <a:blip r:embed="rId4">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4192812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69EEFC5-FE46-49C5-A191-894A0A5E307D}"/>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72B73A2-8B77-4765-9542-755D020BBFFE}"/>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5D738C5C-3402-45D2-B0BC-A133B5BFC04A}"/>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FEEA661B-4690-4835-BCC2-7B05D6F50D96}"/>
              </a:ext>
            </a:extLst>
          </p:cNvPr>
          <p:cNvSpPr txBox="1">
            <a:spLocks/>
          </p:cNvSpPr>
          <p:nvPr/>
        </p:nvSpPr>
        <p:spPr>
          <a:xfrm>
            <a:off x="1446594" y="1177427"/>
            <a:ext cx="3496467" cy="585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latin typeface="Times New Roman" panose="02020603050405020304" pitchFamily="18" charset="0"/>
                <a:cs typeface="Times New Roman" panose="02020603050405020304" pitchFamily="18" charset="0"/>
              </a:rPr>
              <a:t>AI in Education</a:t>
            </a:r>
            <a:endParaRPr lang="en-US" sz="3200" b="1" dirty="0"/>
          </a:p>
        </p:txBody>
      </p:sp>
      <p:pic>
        <p:nvPicPr>
          <p:cNvPr id="7" name="Content Placeholder 4">
            <a:extLst>
              <a:ext uri="{FF2B5EF4-FFF2-40B4-BE49-F238E27FC236}">
                <a16:creationId xmlns:a16="http://schemas.microsoft.com/office/drawing/2014/main" id="{D587B4E3-142E-415D-A472-1B15023F1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512" y="1977000"/>
            <a:ext cx="4801488" cy="4801488"/>
          </a:xfrm>
          <a:prstGeom prst="rect">
            <a:avLst/>
          </a:prstGeom>
        </p:spPr>
      </p:pic>
      <p:sp>
        <p:nvSpPr>
          <p:cNvPr id="8" name="TextBox 7">
            <a:extLst>
              <a:ext uri="{FF2B5EF4-FFF2-40B4-BE49-F238E27FC236}">
                <a16:creationId xmlns:a16="http://schemas.microsoft.com/office/drawing/2014/main" id="{437633E7-3BAD-4998-AC37-1D72D5ABDDAD}"/>
              </a:ext>
            </a:extLst>
          </p:cNvPr>
          <p:cNvSpPr txBox="1"/>
          <p:nvPr/>
        </p:nvSpPr>
        <p:spPr>
          <a:xfrm>
            <a:off x="6363837" y="1918219"/>
            <a:ext cx="4967983" cy="4653646"/>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Grading System Automation</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Adaptation of educational software for students need</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Student can get additional tutor from AI robot</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It could change the role of teachers </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AI can make trial and error learning less intermediating</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Data pored by AI change how schools find, teach, and support students</a:t>
            </a:r>
            <a:endParaRPr lang="en-US" sz="20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B4B85C9-003A-FF8A-A253-892C41E65FA0}"/>
              </a:ext>
            </a:extLst>
          </p:cNvPr>
          <p:cNvPicPr/>
          <p:nvPr/>
        </p:nvPicPr>
        <p:blipFill>
          <a:blip r:embed="rId4">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1074668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D8AA39C-4FFB-429C-AF58-BF9B963A9969}"/>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298A179-6B62-4D15-93FE-87D810F03011}"/>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CEAB68DD-9F52-4E9A-B239-1D9F1124541F}"/>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1FBE2C03-AD0F-4B95-B923-30E3297B025B}"/>
              </a:ext>
            </a:extLst>
          </p:cNvPr>
          <p:cNvSpPr txBox="1">
            <a:spLocks/>
          </p:cNvSpPr>
          <p:nvPr/>
        </p:nvSpPr>
        <p:spPr>
          <a:xfrm>
            <a:off x="1639854" y="1089469"/>
            <a:ext cx="3289956" cy="50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latin typeface="Times New Roman" panose="02020603050405020304" pitchFamily="18" charset="0"/>
                <a:cs typeface="Times New Roman" panose="02020603050405020304" pitchFamily="18" charset="0"/>
              </a:rPr>
              <a:t>AI in Robotics</a:t>
            </a:r>
            <a:endParaRPr lang="en-US" sz="3200" b="1" dirty="0"/>
          </a:p>
        </p:txBody>
      </p:sp>
      <p:pic>
        <p:nvPicPr>
          <p:cNvPr id="7" name="Content Placeholder 10">
            <a:extLst>
              <a:ext uri="{FF2B5EF4-FFF2-40B4-BE49-F238E27FC236}">
                <a16:creationId xmlns:a16="http://schemas.microsoft.com/office/drawing/2014/main" id="{CC6ED6D6-BCD5-42B5-99EE-7B8E44CC3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1149" y="1819739"/>
            <a:ext cx="3667703" cy="2933348"/>
          </a:xfrm>
          <a:prstGeom prst="rect">
            <a:avLst/>
          </a:prstGeom>
        </p:spPr>
      </p:pic>
      <p:pic>
        <p:nvPicPr>
          <p:cNvPr id="8" name="Picture 7">
            <a:extLst>
              <a:ext uri="{FF2B5EF4-FFF2-40B4-BE49-F238E27FC236}">
                <a16:creationId xmlns:a16="http://schemas.microsoft.com/office/drawing/2014/main" id="{34EA4993-DD7E-488D-AE94-6EBB8D518D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680" y="1932920"/>
            <a:ext cx="3132725" cy="2997403"/>
          </a:xfrm>
          <a:prstGeom prst="rect">
            <a:avLst/>
          </a:prstGeom>
        </p:spPr>
      </p:pic>
      <p:pic>
        <p:nvPicPr>
          <p:cNvPr id="9" name="Picture 8">
            <a:extLst>
              <a:ext uri="{FF2B5EF4-FFF2-40B4-BE49-F238E27FC236}">
                <a16:creationId xmlns:a16="http://schemas.microsoft.com/office/drawing/2014/main" id="{9D5F71F1-413C-4704-B51E-AA43A7B7FF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5405" y="1819739"/>
            <a:ext cx="3441189" cy="3001942"/>
          </a:xfrm>
          <a:prstGeom prst="rect">
            <a:avLst/>
          </a:prstGeom>
        </p:spPr>
      </p:pic>
      <p:sp>
        <p:nvSpPr>
          <p:cNvPr id="10" name="TextBox 9">
            <a:extLst>
              <a:ext uri="{FF2B5EF4-FFF2-40B4-BE49-F238E27FC236}">
                <a16:creationId xmlns:a16="http://schemas.microsoft.com/office/drawing/2014/main" id="{2D53EC06-0AFB-4B94-8DA8-AD32F22C0857}"/>
              </a:ext>
            </a:extLst>
          </p:cNvPr>
          <p:cNvSpPr txBox="1"/>
          <p:nvPr/>
        </p:nvSpPr>
        <p:spPr>
          <a:xfrm flipH="1">
            <a:off x="1242680" y="5045474"/>
            <a:ext cx="3132725"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AI make the robot to talk and act as human being</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58AC41-75C6-4BC9-A26D-1FF829B900F8}"/>
              </a:ext>
            </a:extLst>
          </p:cNvPr>
          <p:cNvSpPr txBox="1"/>
          <p:nvPr/>
        </p:nvSpPr>
        <p:spPr>
          <a:xfrm flipH="1">
            <a:off x="4375405" y="5045474"/>
            <a:ext cx="3615745"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AI make the robot think deeply hear and feel</a:t>
            </a: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ED5FCFB5-682B-0A1F-A1BB-A8902332EA09}"/>
              </a:ext>
            </a:extLst>
          </p:cNvPr>
          <p:cNvSpPr txBox="1"/>
          <p:nvPr/>
        </p:nvSpPr>
        <p:spPr>
          <a:xfrm>
            <a:off x="3059395" y="3169558"/>
            <a:ext cx="61187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AI make the robot think deeply hear and feel</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8D040792-D29F-9A03-9AD1-48FDCCBFD385}"/>
              </a:ext>
            </a:extLst>
          </p:cNvPr>
          <p:cNvPicPr/>
          <p:nvPr/>
        </p:nvPicPr>
        <p:blipFill>
          <a:blip r:embed="rId6">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246651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5347ECA-0A96-429E-8D4C-CE55D2E6F08A}"/>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C2B8D34-115E-4B05-B95E-FB2E391BD3E4}"/>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2B57CDE6-3F5F-4203-A87D-59BDED84674C}"/>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BB3F8C57-FBCB-450F-89A5-6FA606612E09}"/>
              </a:ext>
            </a:extLst>
          </p:cNvPr>
          <p:cNvSpPr txBox="1">
            <a:spLocks/>
          </p:cNvSpPr>
          <p:nvPr/>
        </p:nvSpPr>
        <p:spPr>
          <a:xfrm>
            <a:off x="1727936" y="1175787"/>
            <a:ext cx="2910325" cy="56024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Times New Roman" panose="02020603050405020304" pitchFamily="18" charset="0"/>
              </a:rPr>
              <a:t>Sub fields of AI</a:t>
            </a:r>
            <a:endParaRPr lang="en-US" sz="5400" dirty="0"/>
          </a:p>
        </p:txBody>
      </p:sp>
      <p:sp>
        <p:nvSpPr>
          <p:cNvPr id="7" name="Content Placeholder 2">
            <a:extLst>
              <a:ext uri="{FF2B5EF4-FFF2-40B4-BE49-F238E27FC236}">
                <a16:creationId xmlns:a16="http://schemas.microsoft.com/office/drawing/2014/main" id="{F26E2CD6-1293-4044-915B-9D4F98253ADD}"/>
              </a:ext>
            </a:extLst>
          </p:cNvPr>
          <p:cNvSpPr txBox="1">
            <a:spLocks/>
          </p:cNvSpPr>
          <p:nvPr/>
        </p:nvSpPr>
        <p:spPr>
          <a:xfrm>
            <a:off x="1144325" y="1736035"/>
            <a:ext cx="9563431" cy="5727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indent="0">
              <a:buFont typeface="Arial" panose="020B0604020202020204" pitchFamily="34" charset="0"/>
              <a:buNone/>
            </a:pPr>
            <a:r>
              <a:rPr lang="en-US" sz="1800" dirty="0">
                <a:latin typeface="Wingdings-Regular"/>
              </a:rPr>
              <a:t> </a:t>
            </a:r>
            <a:r>
              <a:rPr lang="en-US" sz="2400" dirty="0">
                <a:latin typeface="Times New Roman" panose="02020603050405020304" pitchFamily="18" charset="0"/>
              </a:rPr>
              <a:t>Neural Networks – e.g. brain modelling, time series prediction, classification</a:t>
            </a:r>
          </a:p>
          <a:p>
            <a:pPr marL="82550" indent="0">
              <a:buFont typeface="Arial" panose="020B0604020202020204" pitchFamily="34" charset="0"/>
              <a:buNone/>
            </a:pPr>
            <a:r>
              <a:rPr lang="en-US" sz="2400" dirty="0">
                <a:latin typeface="Wingdings-Regular"/>
              </a:rPr>
              <a:t> </a:t>
            </a:r>
            <a:r>
              <a:rPr lang="en-US" sz="2400" dirty="0">
                <a:latin typeface="Times New Roman" panose="02020603050405020304" pitchFamily="18" charset="0"/>
              </a:rPr>
              <a:t>Evolutionary Computation – e.g. genetic algorithms, genetic programming</a:t>
            </a:r>
          </a:p>
          <a:p>
            <a:pPr marL="82550" indent="0">
              <a:buFont typeface="Arial" panose="020B0604020202020204" pitchFamily="34" charset="0"/>
              <a:buNone/>
            </a:pPr>
            <a:r>
              <a:rPr lang="en-US" sz="2400" dirty="0">
                <a:latin typeface="Wingdings-Regular"/>
              </a:rPr>
              <a:t> </a:t>
            </a:r>
            <a:r>
              <a:rPr lang="en-US" sz="2400" dirty="0">
                <a:latin typeface="Times New Roman" panose="02020603050405020304" pitchFamily="18" charset="0"/>
                <a:cs typeface="Times New Roman" panose="02020603050405020304" pitchFamily="18" charset="0"/>
              </a:rPr>
              <a:t>Computer</a:t>
            </a:r>
            <a:r>
              <a:rPr lang="en-US" sz="2400" dirty="0">
                <a:latin typeface="Wingdings-Regular"/>
                <a:cs typeface="Times New Roman" panose="02020603050405020304" pitchFamily="18" charset="0"/>
              </a:rPr>
              <a:t> </a:t>
            </a:r>
            <a:r>
              <a:rPr lang="en-US" sz="2400" dirty="0">
                <a:latin typeface="Times New Roman" panose="02020603050405020304" pitchFamily="18" charset="0"/>
              </a:rPr>
              <a:t>Vision – e.g. object recognition, image understanding</a:t>
            </a:r>
          </a:p>
          <a:p>
            <a:pPr marL="82550" indent="0">
              <a:buFont typeface="Arial" panose="020B0604020202020204" pitchFamily="34" charset="0"/>
              <a:buNone/>
            </a:pPr>
            <a:r>
              <a:rPr lang="en-US" sz="2400" dirty="0">
                <a:latin typeface="Wingdings-Regular"/>
              </a:rPr>
              <a:t> </a:t>
            </a:r>
            <a:r>
              <a:rPr lang="en-US" sz="2400" dirty="0">
                <a:latin typeface="Times New Roman" panose="02020603050405020304" pitchFamily="18" charset="0"/>
              </a:rPr>
              <a:t>Robotics – e.g. intelligent control, autonomous exploration</a:t>
            </a:r>
          </a:p>
          <a:p>
            <a:pPr marL="82550" indent="0">
              <a:buFont typeface="Arial" panose="020B0604020202020204" pitchFamily="34" charset="0"/>
              <a:buNone/>
            </a:pPr>
            <a:r>
              <a:rPr lang="en-US" sz="2400" dirty="0">
                <a:latin typeface="Wingdings-Regular"/>
              </a:rPr>
              <a:t> </a:t>
            </a:r>
            <a:r>
              <a:rPr lang="en-US" sz="2400" dirty="0">
                <a:latin typeface="Times New Roman" panose="02020603050405020304" pitchFamily="18" charset="0"/>
              </a:rPr>
              <a:t>Expert Systems – e.g. decision support systems, teaching systems</a:t>
            </a:r>
          </a:p>
          <a:p>
            <a:pPr marL="82550" indent="0">
              <a:buFont typeface="Arial" panose="020B0604020202020204" pitchFamily="34" charset="0"/>
              <a:buNone/>
            </a:pPr>
            <a:r>
              <a:rPr lang="en-US" sz="2400" dirty="0">
                <a:latin typeface="Wingdings-Regular"/>
              </a:rPr>
              <a:t> </a:t>
            </a:r>
            <a:r>
              <a:rPr lang="en-US" sz="2400" dirty="0">
                <a:latin typeface="Times New Roman" panose="02020603050405020304" pitchFamily="18" charset="0"/>
              </a:rPr>
              <a:t>Speech Processing– e.g. speech recognition and production</a:t>
            </a:r>
          </a:p>
          <a:p>
            <a:pPr marL="82550" indent="0">
              <a:buFont typeface="Arial" panose="020B0604020202020204" pitchFamily="34" charset="0"/>
              <a:buNone/>
            </a:pPr>
            <a:r>
              <a:rPr lang="en-US" sz="2400" dirty="0">
                <a:latin typeface="Wingdings-Regular"/>
              </a:rPr>
              <a:t> </a:t>
            </a:r>
            <a:r>
              <a:rPr lang="en-US" sz="2400" dirty="0">
                <a:latin typeface="Times New Roman" panose="02020603050405020304" pitchFamily="18" charset="0"/>
              </a:rPr>
              <a:t>Natural Language Processing – e.g. machine translation</a:t>
            </a:r>
          </a:p>
          <a:p>
            <a:pPr marL="82550" indent="0">
              <a:buFont typeface="Arial" panose="020B0604020202020204" pitchFamily="34" charset="0"/>
              <a:buNone/>
            </a:pPr>
            <a:r>
              <a:rPr lang="en-US" sz="2400" dirty="0">
                <a:latin typeface="Wingdings-Regular"/>
              </a:rPr>
              <a:t> </a:t>
            </a:r>
            <a:r>
              <a:rPr lang="en-US" sz="2400" dirty="0">
                <a:latin typeface="Times New Roman" panose="02020603050405020304" pitchFamily="18" charset="0"/>
              </a:rPr>
              <a:t>Planning – e.g. scheduling, game playing</a:t>
            </a:r>
          </a:p>
          <a:p>
            <a:pPr marL="82550" indent="0">
              <a:buFont typeface="Arial" panose="020B0604020202020204" pitchFamily="34" charset="0"/>
              <a:buNone/>
            </a:pPr>
            <a:r>
              <a:rPr lang="en-US" sz="2400" dirty="0">
                <a:latin typeface="Wingdings-Regular"/>
              </a:rPr>
              <a:t> </a:t>
            </a:r>
            <a:r>
              <a:rPr lang="en-US" sz="2400" dirty="0">
                <a:latin typeface="Times New Roman" panose="02020603050405020304" pitchFamily="18" charset="0"/>
              </a:rPr>
              <a:t>Machine Learning – e.g. decision tree learning, version space learning</a:t>
            </a:r>
            <a:endParaRPr lang="en-US" sz="36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A20528F-547A-EA5C-539F-CB487ADF1657}"/>
              </a:ext>
            </a:extLst>
          </p:cNvPr>
          <p:cNvPicPr/>
          <p:nvPr/>
        </p:nvPicPr>
        <p:blipFill>
          <a:blip r:embed="rId3">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3281265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5F17EC3-47D8-42CA-AB7B-69F18743AD23}"/>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835DA18-F456-4E34-9A77-4F8199D55DCF}"/>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ACC62C10-92D3-4A25-9BAD-3704EE179327}"/>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pic>
        <p:nvPicPr>
          <p:cNvPr id="6" name="Content Placeholder 4">
            <a:extLst>
              <a:ext uri="{FF2B5EF4-FFF2-40B4-BE49-F238E27FC236}">
                <a16:creationId xmlns:a16="http://schemas.microsoft.com/office/drawing/2014/main" id="{71702698-FB57-451B-8FA5-827E34835219}"/>
              </a:ext>
            </a:extLst>
          </p:cNvPr>
          <p:cNvPicPr>
            <a:picLocks/>
          </p:cNvPicPr>
          <p:nvPr/>
        </p:nvPicPr>
        <p:blipFill>
          <a:blip r:embed="rId3"/>
          <a:stretch>
            <a:fillRect/>
          </a:stretch>
        </p:blipFill>
        <p:spPr>
          <a:xfrm>
            <a:off x="874643" y="927661"/>
            <a:ext cx="9791700" cy="3505200"/>
          </a:xfrm>
          <a:prstGeom prst="rect">
            <a:avLst/>
          </a:prstGeom>
        </p:spPr>
      </p:pic>
      <p:sp>
        <p:nvSpPr>
          <p:cNvPr id="7" name="Rectangle 6">
            <a:extLst>
              <a:ext uri="{FF2B5EF4-FFF2-40B4-BE49-F238E27FC236}">
                <a16:creationId xmlns:a16="http://schemas.microsoft.com/office/drawing/2014/main" id="{0883C7D8-1425-4283-967A-83AD24170778}"/>
              </a:ext>
            </a:extLst>
          </p:cNvPr>
          <p:cNvSpPr/>
          <p:nvPr/>
        </p:nvSpPr>
        <p:spPr>
          <a:xfrm>
            <a:off x="611758" y="4564886"/>
            <a:ext cx="10692142" cy="2308324"/>
          </a:xfrm>
          <a:prstGeom prst="rect">
            <a:avLst/>
          </a:prstGeom>
        </p:spPr>
        <p:txBody>
          <a:bodyPr wrap="square">
            <a:spAutoFit/>
          </a:bodyPr>
          <a:lstStyle/>
          <a:p>
            <a:pPr marL="0" marR="0" algn="just">
              <a:lnSpc>
                <a:spcPct val="150000"/>
              </a:lnSpc>
              <a:spcBef>
                <a:spcPts val="0"/>
              </a:spcBef>
              <a:spcAft>
                <a:spcPts val="100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We have different sensory organs such as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eyes, ears, noses, tongues, and skin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perceive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our environment and organs such as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hands, legs, and mouths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are the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effectors that enable us to take action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within our environment based on the perception</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also have these functionalities.</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48FD7DDC-ABD5-45E6-F2FA-998FA7FD70DB}"/>
              </a:ext>
            </a:extLst>
          </p:cNvPr>
          <p:cNvPicPr/>
          <p:nvPr/>
        </p:nvPicPr>
        <p:blipFill>
          <a:blip r:embed="rId4">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3540719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9B6B10F-7A11-4397-BA38-1C7B71CA3548}"/>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6D46B2C-3966-4A43-9703-74CE7F0CE3B8}"/>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AFA766A1-1D1F-4913-B396-E016509704CB}"/>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814501DC-0FDF-4001-A9FE-B35B02BCC608}"/>
              </a:ext>
            </a:extLst>
          </p:cNvPr>
          <p:cNvSpPr txBox="1">
            <a:spLocks/>
          </p:cNvSpPr>
          <p:nvPr/>
        </p:nvSpPr>
        <p:spPr>
          <a:xfrm>
            <a:off x="2105642" y="887902"/>
            <a:ext cx="9329880" cy="58040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Sub fields of AI</a:t>
            </a:r>
            <a:endParaRPr lang="en-US" sz="3200" dirty="0"/>
          </a:p>
        </p:txBody>
      </p:sp>
      <p:pic>
        <p:nvPicPr>
          <p:cNvPr id="7" name="Content Placeholder 4">
            <a:extLst>
              <a:ext uri="{FF2B5EF4-FFF2-40B4-BE49-F238E27FC236}">
                <a16:creationId xmlns:a16="http://schemas.microsoft.com/office/drawing/2014/main" id="{B1417974-CD3B-467D-B8C8-12BAE5835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541" y="1282782"/>
            <a:ext cx="9337046" cy="5355767"/>
          </a:xfrm>
          <a:prstGeom prst="rect">
            <a:avLst/>
          </a:prstGeom>
        </p:spPr>
      </p:pic>
      <p:pic>
        <p:nvPicPr>
          <p:cNvPr id="8" name="Picture 7">
            <a:extLst>
              <a:ext uri="{FF2B5EF4-FFF2-40B4-BE49-F238E27FC236}">
                <a16:creationId xmlns:a16="http://schemas.microsoft.com/office/drawing/2014/main" id="{A2EE8295-180B-F3DB-BBC7-4F6E59F6C72D}"/>
              </a:ext>
            </a:extLst>
          </p:cNvPr>
          <p:cNvPicPr/>
          <p:nvPr/>
        </p:nvPicPr>
        <p:blipFill>
          <a:blip r:embed="rId4">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2627206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01D6DD4-0E88-49AB-98EC-CA659776C75A}"/>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What is Artificial Intelligence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CCE353B-5734-424B-9E86-1379C5EE9EC0}"/>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EA28B7B4-4541-4728-8EDC-86DE45116231}"/>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34515249-9F95-40C5-9AB9-A89C93B87A07}"/>
              </a:ext>
            </a:extLst>
          </p:cNvPr>
          <p:cNvSpPr txBox="1">
            <a:spLocks/>
          </p:cNvSpPr>
          <p:nvPr/>
        </p:nvSpPr>
        <p:spPr>
          <a:xfrm>
            <a:off x="1850997" y="962825"/>
            <a:ext cx="9320007" cy="63556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Machine learning and deep learning Using ANN</a:t>
            </a:r>
          </a:p>
        </p:txBody>
      </p:sp>
      <p:pic>
        <p:nvPicPr>
          <p:cNvPr id="7" name="Content Placeholder 4">
            <a:extLst>
              <a:ext uri="{FF2B5EF4-FFF2-40B4-BE49-F238E27FC236}">
                <a16:creationId xmlns:a16="http://schemas.microsoft.com/office/drawing/2014/main" id="{DD01F2DC-612E-403B-80A9-A5C27F6EC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792" y="1479659"/>
            <a:ext cx="4663115" cy="2623002"/>
          </a:xfrm>
          <a:prstGeom prst="rect">
            <a:avLst/>
          </a:prstGeom>
        </p:spPr>
      </p:pic>
      <p:pic>
        <p:nvPicPr>
          <p:cNvPr id="8" name="Picture 7">
            <a:extLst>
              <a:ext uri="{FF2B5EF4-FFF2-40B4-BE49-F238E27FC236}">
                <a16:creationId xmlns:a16="http://schemas.microsoft.com/office/drawing/2014/main" id="{BF22C00E-D62C-470A-950C-6A0C36BCC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7251" y="1419459"/>
            <a:ext cx="5088836" cy="2860148"/>
          </a:xfrm>
          <a:prstGeom prst="rect">
            <a:avLst/>
          </a:prstGeom>
        </p:spPr>
      </p:pic>
      <p:pic>
        <p:nvPicPr>
          <p:cNvPr id="9" name="Picture 8">
            <a:extLst>
              <a:ext uri="{FF2B5EF4-FFF2-40B4-BE49-F238E27FC236}">
                <a16:creationId xmlns:a16="http://schemas.microsoft.com/office/drawing/2014/main" id="{687B88E3-48DF-42BC-9B4A-CA960A2553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4432" y="4293101"/>
            <a:ext cx="4409986" cy="2479498"/>
          </a:xfrm>
          <a:prstGeom prst="rect">
            <a:avLst/>
          </a:prstGeom>
        </p:spPr>
      </p:pic>
      <p:pic>
        <p:nvPicPr>
          <p:cNvPr id="10" name="Picture 9">
            <a:extLst>
              <a:ext uri="{FF2B5EF4-FFF2-40B4-BE49-F238E27FC236}">
                <a16:creationId xmlns:a16="http://schemas.microsoft.com/office/drawing/2014/main" id="{39FEC21F-113D-47E2-B187-98C36F8806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8553" y="4221935"/>
            <a:ext cx="4663115" cy="2621831"/>
          </a:xfrm>
          <a:prstGeom prst="rect">
            <a:avLst/>
          </a:prstGeom>
        </p:spPr>
      </p:pic>
      <p:pic>
        <p:nvPicPr>
          <p:cNvPr id="11" name="Picture 10">
            <a:extLst>
              <a:ext uri="{FF2B5EF4-FFF2-40B4-BE49-F238E27FC236}">
                <a16:creationId xmlns:a16="http://schemas.microsoft.com/office/drawing/2014/main" id="{27280BEF-1564-2FFE-2704-78E232BF12AC}"/>
              </a:ext>
            </a:extLst>
          </p:cNvPr>
          <p:cNvPicPr/>
          <p:nvPr/>
        </p:nvPicPr>
        <p:blipFill>
          <a:blip r:embed="rId7">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756296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97C35BB-52CC-4B11-A1F3-FF81D94A0D3C}"/>
              </a:ext>
            </a:extLst>
          </p:cNvPr>
          <p:cNvCxnSpPr>
            <a:cxnSpLocks/>
          </p:cNvCxnSpPr>
          <p:nvPr/>
        </p:nvCxnSpPr>
        <p:spPr>
          <a:xfrm>
            <a:off x="0" y="79512"/>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pic>
        <p:nvPicPr>
          <p:cNvPr id="9" name="Picture 8">
            <a:extLst>
              <a:ext uri="{FF2B5EF4-FFF2-40B4-BE49-F238E27FC236}">
                <a16:creationId xmlns:a16="http://schemas.microsoft.com/office/drawing/2014/main" id="{F39BB173-85EE-403C-BB00-2BAA4C530069}"/>
              </a:ext>
            </a:extLst>
          </p:cNvPr>
          <p:cNvPicPr/>
          <p:nvPr/>
        </p:nvPicPr>
        <p:blipFill>
          <a:blip r:embed="rId2"/>
          <a:stretch>
            <a:fillRect/>
          </a:stretch>
        </p:blipFill>
        <p:spPr>
          <a:xfrm>
            <a:off x="3809999" y="318063"/>
            <a:ext cx="3014870" cy="2514600"/>
          </a:xfrm>
          <a:prstGeom prst="rect">
            <a:avLst/>
          </a:prstGeom>
        </p:spPr>
      </p:pic>
      <p:cxnSp>
        <p:nvCxnSpPr>
          <p:cNvPr id="11" name="Straight Connector 10">
            <a:extLst>
              <a:ext uri="{FF2B5EF4-FFF2-40B4-BE49-F238E27FC236}">
                <a16:creationId xmlns:a16="http://schemas.microsoft.com/office/drawing/2014/main" id="{D54F8FF0-DFCC-4A55-B3FA-91682FD2690F}"/>
              </a:ext>
            </a:extLst>
          </p:cNvPr>
          <p:cNvCxnSpPr>
            <a:cxnSpLocks/>
          </p:cNvCxnSpPr>
          <p:nvPr/>
        </p:nvCxnSpPr>
        <p:spPr>
          <a:xfrm>
            <a:off x="0" y="6791740"/>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1BDA65E1-1A76-4246-966A-7ACB6FC7FF51}"/>
              </a:ext>
            </a:extLst>
          </p:cNvPr>
          <p:cNvSpPr txBox="1"/>
          <p:nvPr/>
        </p:nvSpPr>
        <p:spPr>
          <a:xfrm>
            <a:off x="2693504" y="3190471"/>
            <a:ext cx="5247859" cy="2685735"/>
          </a:xfrm>
          <a:prstGeom prst="rect">
            <a:avLst/>
          </a:prstGeom>
          <a:noFill/>
        </p:spPr>
        <p:txBody>
          <a:bodyPr wrap="square">
            <a:spAutoFit/>
          </a:bodyPr>
          <a:lstStyle/>
          <a:p>
            <a:pPr lvl="1" algn="ctr">
              <a:lnSpc>
                <a:spcPct val="115000"/>
              </a:lnSpc>
              <a:spcAft>
                <a:spcPts val="1000"/>
              </a:spcAft>
            </a:pPr>
            <a:r>
              <a:rPr lang="en-GB" sz="3200" b="1" dirty="0">
                <a:ln w="9525" cap="flat" cmpd="sng" algn="ctr">
                  <a:solidFill>
                    <a:srgbClr val="FFFFFF"/>
                  </a:solidFill>
                  <a:prstDash val="solid"/>
                  <a:round/>
                </a:ln>
                <a:solidFill>
                  <a:srgbClr val="FF0000"/>
                </a:solidFill>
                <a:effectLst>
                  <a:outerShdw blurRad="12700" dist="38100" dir="2700000" algn="tl">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rPr>
              <a:t>Introduction to Python programming </a:t>
            </a:r>
            <a:r>
              <a:rPr lang="en-GB" sz="3200" b="1" dirty="0">
                <a:ln w="9525" cap="flat" cmpd="sng" algn="ctr">
                  <a:solidFill>
                    <a:srgbClr val="FFFFFF"/>
                  </a:solidFill>
                  <a:prstDash val="solid"/>
                  <a:round/>
                </a:ln>
                <a:effectLst>
                  <a:outerShdw blurRad="12700" dist="38100" dir="2700000" algn="tl">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rPr>
              <a:t>to be covered by Laboratory exercises</a:t>
            </a:r>
          </a:p>
          <a:p>
            <a:pPr marL="0" marR="0" algn="ctr">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1000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BB962E8-1F0B-4A29-BC20-6E2235E9B1E1}"/>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0A8B9B8-DAC8-4B4C-9586-BB06650E92F2}"/>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E92EC27F-C0D4-4B28-B7E2-8ADDFB1077A5}"/>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Content Placeholder 2">
            <a:extLst>
              <a:ext uri="{FF2B5EF4-FFF2-40B4-BE49-F238E27FC236}">
                <a16:creationId xmlns:a16="http://schemas.microsoft.com/office/drawing/2014/main" id="{29977AB7-B246-4674-B305-DD753C5A1F7C}"/>
              </a:ext>
            </a:extLst>
          </p:cNvPr>
          <p:cNvSpPr txBox="1">
            <a:spLocks/>
          </p:cNvSpPr>
          <p:nvPr/>
        </p:nvSpPr>
        <p:spPr>
          <a:xfrm>
            <a:off x="0" y="927662"/>
            <a:ext cx="12138989" cy="58508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a:lnSpc>
                <a:spcPct val="150000"/>
              </a:lnSpc>
              <a:spcBef>
                <a:spcPts val="0"/>
              </a:spcBef>
              <a:spcAft>
                <a:spcPts val="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Write the application of AI in astronomy with its brief explanation and tangible examples. It should be least </a:t>
            </a:r>
            <a:r>
              <a:rPr lang="en-GB" sz="1800" b="1" i="1" dirty="0">
                <a:effectLst/>
                <a:latin typeface="Times New Roman" panose="02020603050405020304" pitchFamily="18" charset="0"/>
                <a:ea typeface="Calibri" panose="020F0502020204030204" pitchFamily="34" charset="0"/>
                <a:cs typeface="Times New Roman" panose="02020603050405020304" pitchFamily="18" charset="0"/>
              </a:rPr>
              <a:t>3</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pages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Write the application of AI in health care with its brief explanation and tangible examples.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Write the application of AI in transportation with its brief explanation and tangible examples. It should be least </a:t>
            </a:r>
            <a:r>
              <a:rPr lang="en-GB" sz="1800" b="1" i="1" dirty="0">
                <a:effectLst/>
                <a:latin typeface="Times New Roman" panose="02020603050405020304" pitchFamily="18" charset="0"/>
                <a:ea typeface="Calibri" panose="020F0502020204030204" pitchFamily="34" charset="0"/>
                <a:cs typeface="Times New Roman" panose="02020603050405020304" pitchFamily="18" charset="0"/>
              </a:rPr>
              <a:t>3</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pages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Write the application of AI in astronomy with its brief explanation and tangible examples. It should be least </a:t>
            </a:r>
            <a:r>
              <a:rPr lang="en-GB" sz="1800" b="1" i="1" dirty="0">
                <a:effectLst/>
                <a:latin typeface="Times New Roman" panose="02020603050405020304" pitchFamily="18" charset="0"/>
                <a:ea typeface="Calibri" panose="020F0502020204030204" pitchFamily="34" charset="0"/>
                <a:cs typeface="Times New Roman" panose="02020603050405020304" pitchFamily="18" charset="0"/>
              </a:rPr>
              <a:t>3</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pages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Write the application of AI in education with its brief explanation and tangible examples. It should be least </a:t>
            </a:r>
            <a:r>
              <a:rPr lang="en-GB" sz="1800" b="1" i="1" dirty="0">
                <a:effectLst/>
                <a:latin typeface="Times New Roman" panose="02020603050405020304" pitchFamily="18" charset="0"/>
                <a:ea typeface="Calibri" panose="020F0502020204030204" pitchFamily="34" charset="0"/>
                <a:cs typeface="Times New Roman" panose="02020603050405020304" pitchFamily="18" charset="0"/>
              </a:rPr>
              <a:t>3</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pages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Write the application of AI in agriculture with its brief explanation and tangible examples. It should be least </a:t>
            </a:r>
            <a:r>
              <a:rPr lang="en-GB" sz="1800" b="1" i="1" dirty="0">
                <a:effectLst/>
                <a:latin typeface="Times New Roman" panose="02020603050405020304" pitchFamily="18" charset="0"/>
                <a:ea typeface="Calibri" panose="020F0502020204030204" pitchFamily="34" charset="0"/>
                <a:cs typeface="Times New Roman" panose="02020603050405020304" pitchFamily="18" charset="0"/>
              </a:rPr>
              <a:t>3</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pages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Write the application of AI in robotics with its brief explanation and tangible examples. It should be least </a:t>
            </a:r>
            <a:r>
              <a:rPr lang="en-GB" sz="1800" b="1" i="1" dirty="0">
                <a:effectLst/>
                <a:latin typeface="Times New Roman" panose="02020603050405020304" pitchFamily="18" charset="0"/>
                <a:ea typeface="Calibri" panose="020F0502020204030204" pitchFamily="34" charset="0"/>
                <a:cs typeface="Times New Roman" panose="02020603050405020304" pitchFamily="18" charset="0"/>
              </a:rPr>
              <a:t>3</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pages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Write the application of AI in automotive with its brief explanation and tangible examples. It should be least </a:t>
            </a:r>
            <a:r>
              <a:rPr lang="en-GB" sz="1800" b="1" i="1" dirty="0">
                <a:effectLst/>
                <a:latin typeface="Times New Roman" panose="02020603050405020304" pitchFamily="18" charset="0"/>
                <a:ea typeface="Calibri" panose="020F0502020204030204" pitchFamily="34" charset="0"/>
                <a:cs typeface="Times New Roman" panose="02020603050405020304" pitchFamily="18" charset="0"/>
              </a:rPr>
              <a:t>3</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pages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Write the application of AI in social media with its brief explanation and tangible examples. It should be least </a:t>
            </a:r>
            <a:r>
              <a:rPr lang="en-GB" sz="1800" b="1" i="1" dirty="0">
                <a:effectLst/>
                <a:latin typeface="Times New Roman" panose="02020603050405020304" pitchFamily="18" charset="0"/>
                <a:ea typeface="Calibri" panose="020F0502020204030204" pitchFamily="34" charset="0"/>
                <a:cs typeface="Times New Roman" panose="02020603050405020304" pitchFamily="18" charset="0"/>
              </a:rPr>
              <a:t>3</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pages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Write the application of AI in space science with its brief explanation and tangible examples. It should be least </a:t>
            </a:r>
            <a:r>
              <a:rPr lang="en-GB" sz="1800" b="1" i="1" dirty="0">
                <a:effectLst/>
                <a:latin typeface="Times New Roman" panose="02020603050405020304" pitchFamily="18" charset="0"/>
                <a:ea typeface="Calibri" panose="020F0502020204030204" pitchFamily="34" charset="0"/>
                <a:cs typeface="Times New Roman" panose="02020603050405020304" pitchFamily="18" charset="0"/>
              </a:rPr>
              <a:t>3</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pages</a:t>
            </a:r>
          </a:p>
          <a:p>
            <a:pPr marL="342900" marR="0" lvl="0" indent="-342900" algn="just">
              <a:lnSpc>
                <a:spcPct val="150000"/>
              </a:lnSpc>
              <a:spcBef>
                <a:spcPts val="0"/>
              </a:spcBef>
              <a:spcAft>
                <a:spcPts val="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Write the application of AI in NLP (Natural Language Processing) with its brief explanation and tangible examples. It should be least </a:t>
            </a:r>
            <a:r>
              <a:rPr lang="en-GB" sz="1800" b="1" i="1" dirty="0">
                <a:effectLst/>
                <a:latin typeface="Times New Roman" panose="02020603050405020304" pitchFamily="18" charset="0"/>
                <a:ea typeface="Calibri" panose="020F0502020204030204" pitchFamily="34" charset="0"/>
                <a:cs typeface="Times New Roman" panose="02020603050405020304" pitchFamily="18" charset="0"/>
              </a:rPr>
              <a:t>3</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pages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Write the application of AI in Data security with its brief explanation and tangible examples. It should be least </a:t>
            </a:r>
            <a:r>
              <a:rPr lang="en-GB" sz="1800" b="1" i="1" dirty="0">
                <a:effectLst/>
                <a:latin typeface="Times New Roman" panose="02020603050405020304" pitchFamily="18" charset="0"/>
                <a:ea typeface="Calibri" panose="020F0502020204030204" pitchFamily="34" charset="0"/>
                <a:cs typeface="Times New Roman" panose="02020603050405020304" pitchFamily="18" charset="0"/>
              </a:rPr>
              <a:t>3</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pages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a:lnSpc>
                <a:spcPct val="150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0" indent="0">
              <a:buFont typeface="Arial" panose="020B0604020202020204" pitchFamily="34" charset="0"/>
              <a:buNone/>
            </a:pPr>
            <a:endParaRPr lang="en-US" sz="36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202CB2F-DA86-A8A3-18C9-66D926E4D56C}"/>
              </a:ext>
            </a:extLst>
          </p:cNvPr>
          <p:cNvPicPr/>
          <p:nvPr/>
        </p:nvPicPr>
        <p:blipFill>
          <a:blip r:embed="rId3">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332571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9E6632-6C6C-44FE-859A-F6C406104830}"/>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2673F5D-FE0C-4D03-981B-43710AFE1023}"/>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921C4AAD-58FF-4548-8CB2-DF99F4B27938}"/>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Content Placeholder 2">
            <a:extLst>
              <a:ext uri="{FF2B5EF4-FFF2-40B4-BE49-F238E27FC236}">
                <a16:creationId xmlns:a16="http://schemas.microsoft.com/office/drawing/2014/main" id="{76AE6197-CF06-4158-B64B-0122E8B85681}"/>
              </a:ext>
            </a:extLst>
          </p:cNvPr>
          <p:cNvSpPr txBox="1">
            <a:spLocks/>
          </p:cNvSpPr>
          <p:nvPr/>
        </p:nvSpPr>
        <p:spPr>
          <a:xfrm>
            <a:off x="437321" y="1111980"/>
            <a:ext cx="10651836" cy="56665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3200" dirty="0">
                <a:solidFill>
                  <a:srgbClr val="000000"/>
                </a:solidFill>
                <a:latin typeface="Times New Roman" panose="02020603050405020304" pitchFamily="18" charset="0"/>
              </a:rPr>
              <a:t>AI system is composed of an </a:t>
            </a:r>
            <a:r>
              <a:rPr lang="en-US" sz="3200" b="1" dirty="0">
                <a:solidFill>
                  <a:srgbClr val="000000"/>
                </a:solidFill>
                <a:latin typeface="Times New Roman" panose="02020603050405020304" pitchFamily="18" charset="0"/>
              </a:rPr>
              <a:t>agent</a:t>
            </a:r>
            <a:r>
              <a:rPr lang="en-US" sz="3200" dirty="0">
                <a:solidFill>
                  <a:srgbClr val="000000"/>
                </a:solidFill>
                <a:latin typeface="Times New Roman" panose="02020603050405020304" pitchFamily="18" charset="0"/>
              </a:rPr>
              <a:t> and its </a:t>
            </a:r>
            <a:r>
              <a:rPr lang="en-US" sz="3200" b="1" dirty="0">
                <a:solidFill>
                  <a:srgbClr val="000000"/>
                </a:solidFill>
                <a:latin typeface="Times New Roman" panose="02020603050405020304" pitchFamily="18" charset="0"/>
              </a:rPr>
              <a:t>environment</a:t>
            </a:r>
            <a:r>
              <a:rPr lang="en-US" sz="3200" dirty="0">
                <a:solidFill>
                  <a:srgbClr val="000000"/>
                </a:solidFill>
                <a:latin typeface="Times New Roman" panose="02020603050405020304" pitchFamily="18" charset="0"/>
              </a:rPr>
              <a:t>. An agent (e.g., human or robot) is anything that can perceive its environment through sensors and acts upon that environment through effectors </a:t>
            </a:r>
          </a:p>
          <a:p>
            <a:pPr marL="82550" indent="0" algn="just">
              <a:buFont typeface="Arial" panose="020B0604020202020204" pitchFamily="34" charset="0"/>
              <a:buNone/>
            </a:pPr>
            <a:r>
              <a:rPr lang="en-US" sz="3200" dirty="0">
                <a:solidFill>
                  <a:srgbClr val="000000"/>
                </a:solidFill>
                <a:latin typeface="Times New Roman" panose="02020603050405020304" pitchFamily="18" charset="0"/>
              </a:rPr>
              <a:t>examples of AI include</a:t>
            </a:r>
          </a:p>
          <a:p>
            <a:pPr algn="just"/>
            <a:r>
              <a:rPr lang="en-US" sz="3200" dirty="0">
                <a:solidFill>
                  <a:srgbClr val="000000"/>
                </a:solidFill>
                <a:latin typeface="Times New Roman" panose="02020603050405020304" pitchFamily="18" charset="0"/>
              </a:rPr>
              <a:t> </a:t>
            </a:r>
            <a:r>
              <a:rPr lang="en-US" sz="3000" dirty="0">
                <a:solidFill>
                  <a:srgbClr val="000000"/>
                </a:solidFill>
                <a:latin typeface="Times New Roman" panose="02020603050405020304" pitchFamily="18" charset="0"/>
              </a:rPr>
              <a:t>autonomous </a:t>
            </a:r>
            <a:r>
              <a:rPr lang="en-US" sz="3000" dirty="0">
                <a:solidFill>
                  <a:srgbClr val="FF0000"/>
                </a:solidFill>
                <a:latin typeface="Times New Roman" panose="02020603050405020304" pitchFamily="18" charset="0"/>
              </a:rPr>
              <a:t>vehicles</a:t>
            </a:r>
            <a:r>
              <a:rPr lang="en-US" sz="3000" dirty="0">
                <a:solidFill>
                  <a:srgbClr val="000000"/>
                </a:solidFill>
                <a:latin typeface="Times New Roman" panose="02020603050405020304" pitchFamily="18" charset="0"/>
              </a:rPr>
              <a:t> (such as drones and self-driving cars), medical diagnosis, creating art (such as poetry), proving mathematical theorems, playing games (such as Chess or Go), search engines (such as Google search), online assistants (such as Siri), image recognition in photographs, spam filtering, prediction of judicial decisions and targeting online advertisements </a:t>
            </a:r>
            <a:endParaRPr lang="en-US" sz="3000" dirty="0"/>
          </a:p>
        </p:txBody>
      </p:sp>
      <p:pic>
        <p:nvPicPr>
          <p:cNvPr id="7" name="Picture 6">
            <a:extLst>
              <a:ext uri="{FF2B5EF4-FFF2-40B4-BE49-F238E27FC236}">
                <a16:creationId xmlns:a16="http://schemas.microsoft.com/office/drawing/2014/main" id="{8EEB2633-8F1C-37CA-CCEE-08CB53E44488}"/>
              </a:ext>
            </a:extLst>
          </p:cNvPr>
          <p:cNvPicPr/>
          <p:nvPr/>
        </p:nvPicPr>
        <p:blipFill>
          <a:blip r:embed="rId3">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3899435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4FC31C6-1B27-40C4-BF58-B80F8579FEB5}"/>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57FDD6D-ADCB-4398-BFD2-F136132609A1}"/>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F34AD0B0-97A0-4B68-83B3-075509DF6715}"/>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8909C1B3-D117-41C1-BBC7-8C95A657BFEA}"/>
              </a:ext>
            </a:extLst>
          </p:cNvPr>
          <p:cNvPicPr>
            <a:picLocks noChangeAspect="1"/>
          </p:cNvPicPr>
          <p:nvPr/>
        </p:nvPicPr>
        <p:blipFill>
          <a:blip r:embed="rId3"/>
          <a:stretch>
            <a:fillRect/>
          </a:stretch>
        </p:blipFill>
        <p:spPr>
          <a:xfrm>
            <a:off x="1730327" y="1738312"/>
            <a:ext cx="5758636" cy="5119688"/>
          </a:xfrm>
          <a:prstGeom prst="rect">
            <a:avLst/>
          </a:prstGeom>
        </p:spPr>
      </p:pic>
      <p:pic>
        <p:nvPicPr>
          <p:cNvPr id="7" name="Picture 6">
            <a:extLst>
              <a:ext uri="{FF2B5EF4-FFF2-40B4-BE49-F238E27FC236}">
                <a16:creationId xmlns:a16="http://schemas.microsoft.com/office/drawing/2014/main" id="{6F12C039-98F1-491C-B07D-9DEEDD2B98BF}"/>
              </a:ext>
            </a:extLst>
          </p:cNvPr>
          <p:cNvPicPr>
            <a:picLocks noChangeAspect="1"/>
          </p:cNvPicPr>
          <p:nvPr/>
        </p:nvPicPr>
        <p:blipFill>
          <a:blip r:embed="rId4"/>
          <a:stretch>
            <a:fillRect/>
          </a:stretch>
        </p:blipFill>
        <p:spPr>
          <a:xfrm>
            <a:off x="7822055" y="2618832"/>
            <a:ext cx="3592224" cy="3199198"/>
          </a:xfrm>
          <a:prstGeom prst="rect">
            <a:avLst/>
          </a:prstGeom>
        </p:spPr>
      </p:pic>
      <p:sp>
        <p:nvSpPr>
          <p:cNvPr id="9" name="TextBox 8">
            <a:extLst>
              <a:ext uri="{FF2B5EF4-FFF2-40B4-BE49-F238E27FC236}">
                <a16:creationId xmlns:a16="http://schemas.microsoft.com/office/drawing/2014/main" id="{42514016-ED4C-4D55-9317-871385E9F110}"/>
              </a:ext>
            </a:extLst>
          </p:cNvPr>
          <p:cNvSpPr txBox="1"/>
          <p:nvPr/>
        </p:nvSpPr>
        <p:spPr>
          <a:xfrm>
            <a:off x="106017" y="1091981"/>
            <a:ext cx="10151165" cy="461665"/>
          </a:xfrm>
          <a:prstGeom prst="rect">
            <a:avLst/>
          </a:prstGeom>
          <a:noFill/>
        </p:spPr>
        <p:txBody>
          <a:bodyPr wrap="square">
            <a:spAutoFit/>
          </a:bodyPr>
          <a:lstStyle/>
          <a:p>
            <a:r>
              <a:rPr lang="en-US" sz="2400" b="0" u="none" strike="noStrike" baseline="0" dirty="0">
                <a:solidFill>
                  <a:srgbClr val="000000"/>
                </a:solidFill>
                <a:latin typeface="Times New Roman" panose="02020603050405020304" pitchFamily="18" charset="0"/>
              </a:rPr>
              <a:t>Artificial Intelligence (AI), Machine Learning (ML) and Deep Learning (DL) </a:t>
            </a:r>
          </a:p>
        </p:txBody>
      </p:sp>
      <p:pic>
        <p:nvPicPr>
          <p:cNvPr id="8" name="Picture 7">
            <a:extLst>
              <a:ext uri="{FF2B5EF4-FFF2-40B4-BE49-F238E27FC236}">
                <a16:creationId xmlns:a16="http://schemas.microsoft.com/office/drawing/2014/main" id="{00500660-1AAE-6246-B5B2-1345FB524E6C}"/>
              </a:ext>
            </a:extLst>
          </p:cNvPr>
          <p:cNvPicPr/>
          <p:nvPr/>
        </p:nvPicPr>
        <p:blipFill>
          <a:blip r:embed="rId5">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3738981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8608252-EA5B-46EB-83E8-721324C9C97B}"/>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DE875C5-334C-463A-B33A-1E5AA93DDC98}"/>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DBBF4DA8-F3C0-4631-9BED-C2C5FFA514AE}"/>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43B37F8C-247A-45DC-8287-FD23CDB87BEB}"/>
              </a:ext>
            </a:extLst>
          </p:cNvPr>
          <p:cNvSpPr txBox="1">
            <a:spLocks/>
          </p:cNvSpPr>
          <p:nvPr/>
        </p:nvSpPr>
        <p:spPr>
          <a:xfrm>
            <a:off x="1727936" y="1136029"/>
            <a:ext cx="9999133"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rPr>
              <a:t>Need for Artificial Intelligence </a:t>
            </a:r>
            <a:endParaRPr lang="en-US" dirty="0"/>
          </a:p>
        </p:txBody>
      </p:sp>
      <p:sp>
        <p:nvSpPr>
          <p:cNvPr id="7" name="Content Placeholder 2">
            <a:extLst>
              <a:ext uri="{FF2B5EF4-FFF2-40B4-BE49-F238E27FC236}">
                <a16:creationId xmlns:a16="http://schemas.microsoft.com/office/drawing/2014/main" id="{EBFAA065-CA17-4F8B-9801-C4B026831F66}"/>
              </a:ext>
            </a:extLst>
          </p:cNvPr>
          <p:cNvSpPr txBox="1">
            <a:spLocks/>
          </p:cNvSpPr>
          <p:nvPr/>
        </p:nvSpPr>
        <p:spPr>
          <a:xfrm>
            <a:off x="1194382" y="2309191"/>
            <a:ext cx="10532687" cy="5410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6900" indent="-514350">
              <a:buFont typeface="+mj-lt"/>
              <a:buAutoNum type="arabicPeriod"/>
            </a:pPr>
            <a:r>
              <a:rPr lang="en-US" sz="4000" dirty="0">
                <a:solidFill>
                  <a:srgbClr val="000000"/>
                </a:solidFill>
                <a:latin typeface="Times New Roman" panose="02020603050405020304" pitchFamily="18" charset="0"/>
              </a:rPr>
              <a:t>To create </a:t>
            </a:r>
            <a:r>
              <a:rPr lang="en-US" sz="4000" dirty="0">
                <a:solidFill>
                  <a:srgbClr val="FF0000"/>
                </a:solidFill>
                <a:latin typeface="Times New Roman" panose="02020603050405020304" pitchFamily="18" charset="0"/>
              </a:rPr>
              <a:t>expert systems </a:t>
            </a:r>
            <a:r>
              <a:rPr lang="en-US" sz="4000" dirty="0">
                <a:solidFill>
                  <a:srgbClr val="000000"/>
                </a:solidFill>
                <a:latin typeface="Times New Roman" panose="02020603050405020304" pitchFamily="18" charset="0"/>
              </a:rPr>
              <a:t>that exhibit intelligent behavior with the capability to learn, demonstrate, explain and advice its users. </a:t>
            </a:r>
          </a:p>
          <a:p>
            <a:pPr marL="596900" indent="-514350">
              <a:buFont typeface="+mj-lt"/>
              <a:buAutoNum type="arabicPeriod"/>
            </a:pPr>
            <a:r>
              <a:rPr lang="en-US" sz="4000" dirty="0">
                <a:solidFill>
                  <a:srgbClr val="000000"/>
                </a:solidFill>
                <a:latin typeface="Times New Roman" panose="02020603050405020304" pitchFamily="18" charset="0"/>
              </a:rPr>
              <a:t>Helping machines </a:t>
            </a:r>
            <a:r>
              <a:rPr lang="en-US" sz="4000" dirty="0">
                <a:solidFill>
                  <a:srgbClr val="FF0000"/>
                </a:solidFill>
                <a:latin typeface="Times New Roman" panose="02020603050405020304" pitchFamily="18" charset="0"/>
              </a:rPr>
              <a:t>find solutions to complex problems</a:t>
            </a:r>
            <a:r>
              <a:rPr lang="en-US" sz="4000" dirty="0">
                <a:solidFill>
                  <a:srgbClr val="000000"/>
                </a:solidFill>
                <a:latin typeface="Times New Roman" panose="02020603050405020304" pitchFamily="18" charset="0"/>
              </a:rPr>
              <a:t> like humans do and applying them as algorithms in a computer-friendly manner. </a:t>
            </a:r>
          </a:p>
          <a:p>
            <a:endParaRPr lang="en-US" dirty="0"/>
          </a:p>
        </p:txBody>
      </p:sp>
      <p:pic>
        <p:nvPicPr>
          <p:cNvPr id="8" name="Picture 7">
            <a:extLst>
              <a:ext uri="{FF2B5EF4-FFF2-40B4-BE49-F238E27FC236}">
                <a16:creationId xmlns:a16="http://schemas.microsoft.com/office/drawing/2014/main" id="{75CE9DC2-B908-EE49-3621-6160DCABE7F8}"/>
              </a:ext>
            </a:extLst>
          </p:cNvPr>
          <p:cNvPicPr/>
          <p:nvPr/>
        </p:nvPicPr>
        <p:blipFill>
          <a:blip r:embed="rId3">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517650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46D4507-7853-4BDA-954F-6CB95B3760DC}"/>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B0C7E78-6F21-406B-BDE2-BDEF39A7C3FD}"/>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B5D9ED38-F7AD-4FAB-9D22-9D21A907AFB3}"/>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6B0E3FE1-52F4-4AA6-848B-02ACEB2F2C6E}"/>
              </a:ext>
            </a:extLst>
          </p:cNvPr>
          <p:cNvSpPr txBox="1">
            <a:spLocks/>
          </p:cNvSpPr>
          <p:nvPr/>
        </p:nvSpPr>
        <p:spPr>
          <a:xfrm>
            <a:off x="1674928" y="927661"/>
            <a:ext cx="9999133"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0000"/>
                </a:solidFill>
              </a:rPr>
              <a:t>Goals of Artificial Intelligence </a:t>
            </a:r>
            <a:endParaRPr lang="en-US" dirty="0"/>
          </a:p>
        </p:txBody>
      </p:sp>
      <p:sp>
        <p:nvSpPr>
          <p:cNvPr id="7" name="Content Placeholder 2">
            <a:extLst>
              <a:ext uri="{FF2B5EF4-FFF2-40B4-BE49-F238E27FC236}">
                <a16:creationId xmlns:a16="http://schemas.microsoft.com/office/drawing/2014/main" id="{ECCC3DB1-3D5D-42EE-A77F-68C7460B1E90}"/>
              </a:ext>
            </a:extLst>
          </p:cNvPr>
          <p:cNvSpPr txBox="1">
            <a:spLocks/>
          </p:cNvSpPr>
          <p:nvPr/>
        </p:nvSpPr>
        <p:spPr>
          <a:xfrm>
            <a:off x="1160771" y="1823731"/>
            <a:ext cx="10404764" cy="55348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indent="0">
              <a:buFont typeface="Arial" panose="020B0604020202020204" pitchFamily="34" charset="0"/>
              <a:buNone/>
            </a:pPr>
            <a:r>
              <a:rPr lang="en-US" dirty="0">
                <a:solidFill>
                  <a:srgbClr val="000000"/>
                </a:solidFill>
                <a:latin typeface="Times New Roman" panose="02020603050405020304" pitchFamily="18" charset="0"/>
              </a:rPr>
              <a:t>1. Replicate human intelligence </a:t>
            </a:r>
          </a:p>
          <a:p>
            <a:pPr marL="82550" indent="0">
              <a:buFont typeface="Arial" panose="020B0604020202020204" pitchFamily="34" charset="0"/>
              <a:buNone/>
            </a:pPr>
            <a:r>
              <a:rPr lang="en-US" dirty="0">
                <a:solidFill>
                  <a:srgbClr val="000000"/>
                </a:solidFill>
                <a:latin typeface="Times New Roman" panose="02020603050405020304" pitchFamily="18" charset="0"/>
              </a:rPr>
              <a:t>2. Solve Knowledge-intensive tasks </a:t>
            </a:r>
          </a:p>
          <a:p>
            <a:pPr marL="82550" indent="0">
              <a:buFont typeface="Arial" panose="020B0604020202020204" pitchFamily="34" charset="0"/>
              <a:buNone/>
            </a:pPr>
            <a:r>
              <a:rPr lang="en-US" dirty="0">
                <a:solidFill>
                  <a:srgbClr val="000000"/>
                </a:solidFill>
                <a:latin typeface="Times New Roman" panose="02020603050405020304" pitchFamily="18" charset="0"/>
              </a:rPr>
              <a:t>3. An intelligent connection of perception and action </a:t>
            </a:r>
          </a:p>
          <a:p>
            <a:pPr marL="82550" indent="0">
              <a:buFont typeface="Arial" panose="020B0604020202020204" pitchFamily="34" charset="0"/>
              <a:buNone/>
            </a:pPr>
            <a:r>
              <a:rPr lang="en-US" dirty="0">
                <a:solidFill>
                  <a:srgbClr val="000000"/>
                </a:solidFill>
                <a:latin typeface="Times New Roman" panose="02020603050405020304" pitchFamily="18" charset="0"/>
                <a:cs typeface="Times New Roman" panose="02020603050405020304" pitchFamily="18" charset="0"/>
              </a:rPr>
              <a:t>4. Building a machine which can perform tasks that requires human intelligence such as: </a:t>
            </a:r>
          </a:p>
          <a:p>
            <a:pPr marL="357188" lvl="1" indent="0">
              <a:buFont typeface="Arial" panose="020B0604020202020204" pitchFamily="34" charset="0"/>
              <a:buNone/>
            </a:pPr>
            <a:r>
              <a:rPr lang="en-US" dirty="0">
                <a:solidFill>
                  <a:srgbClr val="000000"/>
                </a:solidFill>
                <a:latin typeface="Times New Roman" panose="02020603050405020304" pitchFamily="18" charset="0"/>
                <a:cs typeface="Times New Roman" panose="02020603050405020304" pitchFamily="18" charset="0"/>
              </a:rPr>
              <a:t>✓ Proving a theorem </a:t>
            </a:r>
          </a:p>
          <a:p>
            <a:pPr marL="357188" lvl="1" indent="0">
              <a:buFont typeface="Arial" panose="020B0604020202020204" pitchFamily="34" charset="0"/>
              <a:buNone/>
            </a:pPr>
            <a:r>
              <a:rPr lang="en-US" dirty="0">
                <a:solidFill>
                  <a:srgbClr val="000000"/>
                </a:solidFill>
                <a:latin typeface="Times New Roman" panose="02020603050405020304" pitchFamily="18" charset="0"/>
                <a:cs typeface="Times New Roman" panose="02020603050405020304" pitchFamily="18" charset="0"/>
              </a:rPr>
              <a:t>✓ Playing chess </a:t>
            </a:r>
          </a:p>
          <a:p>
            <a:pPr marL="357188" lvl="1" indent="0">
              <a:buFont typeface="Arial" panose="020B0604020202020204" pitchFamily="34" charset="0"/>
              <a:buNone/>
            </a:pPr>
            <a:r>
              <a:rPr lang="en-US" dirty="0">
                <a:solidFill>
                  <a:srgbClr val="000000"/>
                </a:solidFill>
                <a:latin typeface="Times New Roman" panose="02020603050405020304" pitchFamily="18" charset="0"/>
                <a:cs typeface="Times New Roman" panose="02020603050405020304" pitchFamily="18" charset="0"/>
              </a:rPr>
              <a:t>✓ Plan some surgical operation </a:t>
            </a:r>
          </a:p>
          <a:p>
            <a:pPr marL="357188" lvl="1" indent="0">
              <a:buFont typeface="Arial" panose="020B0604020202020204" pitchFamily="34" charset="0"/>
              <a:buNone/>
            </a:pPr>
            <a:r>
              <a:rPr lang="en-US" dirty="0">
                <a:solidFill>
                  <a:srgbClr val="000000"/>
                </a:solidFill>
                <a:latin typeface="Times New Roman" panose="02020603050405020304" pitchFamily="18" charset="0"/>
                <a:cs typeface="Times New Roman" panose="02020603050405020304" pitchFamily="18" charset="0"/>
              </a:rPr>
              <a:t>✓ Driving a car in traffic </a:t>
            </a:r>
          </a:p>
          <a:p>
            <a:pPr marL="82550" indent="0">
              <a:buFont typeface="Arial" panose="020B0604020202020204" pitchFamily="34" charset="0"/>
              <a:buNone/>
            </a:pPr>
            <a:r>
              <a:rPr lang="en-US" dirty="0">
                <a:solidFill>
                  <a:srgbClr val="000000"/>
                </a:solidFill>
                <a:latin typeface="Times New Roman" panose="02020603050405020304" pitchFamily="18" charset="0"/>
                <a:cs typeface="Times New Roman" panose="02020603050405020304" pitchFamily="18" charset="0"/>
              </a:rPr>
              <a:t>5. Creating some system which can exhibit intelligent behavior, learn new things by itself, demonstrate, explain, and can advise to its user. </a:t>
            </a:r>
          </a:p>
          <a:p>
            <a:endParaRPr lang="en-US" dirty="0"/>
          </a:p>
        </p:txBody>
      </p:sp>
      <p:pic>
        <p:nvPicPr>
          <p:cNvPr id="8" name="Picture 7">
            <a:extLst>
              <a:ext uri="{FF2B5EF4-FFF2-40B4-BE49-F238E27FC236}">
                <a16:creationId xmlns:a16="http://schemas.microsoft.com/office/drawing/2014/main" id="{262E9251-45BD-CAFB-1E59-53832FB4D250}"/>
              </a:ext>
            </a:extLst>
          </p:cNvPr>
          <p:cNvPicPr/>
          <p:nvPr/>
        </p:nvPicPr>
        <p:blipFill>
          <a:blip r:embed="rId3">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694162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4FF8FFB-9522-4D6A-BE44-ACF660AFC8A9}"/>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5B90D81-D1EC-4693-969D-5F3CA44578D9}"/>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FD2E63F2-13F7-4A6C-AA36-D241A839C98B}"/>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B61E9410-E7E1-4E75-B4DB-CE17B5E63FA5}"/>
              </a:ext>
            </a:extLst>
          </p:cNvPr>
          <p:cNvSpPr txBox="1">
            <a:spLocks/>
          </p:cNvSpPr>
          <p:nvPr/>
        </p:nvSpPr>
        <p:spPr>
          <a:xfrm>
            <a:off x="1474699" y="927243"/>
            <a:ext cx="9999133" cy="9172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0000"/>
                </a:solidFill>
              </a:rPr>
              <a:t>Advantages  and disadvantages of AI</a:t>
            </a:r>
            <a:endParaRPr lang="en-US" dirty="0"/>
          </a:p>
        </p:txBody>
      </p:sp>
      <p:sp>
        <p:nvSpPr>
          <p:cNvPr id="7" name="Content Placeholder 2">
            <a:extLst>
              <a:ext uri="{FF2B5EF4-FFF2-40B4-BE49-F238E27FC236}">
                <a16:creationId xmlns:a16="http://schemas.microsoft.com/office/drawing/2014/main" id="{47AA4291-006D-40B0-BA01-6523712B662D}"/>
              </a:ext>
            </a:extLst>
          </p:cNvPr>
          <p:cNvSpPr txBox="1">
            <a:spLocks/>
          </p:cNvSpPr>
          <p:nvPr/>
        </p:nvSpPr>
        <p:spPr>
          <a:xfrm>
            <a:off x="718168" y="1676405"/>
            <a:ext cx="4354587" cy="4879017"/>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indent="0">
              <a:buFont typeface="Arial" panose="020B0604020202020204" pitchFamily="34" charset="0"/>
              <a:buNone/>
            </a:pPr>
            <a:r>
              <a:rPr lang="en-US" sz="2400" b="1" dirty="0">
                <a:solidFill>
                  <a:srgbClr val="000000"/>
                </a:solidFill>
                <a:latin typeface="Times New Roman" panose="02020603050405020304" pitchFamily="18" charset="0"/>
              </a:rPr>
              <a:t>Advantages</a:t>
            </a:r>
          </a:p>
          <a:p>
            <a:r>
              <a:rPr lang="en-US" sz="2400" dirty="0">
                <a:solidFill>
                  <a:srgbClr val="000000"/>
                </a:solidFill>
                <a:latin typeface="Times New Roman" panose="02020603050405020304" pitchFamily="18" charset="0"/>
              </a:rPr>
              <a:t>High Accuracy with fewer errors</a:t>
            </a:r>
          </a:p>
          <a:p>
            <a:r>
              <a:rPr lang="en-US" sz="2400" dirty="0">
                <a:solidFill>
                  <a:srgbClr val="000000"/>
                </a:solidFill>
                <a:latin typeface="Times New Roman" panose="02020603050405020304" pitchFamily="18" charset="0"/>
              </a:rPr>
              <a:t>Doesn’t get tired </a:t>
            </a:r>
          </a:p>
          <a:p>
            <a:r>
              <a:rPr lang="en-US" sz="2400" dirty="0">
                <a:solidFill>
                  <a:srgbClr val="000000"/>
                </a:solidFill>
                <a:latin typeface="Times New Roman" panose="02020603050405020304" pitchFamily="18" charset="0"/>
              </a:rPr>
              <a:t>High-Speed</a:t>
            </a:r>
          </a:p>
          <a:p>
            <a:r>
              <a:rPr lang="en-US" sz="2400" dirty="0">
                <a:solidFill>
                  <a:srgbClr val="000000"/>
                </a:solidFill>
                <a:latin typeface="Times New Roman" panose="02020603050405020304" pitchFamily="18" charset="0"/>
              </a:rPr>
              <a:t>High reliability</a:t>
            </a:r>
          </a:p>
          <a:p>
            <a:r>
              <a:rPr lang="en-US" sz="2400" dirty="0">
                <a:solidFill>
                  <a:srgbClr val="000000"/>
                </a:solidFill>
                <a:latin typeface="Times New Roman" panose="02020603050405020304" pitchFamily="18" charset="0"/>
              </a:rPr>
              <a:t>Reduce human risk</a:t>
            </a:r>
          </a:p>
          <a:p>
            <a:r>
              <a:rPr lang="en-US" sz="2400" dirty="0">
                <a:solidFill>
                  <a:srgbClr val="000000"/>
                </a:solidFill>
                <a:latin typeface="Times New Roman" panose="02020603050405020304" pitchFamily="18" charset="0"/>
              </a:rPr>
              <a:t>Help in decision making</a:t>
            </a:r>
          </a:p>
          <a:p>
            <a:r>
              <a:rPr lang="en-US" sz="2400" dirty="0">
                <a:solidFill>
                  <a:srgbClr val="000000"/>
                </a:solidFill>
                <a:latin typeface="Times New Roman" panose="02020603050405020304" pitchFamily="18" charset="0"/>
              </a:rPr>
              <a:t>Useful as a public utility like application in medical industry</a:t>
            </a:r>
          </a:p>
          <a:p>
            <a:r>
              <a:rPr lang="en-US" sz="2400" dirty="0">
                <a:solidFill>
                  <a:srgbClr val="000000"/>
                </a:solidFill>
                <a:latin typeface="Times New Roman" panose="02020603050405020304" pitchFamily="18" charset="0"/>
              </a:rPr>
              <a:t>Rational decision maker</a:t>
            </a:r>
            <a:endParaRPr lang="en-US" sz="2400" dirty="0"/>
          </a:p>
        </p:txBody>
      </p:sp>
      <p:sp>
        <p:nvSpPr>
          <p:cNvPr id="8" name="Content Placeholder 2">
            <a:extLst>
              <a:ext uri="{FF2B5EF4-FFF2-40B4-BE49-F238E27FC236}">
                <a16:creationId xmlns:a16="http://schemas.microsoft.com/office/drawing/2014/main" id="{B5651A3B-6435-473B-A4F4-22DF01B5F844}"/>
              </a:ext>
            </a:extLst>
          </p:cNvPr>
          <p:cNvSpPr txBox="1">
            <a:spLocks/>
          </p:cNvSpPr>
          <p:nvPr/>
        </p:nvSpPr>
        <p:spPr bwMode="auto">
          <a:xfrm>
            <a:off x="7652287" y="1842293"/>
            <a:ext cx="3821545" cy="4879022"/>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lvl1pPr marL="365125" indent="-282575" algn="l" rtl="0" eaLnBrk="1" fontAlgn="base" hangingPunct="1">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550" indent="0">
              <a:buNone/>
            </a:pPr>
            <a:r>
              <a:rPr lang="en-US" sz="2400" b="1" dirty="0">
                <a:solidFill>
                  <a:srgbClr val="000000"/>
                </a:solidFill>
                <a:latin typeface="Times New Roman" panose="02020603050405020304" pitchFamily="18" charset="0"/>
              </a:rPr>
              <a:t>Dis advantages</a:t>
            </a:r>
          </a:p>
          <a:p>
            <a:pPr marL="346075" lvl="1" indent="-111125"/>
            <a:r>
              <a:rPr lang="en-US" sz="2400" i="0" u="none" strike="noStrike" baseline="0" dirty="0">
                <a:solidFill>
                  <a:srgbClr val="000000"/>
                </a:solidFill>
                <a:latin typeface="Times New Roman" panose="02020603050405020304" pitchFamily="18" charset="0"/>
              </a:rPr>
              <a:t>Incurs high cost</a:t>
            </a:r>
            <a:endParaRPr lang="en-US" sz="2400" dirty="0">
              <a:solidFill>
                <a:srgbClr val="000000"/>
              </a:solidFill>
              <a:latin typeface="Wingdings" panose="05000000000000000000" pitchFamily="2" charset="2"/>
            </a:endParaRPr>
          </a:p>
          <a:p>
            <a:pPr marL="346075" lvl="1" indent="-111125"/>
            <a:r>
              <a:rPr lang="en-US" sz="2400" i="0" u="none" strike="noStrike" baseline="0" dirty="0">
                <a:solidFill>
                  <a:srgbClr val="000000"/>
                </a:solidFill>
                <a:latin typeface="Times New Roman" panose="02020603050405020304" pitchFamily="18" charset="0"/>
              </a:rPr>
              <a:t>Can't think out of the box</a:t>
            </a:r>
          </a:p>
          <a:p>
            <a:pPr marL="457200" lvl="1" indent="-222250"/>
            <a:r>
              <a:rPr lang="en-US" sz="2400" i="0" u="none" strike="noStrike" baseline="0" dirty="0">
                <a:solidFill>
                  <a:srgbClr val="000000"/>
                </a:solidFill>
                <a:latin typeface="Times New Roman" panose="02020603050405020304" pitchFamily="18" charset="0"/>
              </a:rPr>
              <a:t>No feelings and emotions</a:t>
            </a:r>
          </a:p>
          <a:p>
            <a:pPr marL="401638" lvl="1" indent="-234950"/>
            <a:r>
              <a:rPr lang="en-US" sz="2400" i="0" u="none" strike="noStrike" baseline="0" dirty="0">
                <a:solidFill>
                  <a:srgbClr val="000000"/>
                </a:solidFill>
                <a:latin typeface="Times New Roman" panose="02020603050405020304" pitchFamily="18" charset="0"/>
              </a:rPr>
              <a:t>Increase dependence on machines</a:t>
            </a:r>
          </a:p>
          <a:p>
            <a:pPr marL="401638" lvl="1" indent="-234950"/>
            <a:r>
              <a:rPr lang="en-US" sz="2400" dirty="0">
                <a:solidFill>
                  <a:srgbClr val="000000"/>
                </a:solidFill>
                <a:latin typeface="Times New Roman" panose="02020603050405020304" pitchFamily="18" charset="0"/>
              </a:rPr>
              <a:t>Leads to un employment </a:t>
            </a:r>
            <a:endParaRPr lang="en-US" sz="2400" dirty="0">
              <a:solidFill>
                <a:srgbClr val="000000"/>
              </a:solidFill>
              <a:latin typeface="Wingdings" panose="05000000000000000000" pitchFamily="2" charset="2"/>
            </a:endParaRPr>
          </a:p>
          <a:p>
            <a:pPr marL="401638" lvl="1" indent="-234950"/>
            <a:r>
              <a:rPr lang="en-US" sz="2400" i="0" u="none" strike="noStrike" baseline="0" dirty="0">
                <a:solidFill>
                  <a:srgbClr val="000000"/>
                </a:solidFill>
                <a:latin typeface="Times New Roman" panose="02020603050405020304" pitchFamily="18" charset="0"/>
              </a:rPr>
              <a:t>Lack in creativity</a:t>
            </a:r>
            <a:endParaRPr lang="en-US" sz="2400" dirty="0"/>
          </a:p>
        </p:txBody>
      </p:sp>
      <p:pic>
        <p:nvPicPr>
          <p:cNvPr id="9" name="Picture 8">
            <a:extLst>
              <a:ext uri="{FF2B5EF4-FFF2-40B4-BE49-F238E27FC236}">
                <a16:creationId xmlns:a16="http://schemas.microsoft.com/office/drawing/2014/main" id="{6344A36B-3A2F-47CB-8522-3ABC0F4B87D7}"/>
              </a:ext>
            </a:extLst>
          </p:cNvPr>
          <p:cNvPicPr>
            <a:picLocks noChangeAspect="1"/>
          </p:cNvPicPr>
          <p:nvPr/>
        </p:nvPicPr>
        <p:blipFill>
          <a:blip r:embed="rId3"/>
          <a:stretch>
            <a:fillRect/>
          </a:stretch>
        </p:blipFill>
        <p:spPr>
          <a:xfrm>
            <a:off x="5272617" y="3123164"/>
            <a:ext cx="2335218" cy="2318446"/>
          </a:xfrm>
          <a:prstGeom prst="rect">
            <a:avLst/>
          </a:prstGeom>
        </p:spPr>
      </p:pic>
      <p:pic>
        <p:nvPicPr>
          <p:cNvPr id="10" name="Picture 9">
            <a:extLst>
              <a:ext uri="{FF2B5EF4-FFF2-40B4-BE49-F238E27FC236}">
                <a16:creationId xmlns:a16="http://schemas.microsoft.com/office/drawing/2014/main" id="{73DABBAF-D74F-F013-252F-FC7C277B283B}"/>
              </a:ext>
            </a:extLst>
          </p:cNvPr>
          <p:cNvPicPr/>
          <p:nvPr/>
        </p:nvPicPr>
        <p:blipFill>
          <a:blip r:embed="rId4">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3837254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E6B6A62-C316-47E2-9CD5-D8CC48EF6689}"/>
              </a:ext>
            </a:extLst>
          </p:cNvPr>
          <p:cNvSpPr txBox="1">
            <a:spLocks/>
          </p:cNvSpPr>
          <p:nvPr/>
        </p:nvSpPr>
        <p:spPr>
          <a:xfrm>
            <a:off x="874643" y="79512"/>
            <a:ext cx="10389704" cy="6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0" u="none" strike="noStrike" baseline="0" dirty="0">
                <a:solidFill>
                  <a:srgbClr val="000000"/>
                </a:solidFill>
                <a:latin typeface="Times New Roman" panose="02020603050405020304" pitchFamily="18" charset="0"/>
              </a:rPr>
              <a:t>Introduction to AI</a:t>
            </a:r>
            <a:r>
              <a:rPr lang="en-US" sz="4000" b="0" i="0" u="none" strike="noStrike" baseline="0" dirty="0">
                <a:solidFill>
                  <a:srgbClr val="000000"/>
                </a:solidFill>
                <a:latin typeface="Times New Roman" panose="02020603050405020304" pitchFamily="18" charset="0"/>
              </a:rPr>
              <a:t> </a:t>
            </a:r>
            <a:endParaRPr lang="en-US" sz="1600" dirty="0"/>
          </a:p>
          <a:p>
            <a:pPr algn="ctr"/>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C9AECF6-8344-48A4-8DB7-0195D4BCFCE3}"/>
              </a:ext>
            </a:extLst>
          </p:cNvPr>
          <p:cNvPicPr/>
          <p:nvPr/>
        </p:nvPicPr>
        <p:blipFill>
          <a:blip r:embed="rId2"/>
          <a:stretch>
            <a:fillRect/>
          </a:stretch>
        </p:blipFill>
        <p:spPr>
          <a:xfrm>
            <a:off x="0" y="-1"/>
            <a:ext cx="874643" cy="768627"/>
          </a:xfrm>
          <a:prstGeom prst="rect">
            <a:avLst/>
          </a:prstGeom>
        </p:spPr>
      </p:pic>
      <p:cxnSp>
        <p:nvCxnSpPr>
          <p:cNvPr id="4" name="Straight Connector 3">
            <a:extLst>
              <a:ext uri="{FF2B5EF4-FFF2-40B4-BE49-F238E27FC236}">
                <a16:creationId xmlns:a16="http://schemas.microsoft.com/office/drawing/2014/main" id="{B42B4A6B-FD25-428E-99D6-3086D5B56AD1}"/>
              </a:ext>
            </a:extLst>
          </p:cNvPr>
          <p:cNvCxnSpPr>
            <a:cxnSpLocks/>
          </p:cNvCxnSpPr>
          <p:nvPr/>
        </p:nvCxnSpPr>
        <p:spPr>
          <a:xfrm>
            <a:off x="0" y="808387"/>
            <a:ext cx="1219200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79F0B52E-177A-4D9D-91BE-E74A70CA08AF}"/>
              </a:ext>
            </a:extLst>
          </p:cNvPr>
          <p:cNvSpPr txBox="1">
            <a:spLocks/>
          </p:cNvSpPr>
          <p:nvPr/>
        </p:nvSpPr>
        <p:spPr>
          <a:xfrm>
            <a:off x="1482435" y="973352"/>
            <a:ext cx="9999133" cy="6095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0000"/>
                </a:solidFill>
              </a:rPr>
              <a:t>Types of AI </a:t>
            </a:r>
            <a:endParaRPr lang="en-US" dirty="0"/>
          </a:p>
        </p:txBody>
      </p:sp>
      <p:pic>
        <p:nvPicPr>
          <p:cNvPr id="7" name="Picture 6" descr="Types of Artificial Intelligence | Weak AI | Strong AI | Super Intelligence">
            <a:extLst>
              <a:ext uri="{FF2B5EF4-FFF2-40B4-BE49-F238E27FC236}">
                <a16:creationId xmlns:a16="http://schemas.microsoft.com/office/drawing/2014/main" id="{2A947C05-D7DC-4AD8-A437-CDB8A9D2A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435" y="1612764"/>
            <a:ext cx="8796097" cy="51657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F66CE9A-55B3-13A0-42F2-3685AAB7DD66}"/>
              </a:ext>
            </a:extLst>
          </p:cNvPr>
          <p:cNvPicPr/>
          <p:nvPr/>
        </p:nvPicPr>
        <p:blipFill>
          <a:blip r:embed="rId4">
            <a:extLst>
              <a:ext uri="{28A0092B-C50C-407E-A947-70E740481C1C}">
                <a14:useLocalDpi xmlns:a14="http://schemas.microsoft.com/office/drawing/2010/main" val="0"/>
              </a:ext>
            </a:extLst>
          </a:blip>
          <a:srcRect/>
          <a:stretch/>
        </p:blipFill>
        <p:spPr>
          <a:xfrm>
            <a:off x="11337513" y="-35490"/>
            <a:ext cx="801477" cy="804116"/>
          </a:xfrm>
          <a:prstGeom prst="rect">
            <a:avLst/>
          </a:prstGeom>
        </p:spPr>
      </p:pic>
    </p:spTree>
    <p:extLst>
      <p:ext uri="{BB962C8B-B14F-4D97-AF65-F5344CB8AC3E}">
        <p14:creationId xmlns:p14="http://schemas.microsoft.com/office/powerpoint/2010/main" val="2323884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1936</Words>
  <Application>Microsoft Office PowerPoint</Application>
  <PresentationFormat>Widescreen</PresentationFormat>
  <Paragraphs>200</Paragraphs>
  <Slides>33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ArialMT</vt:lpstr>
      <vt:lpstr>BookAntiqua</vt:lpstr>
      <vt:lpstr>Calibri</vt:lpstr>
      <vt:lpstr>Calibri Light</vt:lpstr>
      <vt:lpstr>Symbol</vt:lpstr>
      <vt:lpstr>Times New Roman</vt:lpstr>
      <vt:lpstr>Wingdings</vt:lpstr>
      <vt:lpstr>Wingdings-Regular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Misganaw Aguate</dc:creator>
  <cp:lastModifiedBy>Misganaw Aguate</cp:lastModifiedBy>
  <cp:revision>52</cp:revision>
  <dcterms:created xsi:type="dcterms:W3CDTF">2022-11-26T07:46:43Z</dcterms:created>
  <dcterms:modified xsi:type="dcterms:W3CDTF">2024-03-28T14:39:18Z</dcterms:modified>
</cp:coreProperties>
</file>