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9" r:id="rId7"/>
    <p:sldId id="280" r:id="rId8"/>
    <p:sldId id="281" r:id="rId9"/>
    <p:sldId id="262" r:id="rId10"/>
    <p:sldId id="263" r:id="rId11"/>
    <p:sldId id="264" r:id="rId12"/>
    <p:sldId id="265" r:id="rId13"/>
    <p:sldId id="266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FCDC-1A7F-42D6-9EB8-5E45C0FF4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55F0D-DBB3-4F58-A298-1A2738CB8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7CE99-5965-4159-A734-13C8E838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A3209-599B-42BF-B7BF-9D6F3C9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821D5-A989-4E01-9AA8-B8F8EAAD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5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135A-E2E0-4840-91D9-880E3C06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D5D1C-D5F7-4838-BF93-3B8643E61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C0EDA-7ABC-4CFB-B03E-94DBD71A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36C5B-3C30-4AAE-94E5-0222E375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6C639-D319-472F-9263-5C69A27B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8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E9AAA-5212-473E-9706-C63919901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04702-24BD-4576-990E-673B96D94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FC7A4-80CC-4BA5-B589-6248CB24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ECA65-30C1-4988-82A6-DFFACFF0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E4F95-8FE2-4DD6-BBCB-A9D67475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8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F85D-3B49-44B3-ACBD-61017539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94DF-19FD-411B-9CCE-7FCA2266A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72159-5460-4669-994A-5A083CFF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E030-616E-4CB3-8A11-39215348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C3172-1424-46A6-8254-A632A9D6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FEF6-DDEB-4E32-A036-A19E12ED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52864-9DD8-4717-9F5E-A2A731A2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11794-89F9-4B32-9E35-82E46785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9988-08EE-4A49-96F8-0B637B1D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3333C-FCD6-4631-B961-6B279465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4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E671-FA64-4368-9238-FB261791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7D89A-9220-45A5-98EC-7A06EE166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88540-E950-4D68-90FB-E8B941DCF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6BA58-D66D-49A8-85E5-7A9E1670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A7F51-2F75-425D-A0AC-3DB2E775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AF725-5A7D-4E85-AC85-5C5B804C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78AD-A6F5-4D25-9AA6-856D3597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8B14E-5A95-4404-ACCB-1A7702BC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79C21-82EF-40C7-9DA4-011B4B248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91272-C113-479C-82DB-18834968C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922BA-0E0C-4F92-B1BF-A391F173F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72673-0DF6-4825-A051-767F0349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DD4F4-DF96-4C3E-871E-CD6A8E4A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FBF00-4FE5-48DE-B2E8-8CD4959F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7A63-F648-446D-A1F6-ABC0A103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0E8A4-CCAB-4D2C-B100-4755F520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4E902-7787-42AD-A593-43FBADD5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4325F-D2E3-4FF1-B4AC-2C318786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7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A1BF3-9DCB-498F-847F-87352357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36433-BC87-4FA0-9DC3-68C3925C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B7CD9-BE97-4F09-9093-5C49522E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B833-8EAD-4279-A1ED-875E53EF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3FED3-E15F-4640-BF62-710321808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183DE-419F-4A54-98D2-62AE6EE13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C966A-D1D7-4025-983F-7A7EAE7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239A8-1C25-4296-BA4B-4A91F201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DB3FD-752D-43C9-B233-C9067C85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2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BD81-BD8F-4214-A63A-A1F06A2B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6FD35-D353-4286-B93C-C6BA0B74D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B675A-E62E-4538-B3B3-9DD76B461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20CE4-9EF5-4BF2-AE49-D6800494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5222F-C249-41D3-8D80-34815D8F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29D4C-5ABE-418D-9047-58A16D4A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5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86901-92EB-4212-B19C-DEDC5068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46F97-D400-48C4-9EC6-F74683554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39A7B-B050-4DB2-8E8B-CCAB9B732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0CBC7-49CA-43B6-A432-B46FDACCA843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E561E-972A-4618-A38D-140412DD5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0F6B5-3C73-4FA8-9C0F-0E0E58589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6127-3A93-4675-8CA6-5DB3653D0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1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thiomisgie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7C35BB-52CC-4B11-A1F3-FF81D94A0D3C}"/>
              </a:ext>
            </a:extLst>
          </p:cNvPr>
          <p:cNvCxnSpPr>
            <a:cxnSpLocks/>
          </p:cNvCxnSpPr>
          <p:nvPr/>
        </p:nvCxnSpPr>
        <p:spPr>
          <a:xfrm>
            <a:off x="0" y="79512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065618-4B76-4F4E-8F15-1609F61ECF75}"/>
              </a:ext>
            </a:extLst>
          </p:cNvPr>
          <p:cNvSpPr txBox="1"/>
          <p:nvPr/>
        </p:nvSpPr>
        <p:spPr>
          <a:xfrm>
            <a:off x="172280" y="2991689"/>
            <a:ext cx="11198086" cy="348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to Machine Learning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Prepared by: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Misganaw Aguate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 dirty="0" err="1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Msc</a:t>
            </a:r>
            <a:r>
              <a:rPr lang="en-GB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Computer Engineering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GB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ethiomisgie@gmail.com</a:t>
            </a:r>
            <a:endParaRPr lang="en-GB" sz="2800" b="1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0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4F8FF0-DFCC-4A55-B3FA-91682FD2690F}"/>
              </a:ext>
            </a:extLst>
          </p:cNvPr>
          <p:cNvCxnSpPr>
            <a:cxnSpLocks/>
          </p:cNvCxnSpPr>
          <p:nvPr/>
        </p:nvCxnSpPr>
        <p:spPr>
          <a:xfrm>
            <a:off x="0" y="6791740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A8DB3A9-0EFB-FE23-28EA-E74698F83A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72" y="149369"/>
            <a:ext cx="2811438" cy="27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1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C19B84-8E0F-4C4C-B215-0A6A7DD94225}"/>
              </a:ext>
            </a:extLst>
          </p:cNvPr>
          <p:cNvSpPr txBox="1"/>
          <p:nvPr/>
        </p:nvSpPr>
        <p:spPr>
          <a:xfrm>
            <a:off x="168965" y="927661"/>
            <a:ext cx="11784496" cy="179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classification problem focuses on literally finding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classes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which the data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belongs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Some examples may help.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A2929E-7B38-41C7-9919-210E54109D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8965" y="2725397"/>
            <a:ext cx="8193157" cy="1911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E4C78E-5AC7-4BF8-9518-397853F4AE15}"/>
              </a:ext>
            </a:extLst>
          </p:cNvPr>
          <p:cNvSpPr txBox="1"/>
          <p:nvPr/>
        </p:nvSpPr>
        <p:spPr>
          <a:xfrm>
            <a:off x="168964" y="4799448"/>
            <a:ext cx="11970025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output to be predicted is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actual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probability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an event/class and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number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classes to be predicted can be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two or more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C8BFA-62F8-46BB-50C8-7DCC9114C7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8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852307D-AF8A-4717-923F-1694199617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7320" y="1097886"/>
            <a:ext cx="4439479" cy="3341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73E65B-BC50-428C-82B7-C47050C7C6AB}"/>
              </a:ext>
            </a:extLst>
          </p:cNvPr>
          <p:cNvSpPr txBox="1"/>
          <p:nvPr/>
        </p:nvSpPr>
        <p:spPr>
          <a:xfrm>
            <a:off x="5102087" y="965293"/>
            <a:ext cx="7036903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this case, the training data of N sets of the element will look like Figure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2D2183-5E5F-40F8-B17B-84A0C8AB083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47675" y="1535865"/>
            <a:ext cx="3807005" cy="3115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F7454-3EBD-29F5-6708-C03D64EE905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B17C71-179C-41E7-929E-0358F10649ED}"/>
              </a:ext>
            </a:extLst>
          </p:cNvPr>
          <p:cNvSpPr txBox="1"/>
          <p:nvPr/>
        </p:nvSpPr>
        <p:spPr>
          <a:xfrm>
            <a:off x="198783" y="927661"/>
            <a:ext cx="7036903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main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classes in classification task.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F8749-CB71-4365-A000-49E84B9B67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34081"/>
            <a:ext cx="6532767" cy="2524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4D05F8-8753-4E65-9D7E-CEA85B54CE4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32768" y="3452191"/>
            <a:ext cx="5407439" cy="3101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C7C21C-9130-4F22-F843-199A48AFE7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4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AB0C89-6E1B-4910-80AC-E44823E29ECC}"/>
              </a:ext>
            </a:extLst>
          </p:cNvPr>
          <p:cNvSpPr txBox="1"/>
          <p:nvPr/>
        </p:nvSpPr>
        <p:spPr>
          <a:xfrm>
            <a:off x="235226" y="927661"/>
            <a:ext cx="611587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4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Supervised learning algorisms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56F61-F3B8-4EF9-80D0-3A55F626B3A9}"/>
              </a:ext>
            </a:extLst>
          </p:cNvPr>
          <p:cNvSpPr txBox="1"/>
          <p:nvPr/>
        </p:nvSpPr>
        <p:spPr>
          <a:xfrm>
            <a:off x="142461" y="1507628"/>
            <a:ext cx="6115878" cy="1739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 tree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Vector Machine (SVM)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Nearest Neighbors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FFDD1C-D776-48FE-AB76-DDCA56658D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614" y="4020370"/>
            <a:ext cx="4099064" cy="27581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AA9B03-01F7-459D-9CC9-3C5D93CE238A}"/>
              </a:ext>
            </a:extLst>
          </p:cNvPr>
          <p:cNvSpPr txBox="1"/>
          <p:nvPr/>
        </p:nvSpPr>
        <p:spPr>
          <a:xfrm>
            <a:off x="35614" y="3321130"/>
            <a:ext cx="5268567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Vector Machine (SVM)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0B49AE-A5F3-4611-ACFE-C2B5256C15FE}"/>
              </a:ext>
            </a:extLst>
          </p:cNvPr>
          <p:cNvSpPr txBox="1"/>
          <p:nvPr/>
        </p:nvSpPr>
        <p:spPr>
          <a:xfrm>
            <a:off x="5900531" y="1874946"/>
            <a:ext cx="614900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Nearest Neighbors 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878DC-C47C-4764-845F-E3E7A231162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15339" y="2574186"/>
            <a:ext cx="6115878" cy="4204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321A0-74C2-B4E3-6BC7-32F2F25128F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7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AB0C89-6E1B-4910-80AC-E44823E29ECC}"/>
              </a:ext>
            </a:extLst>
          </p:cNvPr>
          <p:cNvSpPr txBox="1"/>
          <p:nvPr/>
        </p:nvSpPr>
        <p:spPr>
          <a:xfrm>
            <a:off x="235226" y="927661"/>
            <a:ext cx="611587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4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Supervised learning algorisms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56F61-F3B8-4EF9-80D0-3A55F626B3A9}"/>
              </a:ext>
            </a:extLst>
          </p:cNvPr>
          <p:cNvSpPr txBox="1"/>
          <p:nvPr/>
        </p:nvSpPr>
        <p:spPr>
          <a:xfrm>
            <a:off x="142461" y="1507628"/>
            <a:ext cx="6115878" cy="1739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 tree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Vector Machine (SVM)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Nearest Neighbors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A9B03-01F7-459D-9CC9-3C5D93CE238A}"/>
              </a:ext>
            </a:extLst>
          </p:cNvPr>
          <p:cNvSpPr txBox="1"/>
          <p:nvPr/>
        </p:nvSpPr>
        <p:spPr>
          <a:xfrm>
            <a:off x="35614" y="3321130"/>
            <a:ext cx="5268567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Vector Machine (SVM)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890746-9165-450A-B3B2-22B90B4D4287}"/>
              </a:ext>
            </a:extLst>
          </p:cNvPr>
          <p:cNvSpPr txBox="1"/>
          <p:nvPr/>
        </p:nvSpPr>
        <p:spPr>
          <a:xfrm>
            <a:off x="5022574" y="1325722"/>
            <a:ext cx="7116416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maximizing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distances between nearest data point (either class) and hyper-plane will help us to decide the right hyper-plane. This distance is called as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Let’s look at the below snapshot: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A233E6-2562-4D2A-AD76-2C3AA4EF0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137" y="2986336"/>
            <a:ext cx="3549214" cy="25459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B56F0D-23D3-466B-85C0-7C7047B19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222" y="2852986"/>
            <a:ext cx="4071316" cy="29502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3BFCCA-00C3-401A-BDD3-4FF5038FB19F}"/>
              </a:ext>
            </a:extLst>
          </p:cNvPr>
          <p:cNvSpPr txBox="1"/>
          <p:nvPr/>
        </p:nvSpPr>
        <p:spPr>
          <a:xfrm>
            <a:off x="35614" y="5451733"/>
            <a:ext cx="12103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Above, you can see that the margin for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hyper-plane C is high 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compared to both A and B. Hence, we name the right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hyper-plane as C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Another lightning reason for selecting the hyper-plane with higher margin is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robustness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If we select a hyper-plane having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margin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there is high chance of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miss-classification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7A7BF-E3F3-79E4-8566-7CFB4D380D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9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485E57-97B5-4F3A-AD68-2AF327B08ADA}"/>
              </a:ext>
            </a:extLst>
          </p:cNvPr>
          <p:cNvSpPr txBox="1"/>
          <p:nvPr/>
        </p:nvSpPr>
        <p:spPr>
          <a:xfrm>
            <a:off x="0" y="887898"/>
            <a:ext cx="12138990" cy="24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4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Unsupervised Learning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 are situations where the desired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output class/event is unknown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historical data.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objective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such cases would be to study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patterns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input dataset to get better understanding and identify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similar patterns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that can be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grouped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into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specific classes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 events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00BC1-D610-4638-8121-5CCC3F16DB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46713" y="3370437"/>
            <a:ext cx="7724154" cy="32776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DB1FFB-F5B1-4E83-9FFC-B74C6A6C755E}"/>
              </a:ext>
            </a:extLst>
          </p:cNvPr>
          <p:cNvSpPr txBox="1"/>
          <p:nvPr/>
        </p:nvSpPr>
        <p:spPr>
          <a:xfrm>
            <a:off x="121133" y="3290928"/>
            <a:ext cx="3987041" cy="335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concept is similar to a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who just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sorts out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problems by construction and attribute and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doesn’t learn how to solve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them because there are no known correct outputs.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643BC-B746-9071-8785-33DC0E994E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7DE9CF-AACC-4685-9AA0-7FC841DC650C}"/>
              </a:ext>
            </a:extLst>
          </p:cNvPr>
          <p:cNvSpPr txBox="1"/>
          <p:nvPr/>
        </p:nvSpPr>
        <p:spPr>
          <a:xfrm>
            <a:off x="0" y="848137"/>
            <a:ext cx="5762832" cy="2556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basic type of unsupervised learning is: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Clustering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Dimension reduction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Anomaly detection</a:t>
            </a:r>
            <a:endParaRPr lang="en-US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8CAF2-65EF-4CED-AE44-17C9F6BC4FD7}"/>
              </a:ext>
            </a:extLst>
          </p:cNvPr>
          <p:cNvSpPr txBox="1"/>
          <p:nvPr/>
        </p:nvSpPr>
        <p:spPr>
          <a:xfrm>
            <a:off x="3220278" y="1470998"/>
            <a:ext cx="8918712" cy="293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Clustering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goal here is to divide the input dataset into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logical groups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related items. Some examples are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grouping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similar news articles,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grouping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similar customers based on their profile, etc. the popular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clustering is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K-means.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Suppose we have ‘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data points that we need to cluster into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(c1, c2, c3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groups.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966E3-30F6-495F-974F-31C99F6011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96139" y="3846274"/>
            <a:ext cx="5943600" cy="2932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59C85-AEB2-B0C7-4189-2F51FF9D18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9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820454-9F95-4358-AA83-E6D2CBC6C714}"/>
              </a:ext>
            </a:extLst>
          </p:cNvPr>
          <p:cNvSpPr txBox="1"/>
          <p:nvPr/>
        </p:nvSpPr>
        <p:spPr>
          <a:xfrm>
            <a:off x="53008" y="887899"/>
            <a:ext cx="12032973" cy="4035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Dimension Reduction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 the 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 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to simplify a 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 input dataset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mapping them to a 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 dimensional space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For example, carrying analysis on a large dimension dataset is very computationally intensive, so to simplify you may want to find the 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variables that hold a significant percentage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(say 95%) of information and only use them for 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common algorithm for dimension reduction technique is </a:t>
            </a:r>
            <a:r>
              <a:rPr lang="en-US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 Component Analysis (PCA)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1C63E-1A1F-41C1-982B-1A4DCBFB2D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62469" y="4208215"/>
            <a:ext cx="4333461" cy="2570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E6067C-CA69-5D48-8659-0E93731BADE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1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91A17FA-4E70-40EF-91E1-5664A96FD059}"/>
              </a:ext>
            </a:extLst>
          </p:cNvPr>
          <p:cNvSpPr txBox="1"/>
          <p:nvPr/>
        </p:nvSpPr>
        <p:spPr>
          <a:xfrm>
            <a:off x="99390" y="927661"/>
            <a:ext cx="11940209" cy="466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Anomaly Detection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also commonly known as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outlier detection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identification of items, events or observations which do not conform to an expected pattern or behavior in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other items in a given dataset. It has applicability in a variety of domains, such as machine or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 health monitoring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event detection,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fraud/intrusion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detection etc. In the recent days, anomaly detection has seen a big area of interest in the word of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 of Things (IoT)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enable detection of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abnormal behavior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given context.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BA424-974F-F55F-2F81-BDFDD0DF62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3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99E337-C456-4A02-B75F-8AF5C404393E}"/>
              </a:ext>
            </a:extLst>
          </p:cNvPr>
          <p:cNvSpPr txBox="1"/>
          <p:nvPr/>
        </p:nvSpPr>
        <p:spPr>
          <a:xfrm>
            <a:off x="92765" y="848137"/>
            <a:ext cx="10654748" cy="1164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4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Reinforcement training</a:t>
            </a:r>
          </a:p>
          <a:p>
            <a:pPr marL="0" marR="0" algn="just">
              <a:spcBef>
                <a:spcPts val="14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combustion of supervised and unsupervised learning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1194D-E4B8-43AB-AF2B-3A0D330D215B}"/>
              </a:ext>
            </a:extLst>
          </p:cNvPr>
          <p:cNvSpPr txBox="1"/>
          <p:nvPr/>
        </p:nvSpPr>
        <p:spPr>
          <a:xfrm>
            <a:off x="92765" y="2052307"/>
            <a:ext cx="9077739" cy="305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4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Data Analysis packages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four key packages that are most widely used for data analysis.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WmfbnxNxkmxsUtopiaStd-Regular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NumPy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WmfbnxNxkmxsUtopiaStd-Regular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Matplotlib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900"/>
              <a:buFont typeface="WmfbnxNxkmxsUtopiaStd-Regular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Pandas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E7C5F-CFE3-4EBC-BEE9-547C675B94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3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6EF5D3-AB9F-4D7A-BDD1-A57521DCEB76}"/>
              </a:ext>
            </a:extLst>
          </p:cNvPr>
          <p:cNvSpPr txBox="1"/>
          <p:nvPr/>
        </p:nvSpPr>
        <p:spPr>
          <a:xfrm>
            <a:off x="288234" y="1106845"/>
            <a:ext cx="6682409" cy="44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short, Machine Learning is a modeling technique that involves data.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Machine Learning is a technique that figures out the “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model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out of “data.”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Here,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literally means information such as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documents, audio, images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etc.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“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model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is the final product of Machine Learning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CED129-70FE-4D7E-93B7-98B9317229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76371" y="1129892"/>
            <a:ext cx="4827395" cy="5398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78384A-F5A7-8894-4A9C-EC272B8E84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26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53F28F3-28E8-49BC-A8FA-5E541D9044B3}"/>
              </a:ext>
            </a:extLst>
          </p:cNvPr>
          <p:cNvSpPr txBox="1"/>
          <p:nvPr/>
        </p:nvSpPr>
        <p:spPr>
          <a:xfrm>
            <a:off x="72887" y="928620"/>
            <a:ext cx="11993216" cy="3544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NumPy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NumPy is the core library for scientific computing in Python. It provides a high-performance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multidimensional array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object, and tools for working with these arrays.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NumPy array is a collection of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 data type values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is indexed by a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tuple of nonnegative numbers.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rank of the array is the number of dimensions, and the shape of an array is a tuple of numbers giving the size of the array along each dimension.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72EFA-8AB7-02B1-33B9-A6E7D5F370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68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EB75E7-A1FD-43EE-939E-828B4F2DA881}"/>
              </a:ext>
            </a:extLst>
          </p:cNvPr>
          <p:cNvSpPr txBox="1"/>
          <p:nvPr/>
        </p:nvSpPr>
        <p:spPr>
          <a:xfrm>
            <a:off x="159025" y="848137"/>
            <a:ext cx="11820939" cy="383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Pandas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Pandas are an open-source Python package providing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flexible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expressive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structures designed to make working with “relational” or “labeled” data both easy and intuitive.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Structures Pandas introduces two new data structures to Python –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Series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Frame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both of which are built on top of NumPy.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7B5C2-CED4-4B8C-9212-D22D1DF65ADD}"/>
              </a:ext>
            </a:extLst>
          </p:cNvPr>
          <p:cNvSpPr txBox="1"/>
          <p:nvPr/>
        </p:nvSpPr>
        <p:spPr>
          <a:xfrm>
            <a:off x="159024" y="4720025"/>
            <a:ext cx="11979965" cy="1612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one-dimensional object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similar to column in a spreadsheet or SQL table. By default each item will be assigned an index label from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to 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C2F8E7-53AD-8880-EBB2-48B2BC0E22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80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4688C26-AEFB-4E61-A754-2CD619634A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399" y="1209771"/>
            <a:ext cx="11217965" cy="3773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455E2D-576C-42C7-B09E-F8D4C59ABABD}"/>
              </a:ext>
            </a:extLst>
          </p:cNvPr>
          <p:cNvSpPr txBox="1"/>
          <p:nvPr/>
        </p:nvSpPr>
        <p:spPr>
          <a:xfrm>
            <a:off x="152399" y="4862498"/>
            <a:ext cx="11589027" cy="17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Frame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a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two-dimensional object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 to a spreadsheet or an SQL table. This is the most commonly used pandas object.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257F9-12EE-DF40-5FB3-A86914C8C27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9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0D39E3F-7614-4DF1-89E5-1BB9B45E03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5530" y="927660"/>
            <a:ext cx="10664991" cy="3498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B61DDC-D070-4AAF-AFC6-9D432B8CB376}"/>
              </a:ext>
            </a:extLst>
          </p:cNvPr>
          <p:cNvSpPr txBox="1"/>
          <p:nvPr/>
        </p:nvSpPr>
        <p:spPr>
          <a:xfrm>
            <a:off x="135530" y="4426221"/>
            <a:ext cx="11920940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Statistics Summary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Pandas has some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built-in functions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help us to get better understanding of data using basic statistical summary methods.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describe ()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will returns the quick stats such as count, mean, std (standard deviation), min, first quartile, median, third quartile, max on each column of the data frame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6065F7-784A-A6F2-1B8E-98C08B2E7A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4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A32013B-4E54-4F3C-83F2-94E1D5376D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1791" y="927661"/>
            <a:ext cx="11436625" cy="5685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26B3E-F440-B6DA-28C9-B830BA98DB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93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1932DD-2363-4A71-9269-300075FE6B94}"/>
              </a:ext>
            </a:extLst>
          </p:cNvPr>
          <p:cNvSpPr txBox="1"/>
          <p:nvPr/>
        </p:nvSpPr>
        <p:spPr>
          <a:xfrm>
            <a:off x="119270" y="848137"/>
            <a:ext cx="11953460" cy="217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Matplotlib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Matplotlib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numerical mathematics extension </a:t>
            </a:r>
            <a:r>
              <a:rPr lang="en-US" sz="2000" dirty="0">
                <a:solidFill>
                  <a:srgbClr val="0000F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NumPy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 great package to view or present data in a pictorial or graphical format. It enables analysts and decision makers to see analytics presented visually, so they can grasp difficult concepts or identify new patterns.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C357D-2D3C-4BB0-AD61-2955D7C01C38}"/>
              </a:ext>
            </a:extLst>
          </p:cNvPr>
          <p:cNvSpPr txBox="1"/>
          <p:nvPr/>
        </p:nvSpPr>
        <p:spPr>
          <a:xfrm>
            <a:off x="119270" y="2793745"/>
            <a:ext cx="6347791" cy="466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Global Functions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Let’s look at some of the most commonly used charts.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plt.bar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creates a bar chart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plt.scatter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makes a scatter plot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plt.boxplot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makes a box and whisker plot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plt.hist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makes a histogram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plt.plot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creates a line plot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2CDCD-5D7A-99B9-3D4A-2E631B0F3E3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46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61CDB95-D117-4ED4-801B-DD16A42823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4643" y="927661"/>
            <a:ext cx="9674087" cy="5850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1E312-67E0-905B-8EB7-3F8FD26C36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95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80D08FC-A848-49C5-8CCD-72B054D6AC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512" y="927660"/>
            <a:ext cx="5221358" cy="5751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63A630-1F0D-4E50-AD14-6FA33CBFDB2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84035" y="2187850"/>
            <a:ext cx="7328453" cy="4385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0A41E-1EC9-F216-2DE5-67E5111888E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8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5E1C3E5-B3FC-4301-A62B-EAA1FF6880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178" y="927660"/>
            <a:ext cx="5047421" cy="5930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81DAC-BA85-4E68-A0D7-02B1C47EFF0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34946" y="927660"/>
            <a:ext cx="7422875" cy="4757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0F0F71-DB80-524D-C26F-C439EB5AEB2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1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A81472F-F14F-48FF-8FF9-6337B634BA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7809" y="848137"/>
            <a:ext cx="11290852" cy="4161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785130-4060-E920-F8B3-A8D7EFD0A6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8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CF3399-8487-4BDD-A71F-20049E5AFFD7}"/>
              </a:ext>
            </a:extLst>
          </p:cNvPr>
          <p:cNvSpPr txBox="1"/>
          <p:nvPr/>
        </p:nvSpPr>
        <p:spPr>
          <a:xfrm>
            <a:off x="132520" y="927661"/>
            <a:ext cx="12006469" cy="435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4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Supervised learning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Supervised learning is very similar to the process in which a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learns things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Consider that humans obtain new knowledge as we solve exercise problems.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an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problem. Apply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knowledge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solve the problem. Compare the answer with the solution.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answer is wrong, modify current knowledge.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Steps 1 and 2 for all the exercise problems.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782C5-4DD1-1B3A-7F53-C0A53C4E37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6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3A720F-B7BD-4263-B5F6-9D522C9E2EFD}"/>
              </a:ext>
            </a:extLst>
          </p:cNvPr>
          <p:cNvSpPr txBox="1"/>
          <p:nvPr/>
        </p:nvSpPr>
        <p:spPr>
          <a:xfrm>
            <a:off x="92764" y="927661"/>
            <a:ext cx="12046225" cy="19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we apply an analogy between this example and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process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exercise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correspond to the training data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corresponds to the model.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83498-954C-4A82-8C04-8F8AFB75F8E5}"/>
              </a:ext>
            </a:extLst>
          </p:cNvPr>
          <p:cNvSpPr txBox="1"/>
          <p:nvPr/>
        </p:nvSpPr>
        <p:spPr>
          <a:xfrm>
            <a:off x="92764" y="3123770"/>
            <a:ext cx="12046225" cy="1962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supervised learning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each training dataset should consist of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 output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pairs. The correct output is what the model is supposed to produce for the given input.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 output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F42EC0-FD3D-4DDE-9222-C9DED9AE3CCF}"/>
              </a:ext>
            </a:extLst>
          </p:cNvPr>
          <p:cNvSpPr txBox="1"/>
          <p:nvPr/>
        </p:nvSpPr>
        <p:spPr>
          <a:xfrm>
            <a:off x="92764" y="5374228"/>
            <a:ext cx="5009323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Building supervised learning machine learning models has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stages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63696-301C-49BA-AAC3-BB7BE4598853}"/>
              </a:ext>
            </a:extLst>
          </p:cNvPr>
          <p:cNvSpPr txBox="1"/>
          <p:nvPr/>
        </p:nvSpPr>
        <p:spPr>
          <a:xfrm>
            <a:off x="5791202" y="4301082"/>
            <a:ext cx="4598501" cy="2556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 1: Feature extraction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Training (model building)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 3: Testing or validation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tage 4: prediction </a:t>
            </a:r>
            <a:endParaRPr lang="en-US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39EC5-92EB-3EA9-1491-02F3148335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6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02CDC57-B240-44A8-AE78-77C1E6176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40" y="1566564"/>
            <a:ext cx="4257675" cy="3228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B83945-27D2-4C5E-AC9A-BC300169DAA5}"/>
              </a:ext>
            </a:extLst>
          </p:cNvPr>
          <p:cNvSpPr txBox="1"/>
          <p:nvPr/>
        </p:nvSpPr>
        <p:spPr>
          <a:xfrm>
            <a:off x="0" y="979416"/>
            <a:ext cx="5632174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Developer use Supervised Learning?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808B6E-236D-48AA-8F04-2072FE7B1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8585"/>
            <a:ext cx="8772939" cy="8880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71FF82-460F-44CD-9914-558C7826C739}"/>
              </a:ext>
            </a:extLst>
          </p:cNvPr>
          <p:cNvSpPr txBox="1"/>
          <p:nvPr/>
        </p:nvSpPr>
        <p:spPr>
          <a:xfrm>
            <a:off x="4434715" y="1474625"/>
            <a:ext cx="7704275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image includes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tree, house, green-land, cloud, and sky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But this image is tagged (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labeled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with only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house, tree, and cloud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Because the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needs to classify only with these target labels. Then the supervised model predicts the image as only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house, tree, and cloud.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cannot classify as both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tree, house, green-land, cloud, and sky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 even though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green-land and sky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parts of the image features, it is not tagged (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labeled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with the image features.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7E413-41B8-5661-C965-EE5B293508B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0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454DE7-220E-4AAA-B360-80E6D47E782E}"/>
              </a:ext>
            </a:extLst>
          </p:cNvPr>
          <p:cNvSpPr txBox="1"/>
          <p:nvPr/>
        </p:nvSpPr>
        <p:spPr>
          <a:xfrm>
            <a:off x="159026" y="1060248"/>
            <a:ext cx="11979964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implies that during </a:t>
            </a:r>
            <a:r>
              <a:rPr lang="en-GB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supervised learning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image features are used only as </a:t>
            </a:r>
            <a:r>
              <a:rPr lang="en-GB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the target label. That means we can </a:t>
            </a:r>
            <a:r>
              <a:rPr lang="en-GB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tag (map)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target labels with </a:t>
            </a:r>
            <a:r>
              <a:rPr lang="en-GB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identity image in multi label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even though that labels are not </a:t>
            </a:r>
            <a:r>
              <a:rPr lang="en-GB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inside the image. The following figure also illustrates Supervised Learning.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6FBFC2-D883-48B9-BE7E-78432EAD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7" y="3223798"/>
            <a:ext cx="3171825" cy="2981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C53A14-A5BB-4E5E-BF67-F413BD6ED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815" y="4246286"/>
            <a:ext cx="1238250" cy="17049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7010CC-6F8C-46D4-8DB0-22685073EAC9}"/>
              </a:ext>
            </a:extLst>
          </p:cNvPr>
          <p:cNvSpPr txBox="1"/>
          <p:nvPr/>
        </p:nvSpPr>
        <p:spPr>
          <a:xfrm>
            <a:off x="5004768" y="3085169"/>
            <a:ext cx="6696900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see this image; this is classified as both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But there is also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trees, wood frame, and electric wire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image. In supervised learning the machine only understands the tagged (mapped) label with the image feature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38EE9-FE80-502C-CD46-32440954356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4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E8CDF1-5159-4DD9-9593-19740864EC01}"/>
              </a:ext>
            </a:extLst>
          </p:cNvPr>
          <p:cNvSpPr txBox="1"/>
          <p:nvPr/>
        </p:nvSpPr>
        <p:spPr>
          <a:xfrm>
            <a:off x="0" y="945670"/>
            <a:ext cx="1213899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model uses the image features as identity of tagged label. If we label the above image only with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trees, wood frame, and electric wire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it classifies as these target label. Even though there is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bird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feature, the model can not understand this feature because the image is tagged (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labeled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only with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trees, wood frame, and electric wire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D93D2-787E-5CC2-314C-70407C8FD8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0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9840EDF-BE49-4F11-8D5C-E0809544FBE9}"/>
              </a:ext>
            </a:extLst>
          </p:cNvPr>
          <p:cNvSpPr txBox="1">
            <a:spLocks/>
          </p:cNvSpPr>
          <p:nvPr/>
        </p:nvSpPr>
        <p:spPr>
          <a:xfrm>
            <a:off x="874643" y="79512"/>
            <a:ext cx="10389704" cy="609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Machine Learning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B603F-FDB8-4EEA-8C3F-0DF1DEC6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43" cy="7686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1E8F7-E4F3-40E6-A946-25E16674F7D0}"/>
              </a:ext>
            </a:extLst>
          </p:cNvPr>
          <p:cNvCxnSpPr>
            <a:cxnSpLocks/>
          </p:cNvCxnSpPr>
          <p:nvPr/>
        </p:nvCxnSpPr>
        <p:spPr>
          <a:xfrm>
            <a:off x="0" y="808387"/>
            <a:ext cx="121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F893CE-1F57-492D-8988-9DF9EE770A0F}"/>
              </a:ext>
            </a:extLst>
          </p:cNvPr>
          <p:cNvSpPr txBox="1"/>
          <p:nvPr/>
        </p:nvSpPr>
        <p:spPr>
          <a:xfrm>
            <a:off x="-1" y="927661"/>
            <a:ext cx="11979965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Broadly, there are two types commonly used as supervised learning algorithms.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 are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32190-6DEC-4A0E-A303-791344163605}"/>
              </a:ext>
            </a:extLst>
          </p:cNvPr>
          <p:cNvSpPr txBox="1"/>
          <p:nvPr/>
        </p:nvSpPr>
        <p:spPr>
          <a:xfrm>
            <a:off x="-1" y="2289530"/>
            <a:ext cx="7275443" cy="4589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output to be predicted is a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number in relevance with a given input dataset.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regression does not determine the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Instead, it estimates a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As an example, if you have datasets of age and income and want to find the model that estimates income by age, it becomes a regression problem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CE4F6F-793C-43C2-BE3C-63670A256C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75454" y="2662282"/>
            <a:ext cx="4763536" cy="3446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75205-4CCE-AF59-254E-47C7AD3F3D1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7513" y="-35490"/>
            <a:ext cx="801477" cy="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1677</Words>
  <Application>Microsoft Office PowerPoint</Application>
  <PresentationFormat>Widescreen</PresentationFormat>
  <Paragraphs>121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Wingdings</vt:lpstr>
      <vt:lpstr>WmfbnxNxkmxsUtopiaStd-Regular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Misganaw Aguate</dc:creator>
  <cp:lastModifiedBy>Misganaw Aguate</cp:lastModifiedBy>
  <cp:revision>81</cp:revision>
  <dcterms:created xsi:type="dcterms:W3CDTF">2022-11-28T18:49:04Z</dcterms:created>
  <dcterms:modified xsi:type="dcterms:W3CDTF">2024-04-13T08:51:13Z</dcterms:modified>
</cp:coreProperties>
</file>