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3" r:id="rId8"/>
    <p:sldId id="263" r:id="rId9"/>
    <p:sldId id="277" r:id="rId10"/>
    <p:sldId id="264" r:id="rId11"/>
    <p:sldId id="265" r:id="rId12"/>
    <p:sldId id="275" r:id="rId13"/>
    <p:sldId id="266" r:id="rId14"/>
    <p:sldId id="269" r:id="rId15"/>
    <p:sldId id="267" r:id="rId16"/>
    <p:sldId id="268" r:id="rId17"/>
    <p:sldId id="272" r:id="rId18"/>
    <p:sldId id="312" r:id="rId19"/>
    <p:sldId id="313" r:id="rId20"/>
    <p:sldId id="314" r:id="rId21"/>
    <p:sldId id="285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15" r:id="rId45"/>
    <p:sldId id="274" r:id="rId46"/>
    <p:sldId id="278" r:id="rId47"/>
    <p:sldId id="279" r:id="rId48"/>
    <p:sldId id="28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D481-A231-446B-8831-0B91F4F8F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A2363-6D27-477E-B2B7-B977E441D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22E50-BF3A-47E5-A57E-FA133C79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96F88-BC58-4B24-8908-6FE16E09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D16F8-AE80-4111-A566-2AFF2D49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6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8C339-25B2-4F38-B4F9-2623632D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4A679-E54D-4AE1-9D31-12BB91D94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231DE-31D2-4533-97F5-C38A9D01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C23D2-EF26-4779-85EF-BA638CCD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127D-D8A8-4ED5-A5BD-15B4A5C0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4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079C4-0287-4841-B02F-936A292EA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EB250-BC42-4F6F-9FA0-F4234717F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11221-DCBD-4D89-95B6-433B5400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5499-ED4A-4EF8-856C-D431F923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F808-693C-4445-878C-38199D43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7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5CF4-4DA9-4426-9201-F0294B23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51E9D-7C62-476D-8218-92CECF12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86E98-06A9-49EF-B48B-F48733B1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67F45-BE1D-40FD-AE0D-FA9B51F8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9DC2E-952E-4F4D-84D1-8482BB59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1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9B06-C2A9-4444-B049-AFDEBCDE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FC552-979D-493E-9EB9-5C679E5E3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52E-C634-4239-AB82-9F7D616B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08D7B-F27A-455F-A693-6CD77A82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FE324-22AC-4089-ACD6-022A4A5A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0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C6D5-0665-4A43-850F-AD97CB60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F97B0-3B5F-4663-96CB-40D8253DB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D9926-5BBD-4863-9365-0B08F0B12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4EAEA-A8D7-443E-9094-1D9666DB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74F9D-65DA-49E5-9115-471453AB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FB2DC-4095-4410-937C-89C26801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8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8676-0D81-42F3-9A84-2D30EF9F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40118-76D3-4D4A-BEAC-874181A5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10B31-C66C-4A02-87D8-6AB320E08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6028C-CDDB-407F-A7B2-E51B2791B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83719-0D6B-4A71-ACAA-46D6D1ED3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B46F-B8FE-4683-A2AD-65B30BBE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95AAB-F5AA-4E8A-ACEE-CADE6CF1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A7CC5-3949-44FD-8533-8B261CF7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3499-F418-4BA1-AEC4-B310D6BA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0C126-E9ED-43A1-9121-4C98540C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DDA07-7046-4628-B81E-52431948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9D3EA-0660-4053-BA59-9AB54E7F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1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129A3-968F-40D8-B150-72A3041C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60307-A041-44EC-B9CD-38ACD839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E22F9-BE0F-4A94-AFD6-75DE64F4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9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FCFE-3153-44AF-81C8-EE0FC1A6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9BFC0-99FC-40CC-9C08-436871DF6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DDEEA-6B6B-436E-ADB9-D5BA2D0B9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061FD-7A62-4A04-B83D-EDA177D6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A042A-CF63-4E09-A7BC-0BF5484A4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B2F8A-545A-44D5-8B1D-FA5C8BD1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99A7-6962-4894-A4C0-9C2479B4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82539-7A67-4B74-A1D5-8F5965180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F5D41-7378-438D-853F-2B03439B3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E4F52-E7DE-4AFF-8C67-FD757F8E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8CB29-9221-439E-B6E8-7D5BF17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68FB9-49EE-408A-9BB8-C3E2C814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02079-342F-40B9-99D0-94714A2E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9ED17-034C-4EF5-BA28-2264829F2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4914C-525C-40E8-BB9E-7FCB15016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0C398-A7BB-4515-8A47-28D24E8DFD09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6A77B-C3CF-4C58-8C6A-9298FFD46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9AF29-58B0-403B-A4D2-DB5FB912C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58C84-4A56-4DBD-B1AF-64EC78AC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thiomisgie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hyperlink" Target="http://timdettmers.com/2015/03/26/convolution-deep-learnin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hyperlink" Target="http://timdettmers.com/2015/03/26/convolution-deep-learni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bin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7C35BB-52CC-4B11-A1F3-FF81D94A0D3C}"/>
              </a:ext>
            </a:extLst>
          </p:cNvPr>
          <p:cNvCxnSpPr>
            <a:cxnSpLocks/>
          </p:cNvCxnSpPr>
          <p:nvPr/>
        </p:nvCxnSpPr>
        <p:spPr>
          <a:xfrm>
            <a:off x="0" y="79512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9BB173-85EE-403C-BB00-2BAA4C530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09999" y="477089"/>
            <a:ext cx="3014870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065618-4B76-4F4E-8F15-1609F61ECF75}"/>
              </a:ext>
            </a:extLst>
          </p:cNvPr>
          <p:cNvSpPr txBox="1"/>
          <p:nvPr/>
        </p:nvSpPr>
        <p:spPr>
          <a:xfrm>
            <a:off x="172280" y="2991689"/>
            <a:ext cx="11198086" cy="348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Aft>
                <a:spcPts val="1000"/>
              </a:spcAft>
            </a:pPr>
            <a:r>
              <a:rPr lang="en-GB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Deep Learning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Prepared by: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Misganaw Aguate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800" b="1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en-GB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Computer Engineering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GB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ethiomisgie@gmail.com</a:t>
            </a:r>
            <a:endParaRPr lang="en-GB" sz="2800" b="1" dirty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000000"/>
              </a:solidFill>
              <a:effectLst>
                <a:outerShdw blurRad="12700" dist="38100" dir="2700000" algn="tl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4F8FF0-DFCC-4A55-B3FA-91682FD2690F}"/>
              </a:ext>
            </a:extLst>
          </p:cNvPr>
          <p:cNvCxnSpPr>
            <a:cxnSpLocks/>
          </p:cNvCxnSpPr>
          <p:nvPr/>
        </p:nvCxnSpPr>
        <p:spPr>
          <a:xfrm>
            <a:off x="0" y="6791740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81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D91B8E-A447-443C-84A4-FB0C2B38D440}"/>
              </a:ext>
            </a:extLst>
          </p:cNvPr>
          <p:cNvSpPr txBox="1"/>
          <p:nvPr/>
        </p:nvSpPr>
        <p:spPr>
          <a:xfrm>
            <a:off x="185530" y="927661"/>
            <a:ext cx="8988287" cy="435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Convolutional Neural Network (CNN)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Convolution network architecture comprises a fixed set of layers designated for specialized functions. The most critical layers are as follows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Convolutional layer (CONV)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Pooling layer (POOL)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Full-connected (FC) layer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2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13DD3C-448C-4C50-AD7C-1103A525A0DF}"/>
              </a:ext>
            </a:extLst>
          </p:cNvPr>
          <p:cNvSpPr txBox="1"/>
          <p:nvPr/>
        </p:nvSpPr>
        <p:spPr>
          <a:xfrm>
            <a:off x="132522" y="940908"/>
            <a:ext cx="12006468" cy="2387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Convolutional layer (CONV)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layer is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holding the neurons in a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three-dimensional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format and is therefore responsible for a 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three-dimensional output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left side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is an example of an input volume with the dimensions 32 x 32 x 3. As shown, each neuron is connected to a particular input region. Along the depth, there can be many neurons; we can see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five neurons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example.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FBE28-EE1F-4670-A395-E1328C91234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2522" y="3324980"/>
            <a:ext cx="4320208" cy="318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38C89-4A53-474C-B073-CD183D16496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40272" y="3154017"/>
            <a:ext cx="6702371" cy="36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2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13DD3C-448C-4C50-AD7C-1103A525A0DF}"/>
              </a:ext>
            </a:extLst>
          </p:cNvPr>
          <p:cNvSpPr txBox="1"/>
          <p:nvPr/>
        </p:nvSpPr>
        <p:spPr>
          <a:xfrm>
            <a:off x="132522" y="940908"/>
            <a:ext cx="12006468" cy="163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Convolutional layer (CONV)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CNN basically has two main parts such as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feature extraction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(learning) layer and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layer as follows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A9C59-F39C-49F7-8321-81EE7A74B6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65" y="2482431"/>
            <a:ext cx="8335617" cy="42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8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3A77B-48A6-48EC-9FF8-CCB19F671B76}"/>
              </a:ext>
            </a:extLst>
          </p:cNvPr>
          <p:cNvSpPr txBox="1"/>
          <p:nvPr/>
        </p:nvSpPr>
        <p:spPr>
          <a:xfrm>
            <a:off x="251791" y="759381"/>
            <a:ext cx="4770783" cy="571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Convolution</a:t>
            </a:r>
          </a:p>
          <a:p>
            <a:pPr marL="0" marR="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term 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convolution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refers to the mathematical combination of two functions to produce a third function. It merges two sets of information. In the case of a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CNN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the convolution is performed on the input data with the use of a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filter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kernel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(these terms are used interchangeably)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then produce a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feature map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D1827-45DC-4652-8C8B-E31F48A52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65" y="927660"/>
            <a:ext cx="6903244" cy="57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3A77B-48A6-48EC-9FF8-CCB19F671B76}"/>
              </a:ext>
            </a:extLst>
          </p:cNvPr>
          <p:cNvSpPr txBox="1"/>
          <p:nvPr/>
        </p:nvSpPr>
        <p:spPr>
          <a:xfrm>
            <a:off x="251791" y="759381"/>
            <a:ext cx="4770783" cy="571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Convolution</a:t>
            </a:r>
          </a:p>
          <a:p>
            <a:pPr marL="0" marR="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term </a:t>
            </a: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convolution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refers to the mathematical combination of two functions to produce a third function. It merges two sets of information. In the case of a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CNN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the convolution is performed on the input data with the use of a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filter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kernel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(these terms are used interchangeably)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then produce a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feature map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371A9-EBAE-4165-9A6A-06FF3BEBB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65" y="1149625"/>
            <a:ext cx="6848110" cy="49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332D9-E2EB-433C-9A91-5F52457439CA}"/>
              </a:ext>
            </a:extLst>
          </p:cNvPr>
          <p:cNvSpPr txBox="1"/>
          <p:nvPr/>
        </p:nvSpPr>
        <p:spPr>
          <a:xfrm>
            <a:off x="132522" y="927661"/>
            <a:ext cx="12006468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Pooling layer (POOL)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pooling layer is responsible for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reducing the chances of over-fitting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reducing the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spatial size of the input volume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The reduction of the spatial size implies reducing the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number of parameters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 the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amount of computations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the network. 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1707F3-0F2D-42B4-9CEB-6DBADED14F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808"/>
            <a:ext cx="3829878" cy="2476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45CAC-5B1B-4880-8FDA-45B8D2126D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38250" y="4251723"/>
            <a:ext cx="3074504" cy="2394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6EE56B-EE45-401D-A160-B041086FBE5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412754" y="3429000"/>
            <a:ext cx="4496946" cy="33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9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DBCAE-4246-4AE2-9975-C85186C7B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927661"/>
            <a:ext cx="11595652" cy="59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8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53A1C-EF17-4866-A6ED-51B734FD6752}"/>
              </a:ext>
            </a:extLst>
          </p:cNvPr>
          <p:cNvSpPr txBox="1"/>
          <p:nvPr/>
        </p:nvSpPr>
        <p:spPr>
          <a:xfrm>
            <a:off x="0" y="887899"/>
            <a:ext cx="12138990" cy="305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Fully connected layer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fully connected layer will compute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score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the resulted dimension will be a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single vector 1x1x10 (if there is 10 class scores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layer is a regular neural network layer that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takes input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the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previous layer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computes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scores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outputs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1-D array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size equal to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classes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3AE29-FB4E-4DA7-9D8F-2639480F912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010" y="3798380"/>
            <a:ext cx="6308033" cy="3059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E8710-1A1B-4F10-B8C6-D2F36A58F1B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15783" y="3753630"/>
            <a:ext cx="4950929" cy="302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4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B0377-2895-4A75-8ADC-5C7E50823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1326873"/>
            <a:ext cx="9833104" cy="5531121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D7B89760-AA6F-43E4-A0F7-BCDCAD51E03F}"/>
              </a:ext>
            </a:extLst>
          </p:cNvPr>
          <p:cNvSpPr txBox="1">
            <a:spLocks/>
          </p:cNvSpPr>
          <p:nvPr/>
        </p:nvSpPr>
        <p:spPr>
          <a:xfrm>
            <a:off x="437321" y="927661"/>
            <a:ext cx="6427304" cy="609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CNN Parameter Calculation</a:t>
            </a:r>
            <a:endParaRPr lang="en-US" sz="1200" dirty="0"/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A59A3E-274B-4451-9125-4ABCB63E7D42}"/>
              </a:ext>
            </a:extLst>
          </p:cNvPr>
          <p:cNvSpPr txBox="1"/>
          <p:nvPr/>
        </p:nvSpPr>
        <p:spPr>
          <a:xfrm>
            <a:off x="129208" y="1088839"/>
            <a:ext cx="120627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general are 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are learnt during training. They are weight matrices that contribute to model’s predictive power, 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during back-propagation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FC793-4901-4DAB-B8B2-9F6F11468E74}"/>
              </a:ext>
            </a:extLst>
          </p:cNvPr>
          <p:cNvSpPr txBox="1"/>
          <p:nvPr/>
        </p:nvSpPr>
        <p:spPr>
          <a:xfrm>
            <a:off x="129208" y="1796725"/>
            <a:ext cx="12009782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layer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 parameters. You know why.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in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CONV1(filter shape =5*5, stride=1) layer is: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((width of filter*height of filter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 in the previous layer+1)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filters) = (((5*5*3)+1)*8) = 608.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third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POOL1 layer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 parameters. You know why.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in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fourth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CONV2(filter shape =5*5, stride=1) layer is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((width of filter * height of filter * number of filters in the previous layer+1) * number of filters) = (((5*5*8)+1)*16) = 3216.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fifth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POOL2 layer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 parameters. You know why.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in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Sixth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FC3 layer is((current layer c*previous layer p)+1*c) = 120*400+1*120= 48120.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in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Seventh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FC4 layer is: ((current layer c*previous layer p)+1*c) = 84*120+1* 84 = 10164.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Eighth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 has ((current layer c*previous layer p)+1*c) parameters = 10*84+1*10 = 850.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7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FA3BAE-2279-4A01-B494-D0C0C174D251}"/>
              </a:ext>
            </a:extLst>
          </p:cNvPr>
          <p:cNvSpPr txBox="1"/>
          <p:nvPr/>
        </p:nvSpPr>
        <p:spPr>
          <a:xfrm>
            <a:off x="92765" y="808384"/>
            <a:ext cx="11953460" cy="254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What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we can do with deep learning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three primary research areas of Deep Learning are usually said to be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 recognition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Speech recognition, and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Natural language processing.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3B9D6-3D60-45F7-9DE3-C8D100EF0B5B}"/>
              </a:ext>
            </a:extLst>
          </p:cNvPr>
          <p:cNvSpPr txBox="1"/>
          <p:nvPr/>
        </p:nvSpPr>
        <p:spPr>
          <a:xfrm>
            <a:off x="92765" y="3504305"/>
            <a:ext cx="11953460" cy="196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 Learning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 result of many small technical improvements of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learning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reason that the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neural network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 deeper layers yielded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poorer performance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was that the network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was not properly trained.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2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029D9-FBE2-40C6-8591-CBFBDE0D8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2220"/>
            <a:ext cx="12138991" cy="47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C9D32-B72F-414D-A665-BF7913990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" y="1904576"/>
            <a:ext cx="4572000" cy="2571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3B3CB2-D073-4E19-B928-8EA95B897AB8}"/>
              </a:ext>
            </a:extLst>
          </p:cNvPr>
          <p:cNvSpPr txBox="1"/>
          <p:nvPr/>
        </p:nvSpPr>
        <p:spPr>
          <a:xfrm>
            <a:off x="536713" y="942819"/>
            <a:ext cx="50292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Recurrent Neural Network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1DDE2-66B6-4EA6-9273-C323E4CD474F}"/>
              </a:ext>
            </a:extLst>
          </p:cNvPr>
          <p:cNvSpPr txBox="1"/>
          <p:nvPr/>
        </p:nvSpPr>
        <p:spPr>
          <a:xfrm>
            <a:off x="7076663" y="998926"/>
            <a:ext cx="5062327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An </a:t>
            </a:r>
            <a:r>
              <a:rPr lang="en-GB" sz="2400" dirty="0">
                <a:solidFill>
                  <a:srgbClr val="FF0000"/>
                </a:solidFill>
              </a:rPr>
              <a:t>RNN</a:t>
            </a:r>
            <a:r>
              <a:rPr lang="en-GB" sz="2400" dirty="0"/>
              <a:t> has a looping mechanism that acts as a </a:t>
            </a:r>
            <a:r>
              <a:rPr lang="en-GB" sz="2400" dirty="0">
                <a:solidFill>
                  <a:srgbClr val="FF0000"/>
                </a:solidFill>
              </a:rPr>
              <a:t>highway</a:t>
            </a:r>
            <a:r>
              <a:rPr lang="en-GB" sz="2400" dirty="0"/>
              <a:t> to allow information to flow from one step to the next.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70A6B-CF7D-4232-9B07-87B4F36F5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97" y="2815268"/>
            <a:ext cx="2381250" cy="2381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F97C9D-0588-4D6D-B676-F2A60E5C8530}"/>
              </a:ext>
            </a:extLst>
          </p:cNvPr>
          <p:cNvSpPr txBox="1"/>
          <p:nvPr/>
        </p:nvSpPr>
        <p:spPr>
          <a:xfrm>
            <a:off x="368784" y="4959068"/>
            <a:ext cx="6115878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RNN’s are good at processing sequence data for predictions. </a:t>
            </a:r>
            <a:r>
              <a:rPr lang="en-GB" sz="2400" dirty="0">
                <a:solidFill>
                  <a:srgbClr val="FF0000"/>
                </a:solidFill>
              </a:rPr>
              <a:t>But how??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58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FFB616-56A4-438A-ACE4-F3A8F3D98CF7}"/>
              </a:ext>
            </a:extLst>
          </p:cNvPr>
          <p:cNvSpPr txBox="1"/>
          <p:nvPr/>
        </p:nvSpPr>
        <p:spPr>
          <a:xfrm>
            <a:off x="221974" y="1088839"/>
            <a:ext cx="11970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Well, they do that by having a concept  we may call </a:t>
            </a:r>
            <a:r>
              <a:rPr lang="en-GB" sz="2000" dirty="0">
                <a:solidFill>
                  <a:srgbClr val="FF0000"/>
                </a:solidFill>
              </a:rPr>
              <a:t>sequential memory</a:t>
            </a:r>
            <a:r>
              <a:rPr lang="en-GB" sz="2000" dirty="0"/>
              <a:t>. To get a good intuition behind what sequential memory means…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E8F77-7220-4E50-9439-DF18C25CE066}"/>
              </a:ext>
            </a:extLst>
          </p:cNvPr>
          <p:cNvSpPr txBox="1"/>
          <p:nvPr/>
        </p:nvSpPr>
        <p:spPr>
          <a:xfrm>
            <a:off x="221974" y="1933276"/>
            <a:ext cx="6115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You may take alphabet in your mind.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494E6-306C-4DF9-832C-E02A55E0D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4" y="2573071"/>
            <a:ext cx="6258339" cy="504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686D00-AAA3-4DD6-9DB2-FA4F2840DF83}"/>
              </a:ext>
            </a:extLst>
          </p:cNvPr>
          <p:cNvSpPr txBox="1"/>
          <p:nvPr/>
        </p:nvSpPr>
        <p:spPr>
          <a:xfrm>
            <a:off x="221974" y="3136279"/>
            <a:ext cx="11917016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That was pretty easy right. If you</a:t>
            </a:r>
            <a:r>
              <a:rPr lang="en-GB" dirty="0"/>
              <a:t> </a:t>
            </a:r>
            <a:r>
              <a:rPr lang="en-GB" sz="2000" dirty="0"/>
              <a:t>were taught this specific sequence, it should come quickly to you. Now try saying the alphabet backward.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1481B2-FF8C-4A87-A2D1-D4190A341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4" y="4115733"/>
            <a:ext cx="6576391" cy="438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125C7-341C-48DE-BB73-2A0201FF15D2}"/>
              </a:ext>
            </a:extLst>
          </p:cNvPr>
          <p:cNvSpPr txBox="1"/>
          <p:nvPr/>
        </p:nvSpPr>
        <p:spPr>
          <a:xfrm>
            <a:off x="208720" y="4651716"/>
            <a:ext cx="11492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this is much harder. Unless you’ve practiced this specific sequence before, you’ll likely have a hard time.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23F04C-4B84-4E46-B730-F8C9BDFC904A}"/>
              </a:ext>
            </a:extLst>
          </p:cNvPr>
          <p:cNvSpPr txBox="1"/>
          <p:nvPr/>
        </p:nvSpPr>
        <p:spPr>
          <a:xfrm>
            <a:off x="208720" y="5263570"/>
            <a:ext cx="11917016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first, you’ll struggle with the </a:t>
            </a:r>
            <a:r>
              <a:rPr lang="en-GB" sz="2000" dirty="0">
                <a:solidFill>
                  <a:srgbClr val="FF0000"/>
                </a:solidFill>
              </a:rPr>
              <a:t>first few letters</a:t>
            </a:r>
            <a:r>
              <a:rPr lang="en-GB" sz="2000" dirty="0"/>
              <a:t>, but then after your </a:t>
            </a:r>
            <a:r>
              <a:rPr lang="en-GB" sz="2000" dirty="0">
                <a:solidFill>
                  <a:srgbClr val="FF0000"/>
                </a:solidFill>
              </a:rPr>
              <a:t>brain picks up the pattern</a:t>
            </a:r>
            <a:r>
              <a:rPr lang="en-GB" sz="2000" dirty="0"/>
              <a:t>, the rest will come naturally.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3CFB5-73CD-4584-A9B3-5AF07674C1B8}"/>
              </a:ext>
            </a:extLst>
          </p:cNvPr>
          <p:cNvSpPr txBox="1"/>
          <p:nvPr/>
        </p:nvSpPr>
        <p:spPr>
          <a:xfrm>
            <a:off x="33130" y="6221449"/>
            <a:ext cx="12047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Sequential memory </a:t>
            </a:r>
            <a:r>
              <a:rPr lang="en-GB" sz="2000" dirty="0"/>
              <a:t>is a mechanism that makes it easier for your </a:t>
            </a:r>
            <a:r>
              <a:rPr lang="en-GB" sz="2000" dirty="0">
                <a:solidFill>
                  <a:srgbClr val="FF0000"/>
                </a:solidFill>
              </a:rPr>
              <a:t>brain to recognize sequence patterns</a:t>
            </a:r>
            <a:r>
              <a:rPr lang="en-GB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7602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5716E4-DACF-4618-9A94-1A52D826B87E}"/>
              </a:ext>
            </a:extLst>
          </p:cNvPr>
          <p:cNvSpPr txBox="1"/>
          <p:nvPr/>
        </p:nvSpPr>
        <p:spPr>
          <a:xfrm>
            <a:off x="129208" y="1062335"/>
            <a:ext cx="1200978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Let’s say we want to build a </a:t>
            </a:r>
            <a:r>
              <a:rPr lang="en-GB" sz="2400" dirty="0">
                <a:solidFill>
                  <a:srgbClr val="FF0000"/>
                </a:solidFill>
              </a:rPr>
              <a:t>chatbot</a:t>
            </a:r>
            <a:r>
              <a:rPr lang="en-GB" sz="2400" dirty="0"/>
              <a:t>. They’re pretty popular nowadays. Let’s say the </a:t>
            </a:r>
            <a:r>
              <a:rPr lang="en-GB" sz="2400" dirty="0">
                <a:solidFill>
                  <a:srgbClr val="FF0000"/>
                </a:solidFill>
              </a:rPr>
              <a:t>chatbot can classify intentions </a:t>
            </a:r>
            <a:r>
              <a:rPr lang="en-GB" sz="2400" dirty="0"/>
              <a:t>from the users inputted text.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A3C2E-84E1-4016-A1DA-BCAD364E9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00" y="1833232"/>
            <a:ext cx="5221712" cy="2937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30DD6E-026A-4EDA-8499-DEC4F3E4BB85}"/>
              </a:ext>
            </a:extLst>
          </p:cNvPr>
          <p:cNvSpPr txBox="1"/>
          <p:nvPr/>
        </p:nvSpPr>
        <p:spPr>
          <a:xfrm>
            <a:off x="182218" y="3926774"/>
            <a:ext cx="12009782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To tackle this problem. First, we are going to </a:t>
            </a:r>
            <a:r>
              <a:rPr lang="en-GB" sz="2400" dirty="0">
                <a:solidFill>
                  <a:srgbClr val="FF0000"/>
                </a:solidFill>
              </a:rPr>
              <a:t>encode the sequence of text </a:t>
            </a:r>
            <a:r>
              <a:rPr lang="en-GB" sz="2400" dirty="0"/>
              <a:t>using an </a:t>
            </a:r>
            <a:r>
              <a:rPr lang="en-GB" sz="2400" dirty="0">
                <a:solidFill>
                  <a:srgbClr val="FF0000"/>
                </a:solidFill>
              </a:rPr>
              <a:t>RNN</a:t>
            </a:r>
            <a:r>
              <a:rPr lang="en-GB" sz="2400" dirty="0"/>
              <a:t>. Then, we are going to feed the RNN </a:t>
            </a:r>
            <a:r>
              <a:rPr lang="en-GB" sz="2400" dirty="0">
                <a:solidFill>
                  <a:srgbClr val="FF0000"/>
                </a:solidFill>
              </a:rPr>
              <a:t>output</a:t>
            </a:r>
            <a:r>
              <a:rPr lang="en-GB" sz="2400" dirty="0"/>
              <a:t> into </a:t>
            </a:r>
            <a:r>
              <a:rPr lang="en-GB" sz="2400" dirty="0">
                <a:solidFill>
                  <a:srgbClr val="C00000"/>
                </a:solidFill>
              </a:rPr>
              <a:t>a feed-forward </a:t>
            </a:r>
            <a:r>
              <a:rPr lang="en-GB" sz="2400" dirty="0"/>
              <a:t>neural network which will classify the intents.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so a user types in… </a:t>
            </a:r>
            <a:r>
              <a:rPr lang="en-GB" sz="2400" b="1" i="1" dirty="0">
                <a:solidFill>
                  <a:srgbClr val="C00000"/>
                </a:solidFill>
              </a:rPr>
              <a:t>what time is it?</a:t>
            </a:r>
            <a:r>
              <a:rPr lang="en-GB" sz="2400" dirty="0"/>
              <a:t>. To start, we </a:t>
            </a:r>
            <a:r>
              <a:rPr lang="en-GB" sz="2400" dirty="0">
                <a:solidFill>
                  <a:srgbClr val="C00000"/>
                </a:solidFill>
              </a:rPr>
              <a:t>break</a:t>
            </a:r>
            <a:r>
              <a:rPr lang="en-GB" sz="2400" dirty="0"/>
              <a:t> up the sentence into </a:t>
            </a:r>
            <a:r>
              <a:rPr lang="en-GB" sz="2400" dirty="0">
                <a:solidFill>
                  <a:srgbClr val="C00000"/>
                </a:solidFill>
              </a:rPr>
              <a:t>individual words</a:t>
            </a:r>
            <a:r>
              <a:rPr lang="en-GB" sz="2400" dirty="0"/>
              <a:t>. RNN’s work sequentially so we feed it </a:t>
            </a:r>
            <a:r>
              <a:rPr lang="en-GB" sz="2400" dirty="0">
                <a:solidFill>
                  <a:srgbClr val="C00000"/>
                </a:solidFill>
              </a:rPr>
              <a:t>one word at a time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48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6B132-D7D9-4C05-BA32-30689F00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" y="960144"/>
            <a:ext cx="7248939" cy="2163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BDF1A-93BB-4A84-A74C-A3435B55D965}"/>
              </a:ext>
            </a:extLst>
          </p:cNvPr>
          <p:cNvSpPr txBox="1"/>
          <p:nvPr/>
        </p:nvSpPr>
        <p:spPr>
          <a:xfrm>
            <a:off x="7351645" y="1193526"/>
            <a:ext cx="4545494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The first step is to feed “</a:t>
            </a:r>
            <a:r>
              <a:rPr lang="en-GB" sz="2400" dirty="0">
                <a:solidFill>
                  <a:srgbClr val="C00000"/>
                </a:solidFill>
              </a:rPr>
              <a:t>What</a:t>
            </a:r>
            <a:r>
              <a:rPr lang="en-GB" sz="2400" dirty="0"/>
              <a:t>” into the </a:t>
            </a:r>
            <a:r>
              <a:rPr lang="en-GB" sz="2400" dirty="0">
                <a:solidFill>
                  <a:srgbClr val="C00000"/>
                </a:solidFill>
              </a:rPr>
              <a:t>RNN</a:t>
            </a:r>
            <a:r>
              <a:rPr lang="en-GB" sz="2400" dirty="0"/>
              <a:t>. The RNN encodes “</a:t>
            </a:r>
            <a:r>
              <a:rPr lang="en-GB" sz="2400" dirty="0">
                <a:solidFill>
                  <a:srgbClr val="C00000"/>
                </a:solidFill>
              </a:rPr>
              <a:t>What</a:t>
            </a:r>
            <a:r>
              <a:rPr lang="en-GB" sz="2400" dirty="0"/>
              <a:t>” and produces an output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518E20-D8E2-4CE9-A717-5F17B3A16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3865908"/>
            <a:ext cx="4762500" cy="2571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19C562-7C1F-4BF6-9AAD-3FF6B9CEFA15}"/>
              </a:ext>
            </a:extLst>
          </p:cNvPr>
          <p:cNvSpPr txBox="1"/>
          <p:nvPr/>
        </p:nvSpPr>
        <p:spPr>
          <a:xfrm>
            <a:off x="6356074" y="3734025"/>
            <a:ext cx="5398605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For the next step, we feed the word “</a:t>
            </a:r>
            <a:r>
              <a:rPr lang="en-GB" sz="2400" dirty="0">
                <a:solidFill>
                  <a:srgbClr val="C00000"/>
                </a:solidFill>
              </a:rPr>
              <a:t>time</a:t>
            </a:r>
            <a:r>
              <a:rPr lang="en-GB" sz="2400" dirty="0"/>
              <a:t>” and the </a:t>
            </a:r>
            <a:r>
              <a:rPr lang="en-GB" sz="2400" dirty="0">
                <a:solidFill>
                  <a:srgbClr val="C00000"/>
                </a:solidFill>
              </a:rPr>
              <a:t>hidden state from the previous step</a:t>
            </a:r>
            <a:r>
              <a:rPr lang="en-GB" sz="2400" dirty="0"/>
              <a:t>. The RNN now has information on both the word “</a:t>
            </a:r>
            <a:r>
              <a:rPr lang="en-GB" sz="2400" dirty="0">
                <a:solidFill>
                  <a:srgbClr val="C00000"/>
                </a:solidFill>
              </a:rPr>
              <a:t>What</a:t>
            </a:r>
            <a:r>
              <a:rPr lang="en-GB" sz="2400" dirty="0"/>
              <a:t>” and “</a:t>
            </a:r>
            <a:r>
              <a:rPr lang="en-GB" sz="2400" dirty="0">
                <a:solidFill>
                  <a:srgbClr val="C00000"/>
                </a:solidFill>
              </a:rPr>
              <a:t>time</a:t>
            </a:r>
            <a:r>
              <a:rPr lang="en-GB" sz="2400" dirty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9632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62ACF-25D0-4691-8D7B-3E1011B5A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" y="1043194"/>
            <a:ext cx="4762500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BBBB8B-22AA-46F4-AA4B-87E77F1F71BD}"/>
              </a:ext>
            </a:extLst>
          </p:cNvPr>
          <p:cNvSpPr txBox="1"/>
          <p:nvPr/>
        </p:nvSpPr>
        <p:spPr>
          <a:xfrm>
            <a:off x="5148469" y="1043194"/>
            <a:ext cx="667247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We </a:t>
            </a:r>
            <a:r>
              <a:rPr lang="en-GB" sz="2400" dirty="0">
                <a:solidFill>
                  <a:srgbClr val="C00000"/>
                </a:solidFill>
              </a:rPr>
              <a:t>repeat</a:t>
            </a:r>
            <a:r>
              <a:rPr lang="en-GB" sz="2400" dirty="0"/>
              <a:t> this process, until the final step. You can see by the final step the RNN has encoded information from all the words in </a:t>
            </a:r>
            <a:r>
              <a:rPr lang="en-GB" sz="2400" dirty="0">
                <a:solidFill>
                  <a:srgbClr val="C00000"/>
                </a:solidFill>
              </a:rPr>
              <a:t>previous</a:t>
            </a:r>
            <a:r>
              <a:rPr lang="en-GB" sz="2400" dirty="0"/>
              <a:t> steps.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4FFD71-19EB-431C-9549-A37AF8E2B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28" y="3614944"/>
            <a:ext cx="5246407" cy="2833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F1D82A-754A-49B8-BCEA-4E15951AA634}"/>
              </a:ext>
            </a:extLst>
          </p:cNvPr>
          <p:cNvSpPr txBox="1"/>
          <p:nvPr/>
        </p:nvSpPr>
        <p:spPr>
          <a:xfrm>
            <a:off x="83654" y="3973425"/>
            <a:ext cx="5064815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Since the final output was created from the </a:t>
            </a:r>
            <a:r>
              <a:rPr lang="en-GB" sz="2400" dirty="0">
                <a:solidFill>
                  <a:srgbClr val="C00000"/>
                </a:solidFill>
              </a:rPr>
              <a:t>rest of the sequence</a:t>
            </a:r>
            <a:r>
              <a:rPr lang="en-GB" sz="2400" dirty="0"/>
              <a:t>, we should be able to take the final output and pass it to the </a:t>
            </a:r>
            <a:r>
              <a:rPr lang="en-GB" sz="2400" dirty="0">
                <a:solidFill>
                  <a:srgbClr val="C00000"/>
                </a:solidFill>
              </a:rPr>
              <a:t>feed-forward</a:t>
            </a:r>
            <a:r>
              <a:rPr lang="en-GB" sz="2400" dirty="0"/>
              <a:t> layer to classify an intent.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3791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E620D-9CD1-49C3-822D-8EF5446E1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1056447"/>
            <a:ext cx="4762500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F89F94-17E4-40B1-98E9-4BA951448A62}"/>
              </a:ext>
            </a:extLst>
          </p:cNvPr>
          <p:cNvSpPr txBox="1"/>
          <p:nvPr/>
        </p:nvSpPr>
        <p:spPr>
          <a:xfrm>
            <a:off x="5363818" y="927661"/>
            <a:ext cx="611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Vanishing Gradient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36C47-9FFD-48A9-94E7-CDE5FF6C71F1}"/>
              </a:ext>
            </a:extLst>
          </p:cNvPr>
          <p:cNvSpPr txBox="1"/>
          <p:nvPr/>
        </p:nvSpPr>
        <p:spPr>
          <a:xfrm>
            <a:off x="5585790" y="1509123"/>
            <a:ext cx="6115878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You may have noticed the odd distribution of </a:t>
            </a:r>
            <a:r>
              <a:rPr lang="en-GB" sz="2400" dirty="0" err="1">
                <a:solidFill>
                  <a:srgbClr val="C00000"/>
                </a:solidFill>
              </a:rPr>
              <a:t>colors</a:t>
            </a:r>
            <a:r>
              <a:rPr lang="en-GB" sz="2400" dirty="0"/>
              <a:t> in the hidden states. That is to illustrate an issue with RNN’s known as </a:t>
            </a:r>
            <a:r>
              <a:rPr lang="en-GB" sz="2400" dirty="0">
                <a:solidFill>
                  <a:srgbClr val="C00000"/>
                </a:solidFill>
              </a:rPr>
              <a:t>short-term memory.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A428BD-C112-4313-87A7-AAE28AF58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6" y="3549694"/>
            <a:ext cx="1752600" cy="1752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31481F-A6F7-4887-A07F-D734BA9DA45E}"/>
              </a:ext>
            </a:extLst>
          </p:cNvPr>
          <p:cNvSpPr txBox="1"/>
          <p:nvPr/>
        </p:nvSpPr>
        <p:spPr>
          <a:xfrm>
            <a:off x="96907" y="4337921"/>
            <a:ext cx="7456832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C00000"/>
                </a:solidFill>
              </a:rPr>
              <a:t>Short-term memory </a:t>
            </a:r>
            <a:r>
              <a:rPr lang="en-GB" sz="2400" dirty="0"/>
              <a:t>is caused by the infamous </a:t>
            </a:r>
            <a:r>
              <a:rPr lang="en-GB" sz="2400" dirty="0">
                <a:solidFill>
                  <a:srgbClr val="C00000"/>
                </a:solidFill>
              </a:rPr>
              <a:t>vanishing gradient problem</a:t>
            </a:r>
            <a:r>
              <a:rPr lang="en-GB" sz="2400" dirty="0"/>
              <a:t>, which is also prevalent in other neural network architectures.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5922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26C1C0-D623-4FE7-B027-B4DA36C46F38}"/>
              </a:ext>
            </a:extLst>
          </p:cNvPr>
          <p:cNvSpPr txBox="1"/>
          <p:nvPr/>
        </p:nvSpPr>
        <p:spPr>
          <a:xfrm>
            <a:off x="0" y="887899"/>
            <a:ext cx="12138990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Training a neural network has </a:t>
            </a:r>
            <a:r>
              <a:rPr lang="en-GB" sz="2000" b="1" dirty="0">
                <a:solidFill>
                  <a:srgbClr val="C00000"/>
                </a:solidFill>
              </a:rPr>
              <a:t>three major steps</a:t>
            </a:r>
            <a:r>
              <a:rPr lang="en-GB" sz="20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First, it does a </a:t>
            </a:r>
            <a:r>
              <a:rPr lang="en-GB" sz="2000" b="1" dirty="0">
                <a:solidFill>
                  <a:srgbClr val="C00000"/>
                </a:solidFill>
              </a:rPr>
              <a:t>forward pass </a:t>
            </a:r>
            <a:r>
              <a:rPr lang="en-GB" sz="2000" dirty="0"/>
              <a:t>and makes a prediction.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Second, it compares the </a:t>
            </a:r>
            <a:r>
              <a:rPr lang="en-GB" sz="2000" b="1" dirty="0">
                <a:solidFill>
                  <a:srgbClr val="C00000"/>
                </a:solidFill>
              </a:rPr>
              <a:t>prediction to the ground truth using a loss function</a:t>
            </a:r>
            <a:r>
              <a:rPr lang="en-GB" sz="2000" dirty="0"/>
              <a:t>. The loss function outputs an </a:t>
            </a:r>
            <a:r>
              <a:rPr lang="en-GB" sz="2000" b="1" dirty="0">
                <a:solidFill>
                  <a:srgbClr val="C00000"/>
                </a:solidFill>
              </a:rPr>
              <a:t>error value</a:t>
            </a:r>
            <a:r>
              <a:rPr lang="en-GB" sz="2000" b="1" dirty="0"/>
              <a:t> </a:t>
            </a:r>
            <a:r>
              <a:rPr lang="en-GB" sz="2000" dirty="0"/>
              <a:t>which is an estimate of how </a:t>
            </a:r>
            <a:r>
              <a:rPr lang="en-GB" sz="2000" b="1" dirty="0">
                <a:solidFill>
                  <a:srgbClr val="C00000"/>
                </a:solidFill>
              </a:rPr>
              <a:t>poorly</a:t>
            </a:r>
            <a:r>
              <a:rPr lang="en-GB" sz="2000" dirty="0"/>
              <a:t> the network is performing.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Last, it uses that error value to do </a:t>
            </a:r>
            <a:r>
              <a:rPr lang="en-GB" sz="2000" b="1" dirty="0">
                <a:solidFill>
                  <a:srgbClr val="C00000"/>
                </a:solidFill>
              </a:rPr>
              <a:t>back propagation </a:t>
            </a:r>
            <a:r>
              <a:rPr lang="en-GB" sz="2000" dirty="0"/>
              <a:t>which calculates the gradients for each node in the network.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1ECD7-8635-4C6C-8570-AA58082C8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0362"/>
            <a:ext cx="3021497" cy="3263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BB6555-96C5-42A6-8249-E2BEC28D60C3}"/>
              </a:ext>
            </a:extLst>
          </p:cNvPr>
          <p:cNvSpPr txBox="1"/>
          <p:nvPr/>
        </p:nvSpPr>
        <p:spPr>
          <a:xfrm>
            <a:off x="3180524" y="3320362"/>
            <a:ext cx="8812694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The </a:t>
            </a:r>
            <a:r>
              <a:rPr lang="en-GB" sz="2000" dirty="0">
                <a:solidFill>
                  <a:srgbClr val="C00000"/>
                </a:solidFill>
              </a:rPr>
              <a:t>gradient</a:t>
            </a:r>
            <a:r>
              <a:rPr lang="en-GB" sz="2000" dirty="0"/>
              <a:t> is the value used to </a:t>
            </a:r>
            <a:r>
              <a:rPr lang="en-GB" sz="2000" dirty="0">
                <a:solidFill>
                  <a:srgbClr val="C00000"/>
                </a:solidFill>
              </a:rPr>
              <a:t>adjust</a:t>
            </a:r>
            <a:r>
              <a:rPr lang="en-GB" sz="2000" dirty="0"/>
              <a:t> the networks internal weights, allowing the network to learn.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The </a:t>
            </a:r>
            <a:r>
              <a:rPr lang="en-GB" sz="2000" dirty="0">
                <a:solidFill>
                  <a:srgbClr val="C00000"/>
                </a:solidFill>
              </a:rPr>
              <a:t>bigger the gradient</a:t>
            </a:r>
            <a:r>
              <a:rPr lang="en-GB" sz="2000" dirty="0"/>
              <a:t>, the bigger the adjustments and vice versa.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Here is where the problem lies. When </a:t>
            </a:r>
            <a:r>
              <a:rPr lang="en-GB" sz="2000" dirty="0">
                <a:solidFill>
                  <a:srgbClr val="C00000"/>
                </a:solidFill>
              </a:rPr>
              <a:t>doing back propagation</a:t>
            </a:r>
            <a:r>
              <a:rPr lang="en-GB" sz="2000" dirty="0"/>
              <a:t>, each node in a layer calculates it’s </a:t>
            </a:r>
            <a:r>
              <a:rPr lang="en-GB" sz="2000" dirty="0">
                <a:solidFill>
                  <a:srgbClr val="C00000"/>
                </a:solidFill>
              </a:rPr>
              <a:t>gradient</a:t>
            </a:r>
            <a:r>
              <a:rPr lang="en-GB" sz="2000" dirty="0"/>
              <a:t> with respect to the effects of the gradients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So if the adjustments to the layers before it is </a:t>
            </a:r>
            <a:r>
              <a:rPr lang="en-GB" sz="2000" dirty="0">
                <a:solidFill>
                  <a:srgbClr val="C00000"/>
                </a:solidFill>
              </a:rPr>
              <a:t>small</a:t>
            </a:r>
            <a:r>
              <a:rPr lang="en-GB" sz="2000" dirty="0"/>
              <a:t>, then adjustments to the current layer will be </a:t>
            </a:r>
            <a:r>
              <a:rPr lang="en-GB" sz="2000" dirty="0">
                <a:solidFill>
                  <a:srgbClr val="C00000"/>
                </a:solidFill>
              </a:rPr>
              <a:t>even smaller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072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2175E-B412-469F-9B32-74512DA63C44}"/>
              </a:ext>
            </a:extLst>
          </p:cNvPr>
          <p:cNvSpPr txBox="1"/>
          <p:nvPr/>
        </p:nvSpPr>
        <p:spPr>
          <a:xfrm>
            <a:off x="115956" y="1029853"/>
            <a:ext cx="1202303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That causes gradients to </a:t>
            </a:r>
            <a:r>
              <a:rPr lang="en-GB" sz="2000" dirty="0">
                <a:solidFill>
                  <a:srgbClr val="C00000"/>
                </a:solidFill>
              </a:rPr>
              <a:t>exponentially shrink </a:t>
            </a:r>
            <a:r>
              <a:rPr lang="en-GB" sz="2000" dirty="0"/>
              <a:t>as it back propagates down. The earlier layers </a:t>
            </a:r>
            <a:r>
              <a:rPr lang="en-GB" sz="2000" dirty="0">
                <a:solidFill>
                  <a:srgbClr val="C00000"/>
                </a:solidFill>
              </a:rPr>
              <a:t>fail</a:t>
            </a:r>
            <a:r>
              <a:rPr lang="en-GB" sz="2000" dirty="0"/>
              <a:t> to do any learning as the internal weights are barely being adjusted due to extremely </a:t>
            </a:r>
            <a:r>
              <a:rPr lang="en-GB" sz="2000" dirty="0">
                <a:solidFill>
                  <a:srgbClr val="C00000"/>
                </a:solidFill>
              </a:rPr>
              <a:t>small gradients</a:t>
            </a:r>
            <a:r>
              <a:rPr lang="en-GB" sz="2000" dirty="0"/>
              <a:t>. And that’s the vanishing gradient problem.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3918A-66DA-4366-AA20-83D786CB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2408842"/>
            <a:ext cx="2809461" cy="3034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6B04D8-6328-452A-A593-A65E2129D5A2}"/>
              </a:ext>
            </a:extLst>
          </p:cNvPr>
          <p:cNvSpPr txBox="1"/>
          <p:nvPr/>
        </p:nvSpPr>
        <p:spPr>
          <a:xfrm>
            <a:off x="3680792" y="3043833"/>
            <a:ext cx="8511208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/>
              <a:t>To train a </a:t>
            </a:r>
            <a:r>
              <a:rPr lang="en-GB" sz="2000" dirty="0">
                <a:solidFill>
                  <a:srgbClr val="C00000"/>
                </a:solidFill>
              </a:rPr>
              <a:t>recurrent neural network</a:t>
            </a:r>
            <a:r>
              <a:rPr lang="en-GB" sz="2000" dirty="0"/>
              <a:t>, you use an application of </a:t>
            </a:r>
            <a:r>
              <a:rPr lang="en-GB" sz="2000" dirty="0">
                <a:solidFill>
                  <a:srgbClr val="C00000"/>
                </a:solidFill>
              </a:rPr>
              <a:t>back-propagation</a:t>
            </a:r>
            <a:r>
              <a:rPr lang="en-GB" sz="2000" dirty="0"/>
              <a:t>. The gradient values will exponentially shrink as it </a:t>
            </a:r>
            <a:r>
              <a:rPr lang="en-GB" sz="2000" dirty="0">
                <a:solidFill>
                  <a:srgbClr val="C00000"/>
                </a:solidFill>
              </a:rPr>
              <a:t>propagates</a:t>
            </a:r>
            <a:r>
              <a:rPr lang="en-GB" sz="2000" dirty="0"/>
              <a:t> through each time step.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29B66A-3B8B-4615-8DF4-99906BA34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48" y="4243746"/>
            <a:ext cx="4572000" cy="2571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03504E-992D-4273-9BC3-04C560F8C4EC}"/>
              </a:ext>
            </a:extLst>
          </p:cNvPr>
          <p:cNvSpPr txBox="1"/>
          <p:nvPr/>
        </p:nvSpPr>
        <p:spPr>
          <a:xfrm>
            <a:off x="437321" y="5365590"/>
            <a:ext cx="7129669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/>
              <a:t>Again, the gradient is used to make adjustments in the neural networks weights thus allowing it to learn. </a:t>
            </a:r>
            <a:r>
              <a:rPr lang="en-GB" sz="2000" dirty="0">
                <a:solidFill>
                  <a:srgbClr val="C00000"/>
                </a:solidFill>
              </a:rPr>
              <a:t>Small gradients </a:t>
            </a:r>
            <a:r>
              <a:rPr lang="en-GB" sz="2000" dirty="0"/>
              <a:t>mean </a:t>
            </a:r>
            <a:r>
              <a:rPr lang="en-GB" sz="2000" dirty="0">
                <a:solidFill>
                  <a:srgbClr val="C00000"/>
                </a:solidFill>
              </a:rPr>
              <a:t>small adjustments</a:t>
            </a:r>
            <a:r>
              <a:rPr lang="en-GB" sz="2000" dirty="0"/>
              <a:t>. That causes the early layers not to learn.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85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55B8C-8A85-4BDB-8546-E3A7E224CA3C}"/>
              </a:ext>
            </a:extLst>
          </p:cNvPr>
          <p:cNvSpPr txBox="1"/>
          <p:nvPr/>
        </p:nvSpPr>
        <p:spPr>
          <a:xfrm>
            <a:off x="66261" y="3575849"/>
            <a:ext cx="12006468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Because of vanishing gradients, the RNN doesn’t learn the long-range dependencies across time steps.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That means there is a possibility that the word “</a:t>
            </a:r>
            <a:r>
              <a:rPr lang="en-GB" sz="2400" dirty="0">
                <a:solidFill>
                  <a:srgbClr val="C00000"/>
                </a:solidFill>
              </a:rPr>
              <a:t>what</a:t>
            </a:r>
            <a:r>
              <a:rPr lang="en-GB" sz="2400" dirty="0"/>
              <a:t>” and “</a:t>
            </a:r>
            <a:r>
              <a:rPr lang="en-GB" sz="2400" dirty="0">
                <a:solidFill>
                  <a:srgbClr val="C00000"/>
                </a:solidFill>
              </a:rPr>
              <a:t>time</a:t>
            </a:r>
            <a:r>
              <a:rPr lang="en-GB" sz="2400" dirty="0"/>
              <a:t>” are not considered when trying to predict the user’s intention.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network then has to make the best guess with “</a:t>
            </a:r>
            <a:r>
              <a:rPr lang="en-GB" sz="2400" dirty="0">
                <a:solidFill>
                  <a:srgbClr val="C00000"/>
                </a:solidFill>
              </a:rPr>
              <a:t>is it?</a:t>
            </a:r>
            <a:r>
              <a:rPr lang="en-GB" sz="2400" dirty="0"/>
              <a:t>”.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So not being able to learn on earlier time steps causes the network to have a short-term memory.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D0964-604D-4103-B7A6-4219AF02DC52}"/>
              </a:ext>
            </a:extLst>
          </p:cNvPr>
          <p:cNvSpPr txBox="1"/>
          <p:nvPr/>
        </p:nvSpPr>
        <p:spPr>
          <a:xfrm>
            <a:off x="172277" y="927661"/>
            <a:ext cx="11582402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Recurrent Neural Networks suffer from </a:t>
            </a:r>
            <a:r>
              <a:rPr lang="en-GB" sz="2400" b="1" dirty="0">
                <a:solidFill>
                  <a:srgbClr val="C00000"/>
                </a:solidFill>
              </a:rPr>
              <a:t>short-term memory</a:t>
            </a:r>
            <a:r>
              <a:rPr lang="en-GB" sz="24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If a sequence is </a:t>
            </a:r>
            <a:r>
              <a:rPr lang="en-GB" sz="2400" dirty="0">
                <a:solidFill>
                  <a:srgbClr val="C00000"/>
                </a:solidFill>
              </a:rPr>
              <a:t>long</a:t>
            </a:r>
            <a:r>
              <a:rPr lang="en-GB" sz="2400" dirty="0"/>
              <a:t> enough, they’ll have a </a:t>
            </a:r>
            <a:r>
              <a:rPr lang="en-GB" sz="2400" dirty="0">
                <a:solidFill>
                  <a:srgbClr val="C00000"/>
                </a:solidFill>
              </a:rPr>
              <a:t>hard time </a:t>
            </a:r>
            <a:r>
              <a:rPr lang="en-GB" sz="2400" dirty="0"/>
              <a:t>carrying information from </a:t>
            </a:r>
            <a:r>
              <a:rPr lang="en-GB" sz="2400" dirty="0">
                <a:solidFill>
                  <a:srgbClr val="C00000"/>
                </a:solidFill>
              </a:rPr>
              <a:t>earlier time steps to later ones</a:t>
            </a:r>
            <a:r>
              <a:rPr lang="en-GB" sz="24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So if you are trying to process a </a:t>
            </a:r>
            <a:r>
              <a:rPr lang="en-GB" sz="2400" dirty="0">
                <a:solidFill>
                  <a:srgbClr val="C00000"/>
                </a:solidFill>
              </a:rPr>
              <a:t>paragraph</a:t>
            </a:r>
            <a:r>
              <a:rPr lang="en-GB" sz="2400" dirty="0"/>
              <a:t> of </a:t>
            </a:r>
            <a:r>
              <a:rPr lang="en-GB" sz="2400" dirty="0">
                <a:solidFill>
                  <a:srgbClr val="C00000"/>
                </a:solidFill>
              </a:rPr>
              <a:t>text</a:t>
            </a:r>
            <a:r>
              <a:rPr lang="en-GB" sz="2400" dirty="0"/>
              <a:t> to do predictions, RNN’s may </a:t>
            </a:r>
            <a:r>
              <a:rPr lang="en-GB" sz="2400" dirty="0">
                <a:solidFill>
                  <a:srgbClr val="C00000"/>
                </a:solidFill>
              </a:rPr>
              <a:t>leave out </a:t>
            </a:r>
            <a:r>
              <a:rPr lang="en-GB" sz="2400" dirty="0"/>
              <a:t>important information from the beginning.</a:t>
            </a:r>
          </a:p>
        </p:txBody>
      </p:sp>
    </p:spTree>
    <p:extLst>
      <p:ext uri="{BB962C8B-B14F-4D97-AF65-F5344CB8AC3E}">
        <p14:creationId xmlns:p14="http://schemas.microsoft.com/office/powerpoint/2010/main" val="124632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D7FB0-02BB-4A8B-8E8D-ECFA0D77AD88}"/>
              </a:ext>
            </a:extLst>
          </p:cNvPr>
          <p:cNvSpPr txBox="1"/>
          <p:nvPr/>
        </p:nvSpPr>
        <p:spPr>
          <a:xfrm>
            <a:off x="0" y="887899"/>
            <a:ext cx="11993216" cy="2905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backpropagation algorithm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olves the following three primary difficulties in the training process of the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 neural network (machine learning):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82895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Vanishing gradient</a:t>
            </a:r>
            <a:endParaRPr lang="en-US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8289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Overfitting</a:t>
            </a:r>
            <a:endParaRPr lang="en-US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38289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Computational load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F87BA-D3B5-49D9-9584-552CB9032787}"/>
              </a:ext>
            </a:extLst>
          </p:cNvPr>
          <p:cNvSpPr txBox="1"/>
          <p:nvPr/>
        </p:nvSpPr>
        <p:spPr>
          <a:xfrm>
            <a:off x="0" y="3873142"/>
            <a:ext cx="4306957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vanishing gradient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the training process occurs when the 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output error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 more likely to 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fail to reach the farther nodes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10CC4-D168-4669-88DB-827F74A5E2E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35828" y="3525078"/>
            <a:ext cx="5659893" cy="3174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32A492-8ACE-4D5D-93F9-C21969991D6F}"/>
              </a:ext>
            </a:extLst>
          </p:cNvPr>
          <p:cNvSpPr txBox="1"/>
          <p:nvPr/>
        </p:nvSpPr>
        <p:spPr>
          <a:xfrm>
            <a:off x="4558748" y="2205479"/>
            <a:ext cx="7580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representative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solution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the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vanishing gradient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 the use of the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Rectified Linear Unit (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function as the activation function.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6592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C2EA3-381F-461E-B25D-C13AC71D1264}"/>
              </a:ext>
            </a:extLst>
          </p:cNvPr>
          <p:cNvSpPr txBox="1"/>
          <p:nvPr/>
        </p:nvSpPr>
        <p:spPr>
          <a:xfrm>
            <a:off x="168964" y="887899"/>
            <a:ext cx="1197002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An RNN works like this; First words get transformed into </a:t>
            </a:r>
            <a:r>
              <a:rPr lang="en-GB" sz="2400" dirty="0">
                <a:solidFill>
                  <a:srgbClr val="C00000"/>
                </a:solidFill>
              </a:rPr>
              <a:t>machine-readable vectors</a:t>
            </a:r>
            <a:r>
              <a:rPr lang="en-GB" sz="2400" dirty="0"/>
              <a:t>. Then the RNN processes the sequence of vectors one by one.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54785-CF29-43B2-9DE7-0B292442A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1986584"/>
            <a:ext cx="9048750" cy="2381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1EF08B-6142-43CB-940F-617814AD1E32}"/>
              </a:ext>
            </a:extLst>
          </p:cNvPr>
          <p:cNvSpPr txBox="1"/>
          <p:nvPr/>
        </p:nvSpPr>
        <p:spPr>
          <a:xfrm>
            <a:off x="168964" y="4617985"/>
            <a:ext cx="1138692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While processing, it passes the </a:t>
            </a:r>
            <a:r>
              <a:rPr lang="en-GB" sz="2400" dirty="0">
                <a:solidFill>
                  <a:srgbClr val="C00000"/>
                </a:solidFill>
              </a:rPr>
              <a:t>previous hidden state </a:t>
            </a:r>
            <a:r>
              <a:rPr lang="en-GB" sz="2400" dirty="0"/>
              <a:t>to the next step of the sequence. The hidden state acts as the </a:t>
            </a:r>
            <a:r>
              <a:rPr lang="en-GB" sz="2400" dirty="0">
                <a:solidFill>
                  <a:srgbClr val="C00000"/>
                </a:solidFill>
              </a:rPr>
              <a:t>neural networks memory</a:t>
            </a:r>
            <a:r>
              <a:rPr lang="en-GB" sz="2400" dirty="0"/>
              <a:t>. It holds information on previous data the network has seen before.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4090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F59D4-89DA-4920-A18E-747D7E64B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4" y="1283183"/>
            <a:ext cx="9803295" cy="2573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637C6A-13E3-4CB6-A3A2-5A156A033B93}"/>
              </a:ext>
            </a:extLst>
          </p:cNvPr>
          <p:cNvSpPr txBox="1"/>
          <p:nvPr/>
        </p:nvSpPr>
        <p:spPr>
          <a:xfrm>
            <a:off x="135834" y="3820491"/>
            <a:ext cx="11804375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Let’s look at a cell of the RNN to see how you would calculate the </a:t>
            </a:r>
            <a:r>
              <a:rPr lang="en-GB" sz="2400" dirty="0">
                <a:solidFill>
                  <a:srgbClr val="C00000"/>
                </a:solidFill>
              </a:rPr>
              <a:t>hidden state</a:t>
            </a:r>
            <a:r>
              <a:rPr lang="en-GB" sz="2400" dirty="0"/>
              <a:t>. First, the input and previous hidden state </a:t>
            </a:r>
            <a:r>
              <a:rPr lang="en-GB" sz="2400" dirty="0">
                <a:solidFill>
                  <a:srgbClr val="C00000"/>
                </a:solidFill>
              </a:rPr>
              <a:t>are combined to form a vector</a:t>
            </a:r>
            <a:r>
              <a:rPr lang="en-GB" sz="2400" dirty="0"/>
              <a:t>. That vector now has information on the </a:t>
            </a:r>
            <a:r>
              <a:rPr lang="en-GB" sz="2400" dirty="0">
                <a:solidFill>
                  <a:srgbClr val="C00000"/>
                </a:solidFill>
              </a:rPr>
              <a:t>current input and previous inputs</a:t>
            </a:r>
            <a:r>
              <a:rPr lang="en-GB" sz="2400" dirty="0"/>
              <a:t>. The vector goes through the </a:t>
            </a:r>
            <a:r>
              <a:rPr lang="en-GB" sz="2400" dirty="0">
                <a:solidFill>
                  <a:srgbClr val="C00000"/>
                </a:solidFill>
              </a:rPr>
              <a:t>tanh activation</a:t>
            </a:r>
            <a:r>
              <a:rPr lang="en-GB" sz="2400" dirty="0"/>
              <a:t>, and the output is the </a:t>
            </a:r>
            <a:r>
              <a:rPr lang="en-GB" sz="2400" dirty="0">
                <a:solidFill>
                  <a:srgbClr val="C00000"/>
                </a:solidFill>
              </a:rPr>
              <a:t>new hidden state</a:t>
            </a:r>
            <a:r>
              <a:rPr lang="en-GB" sz="2400" dirty="0"/>
              <a:t>, or the memory of the network.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7837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2874C-AC6C-4A39-8437-1CB562018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" y="1041952"/>
            <a:ext cx="11849327" cy="50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48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8ED3E4-B220-4710-8D8D-BBB6CAB80361}"/>
              </a:ext>
            </a:extLst>
          </p:cNvPr>
          <p:cNvSpPr txBox="1"/>
          <p:nvPr/>
        </p:nvSpPr>
        <p:spPr>
          <a:xfrm>
            <a:off x="221972" y="887899"/>
            <a:ext cx="11917017" cy="1881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/>
              <a:t>Tanh activation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The tanh activation is used to help </a:t>
            </a:r>
            <a:r>
              <a:rPr lang="en-GB" sz="2400" dirty="0">
                <a:solidFill>
                  <a:srgbClr val="C00000"/>
                </a:solidFill>
              </a:rPr>
              <a:t>regulate the values </a:t>
            </a:r>
            <a:r>
              <a:rPr lang="en-GB" sz="2400" dirty="0"/>
              <a:t>flowing through the network. The tanh function </a:t>
            </a:r>
            <a:r>
              <a:rPr lang="en-GB" sz="2400" dirty="0">
                <a:solidFill>
                  <a:srgbClr val="C00000"/>
                </a:solidFill>
              </a:rPr>
              <a:t>squishes</a:t>
            </a:r>
            <a:r>
              <a:rPr lang="en-GB" sz="2400" dirty="0"/>
              <a:t> values to always be between -1 and 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284B11-28DA-446F-BA70-26ADC6D15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2733419"/>
            <a:ext cx="10220254" cy="40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9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680FF-4BF1-4235-8A81-B467A20615D1}"/>
              </a:ext>
            </a:extLst>
          </p:cNvPr>
          <p:cNvSpPr txBox="1"/>
          <p:nvPr/>
        </p:nvSpPr>
        <p:spPr>
          <a:xfrm>
            <a:off x="102704" y="927661"/>
            <a:ext cx="12036286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When vectors are flowing through a neural network, it undergoes many </a:t>
            </a:r>
            <a:r>
              <a:rPr lang="en-GB" sz="2400" dirty="0">
                <a:solidFill>
                  <a:srgbClr val="C00000"/>
                </a:solidFill>
              </a:rPr>
              <a:t>transformations</a:t>
            </a:r>
            <a:r>
              <a:rPr lang="en-GB" sz="2400" dirty="0"/>
              <a:t> due to various </a:t>
            </a:r>
            <a:r>
              <a:rPr lang="en-GB" sz="2400" dirty="0">
                <a:solidFill>
                  <a:srgbClr val="C00000"/>
                </a:solidFill>
              </a:rPr>
              <a:t>math operations</a:t>
            </a:r>
            <a:r>
              <a:rPr lang="en-GB" sz="2400" dirty="0"/>
              <a:t>. So imagine a value that continues to be </a:t>
            </a:r>
            <a:r>
              <a:rPr lang="en-GB" sz="2400" dirty="0">
                <a:solidFill>
                  <a:srgbClr val="C00000"/>
                </a:solidFill>
              </a:rPr>
              <a:t>multiplied by let’s say </a:t>
            </a:r>
            <a:r>
              <a:rPr lang="en-GB" sz="2400" b="1" i="1" dirty="0">
                <a:solidFill>
                  <a:srgbClr val="C00000"/>
                </a:solidFill>
              </a:rPr>
              <a:t>3</a:t>
            </a:r>
            <a:r>
              <a:rPr lang="en-GB" sz="2400" dirty="0"/>
              <a:t>. You can see how some values can explode and become astronomical, causing other values to seem </a:t>
            </a:r>
            <a:r>
              <a:rPr lang="en-GB" sz="2400" dirty="0">
                <a:solidFill>
                  <a:srgbClr val="C00000"/>
                </a:solidFill>
              </a:rPr>
              <a:t>insignificant</a:t>
            </a:r>
            <a:r>
              <a:rPr lang="en-GB" sz="2400" dirty="0"/>
              <a:t>.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4017A-FC18-4F2E-BD85-474632AAB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" y="3297999"/>
            <a:ext cx="10935737" cy="1450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132665-D85E-49CF-BA36-4B6AE059EBB9}"/>
              </a:ext>
            </a:extLst>
          </p:cNvPr>
          <p:cNvSpPr txBox="1"/>
          <p:nvPr/>
        </p:nvSpPr>
        <p:spPr>
          <a:xfrm>
            <a:off x="102704" y="5081805"/>
            <a:ext cx="1203628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A </a:t>
            </a:r>
            <a:r>
              <a:rPr lang="en-GB" sz="2400" dirty="0">
                <a:solidFill>
                  <a:srgbClr val="C00000"/>
                </a:solidFill>
              </a:rPr>
              <a:t>tanh function </a:t>
            </a:r>
            <a:r>
              <a:rPr lang="en-GB" sz="2400" dirty="0"/>
              <a:t>ensures that the values stay between -</a:t>
            </a:r>
            <a:r>
              <a:rPr lang="en-GB" sz="2400" dirty="0">
                <a:solidFill>
                  <a:srgbClr val="C00000"/>
                </a:solidFill>
              </a:rPr>
              <a:t>1 and 1</a:t>
            </a:r>
            <a:r>
              <a:rPr lang="en-GB" sz="2400" dirty="0"/>
              <a:t>, thus regulating the output of the neural network. In </a:t>
            </a:r>
            <a:r>
              <a:rPr lang="en-GB" sz="2400" dirty="0">
                <a:solidFill>
                  <a:srgbClr val="C00000"/>
                </a:solidFill>
              </a:rPr>
              <a:t>the next </a:t>
            </a:r>
            <a:r>
              <a:rPr lang="en-GB" sz="2400" dirty="0"/>
              <a:t>slide, You can see how the same values from above remain between the boundaries allowed by the tanh function.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3406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2BF5A-6B97-4193-B1E0-EDFB1468C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1" y="1198730"/>
            <a:ext cx="11844547" cy="1570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29E50-3ED3-43C2-AE31-2A9A0518CC61}"/>
              </a:ext>
            </a:extLst>
          </p:cNvPr>
          <p:cNvSpPr txBox="1"/>
          <p:nvPr/>
        </p:nvSpPr>
        <p:spPr>
          <a:xfrm>
            <a:off x="0" y="3336236"/>
            <a:ext cx="11701669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So that’s an RNN. It has very few operations internally but works pretty well given the right circumstances (</a:t>
            </a:r>
            <a:r>
              <a:rPr lang="en-GB" sz="2400" dirty="0">
                <a:solidFill>
                  <a:srgbClr val="C00000"/>
                </a:solidFill>
              </a:rPr>
              <a:t>like short sequences</a:t>
            </a:r>
            <a:r>
              <a:rPr lang="en-GB" sz="2400" dirty="0"/>
              <a:t>). RNN’s uses a </a:t>
            </a:r>
            <a:r>
              <a:rPr lang="en-GB" sz="2400" dirty="0">
                <a:solidFill>
                  <a:srgbClr val="C00000"/>
                </a:solidFill>
              </a:rPr>
              <a:t>lot less computational resources </a:t>
            </a:r>
            <a:r>
              <a:rPr lang="en-GB" sz="2400" dirty="0"/>
              <a:t>than it’s evolved variants, LSTM’s and GRU’s.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C67C4-667F-4657-AC7F-AAA4616ADDD7}"/>
              </a:ext>
            </a:extLst>
          </p:cNvPr>
          <p:cNvSpPr txBox="1"/>
          <p:nvPr/>
        </p:nvSpPr>
        <p:spPr>
          <a:xfrm>
            <a:off x="265044" y="5289937"/>
            <a:ext cx="1219200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/>
              <a:t>Recurrent Neural Networks </a:t>
            </a:r>
            <a:r>
              <a:rPr lang="en-GB" sz="2400" dirty="0"/>
              <a:t>suffer from short-term memory. Hence, the optimum, solution is adding </a:t>
            </a:r>
            <a:r>
              <a:rPr lang="en-GB" sz="2400" dirty="0">
                <a:solidFill>
                  <a:srgbClr val="C00000"/>
                </a:solidFill>
              </a:rPr>
              <a:t>LSTM or GRU </a:t>
            </a:r>
          </a:p>
        </p:txBody>
      </p:sp>
    </p:spTree>
    <p:extLst>
      <p:ext uri="{BB962C8B-B14F-4D97-AF65-F5344CB8AC3E}">
        <p14:creationId xmlns:p14="http://schemas.microsoft.com/office/powerpoint/2010/main" val="4236521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675C1-B83B-45FF-A305-4E6C31D5F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1" y="1191660"/>
            <a:ext cx="10370838" cy="3246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3C917-1AB9-4FB8-BD29-B1EC6D19A1AF}"/>
              </a:ext>
            </a:extLst>
          </p:cNvPr>
          <p:cNvSpPr txBox="1"/>
          <p:nvPr/>
        </p:nvSpPr>
        <p:spPr>
          <a:xfrm>
            <a:off x="92765" y="4478082"/>
            <a:ext cx="12046225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So in </a:t>
            </a:r>
            <a:r>
              <a:rPr lang="en-GB" sz="2400" dirty="0">
                <a:solidFill>
                  <a:srgbClr val="C00000"/>
                </a:solidFill>
              </a:rPr>
              <a:t>recurrent neural networks</a:t>
            </a:r>
            <a:r>
              <a:rPr lang="en-GB" sz="2400" dirty="0"/>
              <a:t>, layers that get a </a:t>
            </a:r>
            <a:r>
              <a:rPr lang="en-GB" sz="2400" dirty="0">
                <a:solidFill>
                  <a:srgbClr val="C00000"/>
                </a:solidFill>
              </a:rPr>
              <a:t>small gradient </a:t>
            </a:r>
            <a:r>
              <a:rPr lang="en-GB" sz="2400" dirty="0"/>
              <a:t>update stops learning. Those are usually the earlier layers. So because these layers don’t learn, </a:t>
            </a:r>
            <a:r>
              <a:rPr lang="en-GB" sz="2400" dirty="0">
                <a:solidFill>
                  <a:srgbClr val="C00000"/>
                </a:solidFill>
              </a:rPr>
              <a:t>RNN’s can forget what it seen in longer sequences</a:t>
            </a:r>
            <a:r>
              <a:rPr lang="en-GB" sz="2400" dirty="0"/>
              <a:t>, thus having a short-term memory.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3682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61B2B8-2A52-40A7-9E27-C18D65B933F8}"/>
              </a:ext>
            </a:extLst>
          </p:cNvPr>
          <p:cNvSpPr txBox="1"/>
          <p:nvPr/>
        </p:nvSpPr>
        <p:spPr>
          <a:xfrm>
            <a:off x="77857" y="887899"/>
            <a:ext cx="12036286" cy="243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/>
              <a:t>LSTM</a:t>
            </a:r>
          </a:p>
          <a:p>
            <a:pPr algn="just">
              <a:lnSpc>
                <a:spcPct val="150000"/>
              </a:lnSpc>
            </a:pPr>
            <a:r>
              <a:rPr lang="en-GB" sz="2400" dirty="0"/>
              <a:t>An LSTM has a similar control flow as a recurrent neural network. It processes data passing on information as it propagates forward. The differences are the operations </a:t>
            </a:r>
            <a:r>
              <a:rPr lang="en-GB" sz="2400" dirty="0">
                <a:solidFill>
                  <a:srgbClr val="C00000"/>
                </a:solidFill>
              </a:rPr>
              <a:t>within the LSTM’s cells.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96DA4-DC22-4C6D-BDA6-787010C64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65" y="2756452"/>
            <a:ext cx="7142922" cy="38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51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CC4926-A97E-447A-AEC3-649F626CC119}"/>
              </a:ext>
            </a:extLst>
          </p:cNvPr>
          <p:cNvSpPr txBox="1"/>
          <p:nvPr/>
        </p:nvSpPr>
        <p:spPr>
          <a:xfrm>
            <a:off x="0" y="848137"/>
            <a:ext cx="11887200" cy="5759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b="1" dirty="0"/>
              <a:t>Core Concept of LSTM</a:t>
            </a:r>
          </a:p>
          <a:p>
            <a:pPr algn="just">
              <a:lnSpc>
                <a:spcPct val="150000"/>
              </a:lnSpc>
            </a:pPr>
            <a:r>
              <a:rPr lang="en-GB" sz="2400" dirty="0"/>
              <a:t>The core concept of LSTM’s are the </a:t>
            </a:r>
            <a:r>
              <a:rPr lang="en-GB" sz="2400" dirty="0">
                <a:solidFill>
                  <a:srgbClr val="C00000"/>
                </a:solidFill>
              </a:rPr>
              <a:t>cell state</a:t>
            </a:r>
            <a:r>
              <a:rPr lang="en-GB" sz="2400" dirty="0"/>
              <a:t>, and it’s </a:t>
            </a:r>
            <a:r>
              <a:rPr lang="en-GB" sz="2400" dirty="0">
                <a:solidFill>
                  <a:srgbClr val="C00000"/>
                </a:solidFill>
              </a:rPr>
              <a:t>various gates</a:t>
            </a:r>
            <a:r>
              <a:rPr lang="en-GB" sz="2400" dirty="0"/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cell state act as a transport highway that transfers relative information all the way down the sequence chain.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Information from the </a:t>
            </a:r>
            <a:r>
              <a:rPr lang="en-GB" sz="2400" dirty="0">
                <a:solidFill>
                  <a:srgbClr val="C00000"/>
                </a:solidFill>
              </a:rPr>
              <a:t>earlier time steps </a:t>
            </a:r>
            <a:r>
              <a:rPr lang="en-GB" sz="2400" dirty="0"/>
              <a:t>can make it’s way to later time steps, reducing the effects of short-term memory.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As the cell state goes on its journey, information get’s added or removed to the cell state via gates.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dirty="0">
                <a:solidFill>
                  <a:srgbClr val="C00000"/>
                </a:solidFill>
              </a:rPr>
              <a:t>gates</a:t>
            </a:r>
            <a:r>
              <a:rPr lang="en-GB" sz="2400" dirty="0"/>
              <a:t> are different </a:t>
            </a:r>
            <a:r>
              <a:rPr lang="en-GB" sz="2400" dirty="0">
                <a:solidFill>
                  <a:srgbClr val="C00000"/>
                </a:solidFill>
              </a:rPr>
              <a:t>neural networks </a:t>
            </a:r>
            <a:r>
              <a:rPr lang="en-GB" sz="2400" dirty="0"/>
              <a:t>that </a:t>
            </a:r>
            <a:r>
              <a:rPr lang="en-GB" sz="2400" dirty="0">
                <a:solidFill>
                  <a:srgbClr val="C00000"/>
                </a:solidFill>
              </a:rPr>
              <a:t>decide </a:t>
            </a:r>
            <a:r>
              <a:rPr lang="en-GB" sz="2400" dirty="0"/>
              <a:t>which information is allowed on the cell state. The </a:t>
            </a:r>
            <a:r>
              <a:rPr lang="en-GB" sz="2400" dirty="0">
                <a:solidFill>
                  <a:srgbClr val="C00000"/>
                </a:solidFill>
              </a:rPr>
              <a:t>gates</a:t>
            </a:r>
            <a:r>
              <a:rPr lang="en-GB" sz="2400" dirty="0"/>
              <a:t> can learn what information is relevant to </a:t>
            </a:r>
            <a:r>
              <a:rPr lang="en-GB" sz="2400" dirty="0">
                <a:solidFill>
                  <a:srgbClr val="C00000"/>
                </a:solidFill>
              </a:rPr>
              <a:t>keep or forget </a:t>
            </a:r>
            <a:r>
              <a:rPr lang="en-GB" sz="2400" dirty="0"/>
              <a:t>during training.</a:t>
            </a:r>
          </a:p>
        </p:txBody>
      </p:sp>
    </p:spTree>
    <p:extLst>
      <p:ext uri="{BB962C8B-B14F-4D97-AF65-F5344CB8AC3E}">
        <p14:creationId xmlns:p14="http://schemas.microsoft.com/office/powerpoint/2010/main" val="3341737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32E896-D937-4E01-96FF-2DEE72B979D9}"/>
              </a:ext>
            </a:extLst>
          </p:cNvPr>
          <p:cNvSpPr txBox="1"/>
          <p:nvPr/>
        </p:nvSpPr>
        <p:spPr>
          <a:xfrm>
            <a:off x="46381" y="931226"/>
            <a:ext cx="12046225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b="1" dirty="0"/>
              <a:t>Sigmoid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rgbClr val="C00000"/>
                </a:solidFill>
              </a:rPr>
              <a:t>Gates</a:t>
            </a:r>
            <a:r>
              <a:rPr lang="en-GB" sz="2000" dirty="0"/>
              <a:t> contains </a:t>
            </a:r>
            <a:r>
              <a:rPr lang="en-GB" sz="2000" dirty="0">
                <a:solidFill>
                  <a:srgbClr val="C00000"/>
                </a:solidFill>
              </a:rPr>
              <a:t>sigmoid</a:t>
            </a:r>
            <a:r>
              <a:rPr lang="en-GB" sz="2000" dirty="0"/>
              <a:t> activations. A sigmoid activation is similar to the tanh activation. Instead of squishing values between -1 and 1, it </a:t>
            </a:r>
            <a:r>
              <a:rPr lang="en-GB" sz="2000" dirty="0">
                <a:solidFill>
                  <a:srgbClr val="C00000"/>
                </a:solidFill>
              </a:rPr>
              <a:t>squishes</a:t>
            </a:r>
            <a:r>
              <a:rPr lang="en-GB" sz="2000" dirty="0"/>
              <a:t> values between </a:t>
            </a:r>
            <a:r>
              <a:rPr lang="en-GB" sz="2000" dirty="0">
                <a:solidFill>
                  <a:srgbClr val="C00000"/>
                </a:solidFill>
              </a:rPr>
              <a:t>0 and 1</a:t>
            </a:r>
            <a:r>
              <a:rPr lang="en-GB" sz="2000" dirty="0"/>
              <a:t>. That is helpful to update or forget data because any number getting multiplied by </a:t>
            </a:r>
            <a:r>
              <a:rPr lang="en-GB" sz="2000" dirty="0">
                <a:solidFill>
                  <a:srgbClr val="C00000"/>
                </a:solidFill>
              </a:rPr>
              <a:t>0 is 0</a:t>
            </a:r>
            <a:r>
              <a:rPr lang="en-GB" sz="2000" dirty="0"/>
              <a:t>, causing values to disappears or be “</a:t>
            </a:r>
            <a:r>
              <a:rPr lang="en-GB" sz="2000" dirty="0">
                <a:solidFill>
                  <a:srgbClr val="C00000"/>
                </a:solidFill>
              </a:rPr>
              <a:t>forgotten</a:t>
            </a:r>
            <a:r>
              <a:rPr lang="en-GB" sz="2000" dirty="0"/>
              <a:t>.” Any number multiplied by 1 is the same value therefore that value </a:t>
            </a:r>
            <a:r>
              <a:rPr lang="en-GB" sz="2000" dirty="0">
                <a:solidFill>
                  <a:srgbClr val="C00000"/>
                </a:solidFill>
              </a:rPr>
              <a:t>stay’s the same or is “kept</a:t>
            </a:r>
            <a:r>
              <a:rPr lang="en-GB" sz="2000" dirty="0"/>
              <a:t>.” The network can learn which data is not important therefore can be </a:t>
            </a:r>
            <a:r>
              <a:rPr lang="en-GB" sz="2000" dirty="0">
                <a:solidFill>
                  <a:srgbClr val="C00000"/>
                </a:solidFill>
              </a:rPr>
              <a:t>forgotten</a:t>
            </a:r>
            <a:r>
              <a:rPr lang="en-GB" sz="2000" dirty="0"/>
              <a:t> or which data is important to </a:t>
            </a:r>
            <a:r>
              <a:rPr lang="en-GB" sz="2000" dirty="0">
                <a:solidFill>
                  <a:srgbClr val="C00000"/>
                </a:solidFill>
              </a:rPr>
              <a:t>keep</a:t>
            </a:r>
            <a:r>
              <a:rPr lang="en-GB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30520-324E-4AF1-A032-3D43B2F3B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58" y="3745843"/>
            <a:ext cx="7881112" cy="30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7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DA7DB-BA98-488D-B46F-9178E41821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9026" y="1459928"/>
            <a:ext cx="3472070" cy="1853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12492-773D-4B73-ABB5-4742D9743A36}"/>
              </a:ext>
            </a:extLst>
          </p:cNvPr>
          <p:cNvSpPr txBox="1"/>
          <p:nvPr/>
        </p:nvSpPr>
        <p:spPr>
          <a:xfrm>
            <a:off x="0" y="998263"/>
            <a:ext cx="6115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function is defined as follows: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3EA49-21E2-41A8-A290-86EDD158E93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03574" y="927660"/>
            <a:ext cx="4031974" cy="2809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56BA53-03C7-439B-B707-1B189F65F20E}"/>
              </a:ext>
            </a:extLst>
          </p:cNvPr>
          <p:cNvSpPr txBox="1"/>
          <p:nvPr/>
        </p:nvSpPr>
        <p:spPr>
          <a:xfrm>
            <a:off x="1" y="3737103"/>
            <a:ext cx="4585252" cy="299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Overfitting</a:t>
            </a:r>
            <a:b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reason that the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 neural network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especially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vulnerable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overfitting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that the model becomes more complicated as it includes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hidden layers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hence more weight.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C82CE-D7A5-42BF-B8B9-E2D2DA1CD2CB}"/>
              </a:ext>
            </a:extLst>
          </p:cNvPr>
          <p:cNvSpPr txBox="1"/>
          <p:nvPr/>
        </p:nvSpPr>
        <p:spPr>
          <a:xfrm>
            <a:off x="4717775" y="3926978"/>
            <a:ext cx="742121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most representative solution is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dropout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which trains only some of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randomly selected nodes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rather than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entire network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dropout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Some nodes are randomly selected at a certain percentage and 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 outputs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set to be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zero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deactivate the nodes.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0777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94254A-A8E3-4196-AA47-FD8BCC7F4B5D}"/>
              </a:ext>
            </a:extLst>
          </p:cNvPr>
          <p:cNvSpPr txBox="1"/>
          <p:nvPr/>
        </p:nvSpPr>
        <p:spPr>
          <a:xfrm>
            <a:off x="0" y="927661"/>
            <a:ext cx="12138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we have </a:t>
            </a:r>
            <a:r>
              <a:rPr lang="en-GB" sz="2400" dirty="0">
                <a:solidFill>
                  <a:srgbClr val="C00000"/>
                </a:solidFill>
              </a:rPr>
              <a:t>three</a:t>
            </a:r>
            <a:r>
              <a:rPr lang="en-GB" sz="2400" dirty="0"/>
              <a:t> different </a:t>
            </a:r>
            <a:r>
              <a:rPr lang="en-GB" sz="2400" dirty="0">
                <a:solidFill>
                  <a:srgbClr val="C00000"/>
                </a:solidFill>
              </a:rPr>
              <a:t>gates</a:t>
            </a:r>
            <a:r>
              <a:rPr lang="en-GB" sz="2400" dirty="0"/>
              <a:t> that regulate information flow in an </a:t>
            </a:r>
            <a:r>
              <a:rPr lang="en-GB" sz="2400" dirty="0">
                <a:solidFill>
                  <a:srgbClr val="C00000"/>
                </a:solidFill>
              </a:rPr>
              <a:t>LSTM</a:t>
            </a:r>
            <a:r>
              <a:rPr lang="en-GB" sz="2400" dirty="0"/>
              <a:t> cell.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0C1583-1580-4C0F-B007-00CF4EADC8FC}"/>
              </a:ext>
            </a:extLst>
          </p:cNvPr>
          <p:cNvSpPr txBox="1"/>
          <p:nvPr/>
        </p:nvSpPr>
        <p:spPr>
          <a:xfrm>
            <a:off x="84483" y="1389326"/>
            <a:ext cx="11970024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Forget gate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This gate decides what information should be </a:t>
            </a:r>
            <a:r>
              <a:rPr lang="en-GB" sz="2400" dirty="0">
                <a:solidFill>
                  <a:srgbClr val="C00000"/>
                </a:solidFill>
              </a:rPr>
              <a:t>thrown away or kept</a:t>
            </a:r>
            <a:r>
              <a:rPr lang="en-GB" sz="2400" dirty="0"/>
              <a:t>. Information from the previous hidden state and information from the current input is passed through the </a:t>
            </a:r>
            <a:r>
              <a:rPr lang="en-GB" sz="2400" dirty="0">
                <a:solidFill>
                  <a:srgbClr val="C00000"/>
                </a:solidFill>
              </a:rPr>
              <a:t>sigmoid function</a:t>
            </a:r>
            <a:r>
              <a:rPr lang="en-GB" sz="2400" dirty="0"/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483DB-31CD-43B1-B01D-235EBDDAE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4" y="3494362"/>
            <a:ext cx="6390910" cy="33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42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8546F-2EC3-4389-92DC-9FC400C0F25A}"/>
              </a:ext>
            </a:extLst>
          </p:cNvPr>
          <p:cNvSpPr txBox="1"/>
          <p:nvPr/>
        </p:nvSpPr>
        <p:spPr>
          <a:xfrm>
            <a:off x="0" y="768625"/>
            <a:ext cx="7951304" cy="253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/>
              <a:t>Input Gate</a:t>
            </a:r>
          </a:p>
          <a:p>
            <a:pPr algn="just">
              <a:lnSpc>
                <a:spcPct val="150000"/>
              </a:lnSpc>
            </a:pPr>
            <a:r>
              <a:rPr lang="en-GB" sz="2000" dirty="0"/>
              <a:t>To </a:t>
            </a:r>
            <a:r>
              <a:rPr lang="en-GB" sz="2000" b="1" dirty="0">
                <a:solidFill>
                  <a:srgbClr val="C00000"/>
                </a:solidFill>
              </a:rPr>
              <a:t>update the cell state</a:t>
            </a:r>
            <a:r>
              <a:rPr lang="en-GB" sz="2000" dirty="0"/>
              <a:t>, we have </a:t>
            </a:r>
            <a:r>
              <a:rPr lang="en-GB" sz="2000" b="1" dirty="0">
                <a:solidFill>
                  <a:srgbClr val="C00000"/>
                </a:solidFill>
              </a:rPr>
              <a:t>the input gate</a:t>
            </a:r>
            <a:r>
              <a:rPr lang="en-GB" sz="2000" dirty="0"/>
              <a:t>. First, we pass the </a:t>
            </a:r>
            <a:r>
              <a:rPr lang="en-GB" sz="2000" dirty="0">
                <a:solidFill>
                  <a:srgbClr val="C00000"/>
                </a:solidFill>
              </a:rPr>
              <a:t>previous hidden state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C00000"/>
                </a:solidFill>
              </a:rPr>
              <a:t>current input </a:t>
            </a:r>
            <a:r>
              <a:rPr lang="en-GB" sz="2000" dirty="0"/>
              <a:t>into a sigmoid function. That decides which values will be updated by transforming the values to be between 0 and 1.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CB5D79-8D75-432C-AB38-73D5ABBF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" y="3306243"/>
            <a:ext cx="7065189" cy="34072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5A69DC-B146-474F-8518-09ED5D0FD20E}"/>
              </a:ext>
            </a:extLst>
          </p:cNvPr>
          <p:cNvSpPr txBox="1"/>
          <p:nvPr/>
        </p:nvSpPr>
        <p:spPr>
          <a:xfrm>
            <a:off x="8574156" y="808387"/>
            <a:ext cx="3564833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/>
              <a:t>You also pass the </a:t>
            </a:r>
            <a:r>
              <a:rPr lang="en-GB" sz="2000" b="1" dirty="0"/>
              <a:t>hidden state </a:t>
            </a:r>
            <a:r>
              <a:rPr lang="en-GB" sz="2000" dirty="0"/>
              <a:t>and </a:t>
            </a:r>
            <a:r>
              <a:rPr lang="en-GB" sz="2000" b="1" dirty="0"/>
              <a:t>current input </a:t>
            </a:r>
            <a:r>
              <a:rPr lang="en-GB" sz="2000" dirty="0"/>
              <a:t>into the tanh function to squish values </a:t>
            </a:r>
            <a:r>
              <a:rPr lang="en-GB" sz="2000" dirty="0">
                <a:solidFill>
                  <a:srgbClr val="C00000"/>
                </a:solidFill>
              </a:rPr>
              <a:t>between -1 and 1 </a:t>
            </a:r>
            <a:r>
              <a:rPr lang="en-GB" sz="2000" dirty="0"/>
              <a:t>to help regulate the network. Then you </a:t>
            </a:r>
            <a:r>
              <a:rPr lang="en-GB" sz="2000" dirty="0">
                <a:solidFill>
                  <a:srgbClr val="C00000"/>
                </a:solidFill>
              </a:rPr>
              <a:t>multiply</a:t>
            </a:r>
            <a:r>
              <a:rPr lang="en-GB" sz="2000" dirty="0"/>
              <a:t> the </a:t>
            </a:r>
            <a:r>
              <a:rPr lang="en-GB" sz="2000" dirty="0">
                <a:solidFill>
                  <a:srgbClr val="C00000"/>
                </a:solidFill>
              </a:rPr>
              <a:t>tanh output </a:t>
            </a:r>
            <a:r>
              <a:rPr lang="en-GB" sz="2000" dirty="0"/>
              <a:t>with the </a:t>
            </a:r>
            <a:r>
              <a:rPr lang="en-GB" sz="2000" dirty="0">
                <a:solidFill>
                  <a:srgbClr val="C00000"/>
                </a:solidFill>
              </a:rPr>
              <a:t>sigmoid output</a:t>
            </a:r>
            <a:r>
              <a:rPr lang="en-GB" sz="2000" dirty="0"/>
              <a:t>. The </a:t>
            </a:r>
            <a:r>
              <a:rPr lang="en-GB" sz="2000" dirty="0">
                <a:solidFill>
                  <a:srgbClr val="C00000"/>
                </a:solidFill>
              </a:rPr>
              <a:t>sigmoid</a:t>
            </a:r>
            <a:r>
              <a:rPr lang="en-GB" sz="2000" dirty="0"/>
              <a:t> output will decide which </a:t>
            </a:r>
            <a:r>
              <a:rPr lang="en-GB" sz="2000" dirty="0">
                <a:solidFill>
                  <a:srgbClr val="C00000"/>
                </a:solidFill>
              </a:rPr>
              <a:t>information</a:t>
            </a:r>
            <a:r>
              <a:rPr lang="en-GB" sz="2000" dirty="0"/>
              <a:t> is important to keep from the </a:t>
            </a:r>
            <a:r>
              <a:rPr lang="en-GB" sz="2000" dirty="0">
                <a:solidFill>
                  <a:srgbClr val="C00000"/>
                </a:solidFill>
              </a:rPr>
              <a:t>tanh</a:t>
            </a:r>
            <a:r>
              <a:rPr lang="en-GB" sz="2000" dirty="0"/>
              <a:t> output.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8461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0A923-16B8-4C33-9F1D-4461687AB90C}"/>
              </a:ext>
            </a:extLst>
          </p:cNvPr>
          <p:cNvSpPr txBox="1"/>
          <p:nvPr/>
        </p:nvSpPr>
        <p:spPr>
          <a:xfrm>
            <a:off x="0" y="964532"/>
            <a:ext cx="12138990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b="1" dirty="0"/>
              <a:t>Cell State</a:t>
            </a:r>
          </a:p>
          <a:p>
            <a:pPr algn="just">
              <a:lnSpc>
                <a:spcPct val="150000"/>
              </a:lnSpc>
            </a:pPr>
            <a:r>
              <a:rPr lang="en-GB" sz="2000" dirty="0"/>
              <a:t>Now we should have enough information to </a:t>
            </a:r>
            <a:r>
              <a:rPr lang="en-GB" sz="2000" dirty="0">
                <a:solidFill>
                  <a:srgbClr val="C00000"/>
                </a:solidFill>
              </a:rPr>
              <a:t>calculate the cell state</a:t>
            </a:r>
            <a:r>
              <a:rPr lang="en-GB" sz="2000" dirty="0"/>
              <a:t>. First, the cell state </a:t>
            </a:r>
            <a:r>
              <a:rPr lang="en-GB" sz="2000" dirty="0">
                <a:solidFill>
                  <a:srgbClr val="C00000"/>
                </a:solidFill>
              </a:rPr>
              <a:t>gets pointwise multiplied </a:t>
            </a:r>
            <a:r>
              <a:rPr lang="en-GB" sz="2000" dirty="0"/>
              <a:t>by the </a:t>
            </a:r>
            <a:r>
              <a:rPr lang="en-GB" sz="2000" dirty="0">
                <a:solidFill>
                  <a:srgbClr val="C00000"/>
                </a:solidFill>
              </a:rPr>
              <a:t>forget vector</a:t>
            </a:r>
            <a:r>
              <a:rPr lang="en-GB" sz="2000" dirty="0"/>
              <a:t>. This has a possibility of dropping values in the cell state if it gets </a:t>
            </a:r>
            <a:r>
              <a:rPr lang="en-GB" sz="2000" dirty="0">
                <a:solidFill>
                  <a:srgbClr val="C00000"/>
                </a:solidFill>
              </a:rPr>
              <a:t>multiplied by values near 0</a:t>
            </a:r>
            <a:r>
              <a:rPr lang="en-GB" sz="2000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0C89B6-4527-4442-BD8D-E309C22B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579368"/>
            <a:ext cx="7924998" cy="4196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925D5-3989-48E5-9D97-8B1DECDE1C53}"/>
              </a:ext>
            </a:extLst>
          </p:cNvPr>
          <p:cNvSpPr txBox="1"/>
          <p:nvPr/>
        </p:nvSpPr>
        <p:spPr>
          <a:xfrm>
            <a:off x="9348167" y="2817016"/>
            <a:ext cx="2743199" cy="37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/>
              <a:t>Then we take the output from the input gate and do a </a:t>
            </a:r>
            <a:r>
              <a:rPr lang="en-GB" sz="2000" dirty="0">
                <a:solidFill>
                  <a:srgbClr val="C00000"/>
                </a:solidFill>
              </a:rPr>
              <a:t>pointwise addition </a:t>
            </a:r>
            <a:r>
              <a:rPr lang="en-GB" sz="2000" dirty="0"/>
              <a:t>which updates the cell state to </a:t>
            </a:r>
            <a:r>
              <a:rPr lang="en-GB" sz="2000" dirty="0">
                <a:solidFill>
                  <a:srgbClr val="C00000"/>
                </a:solidFill>
              </a:rPr>
              <a:t>new values </a:t>
            </a:r>
            <a:r>
              <a:rPr lang="en-GB" sz="2000" dirty="0"/>
              <a:t>that the neural network finds relevant. That gives us </a:t>
            </a:r>
            <a:r>
              <a:rPr lang="en-GB" sz="2000" dirty="0">
                <a:solidFill>
                  <a:srgbClr val="C00000"/>
                </a:solidFill>
              </a:rPr>
              <a:t>our new cell state</a:t>
            </a:r>
            <a:r>
              <a:rPr lang="en-GB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0391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5B05A4-A696-42BA-93F7-5D07838746AA}"/>
              </a:ext>
            </a:extLst>
          </p:cNvPr>
          <p:cNvSpPr txBox="1"/>
          <p:nvPr/>
        </p:nvSpPr>
        <p:spPr>
          <a:xfrm>
            <a:off x="0" y="848137"/>
            <a:ext cx="12019720" cy="2343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/>
              <a:t>Output Gate</a:t>
            </a:r>
          </a:p>
          <a:p>
            <a:pPr algn="just">
              <a:lnSpc>
                <a:spcPct val="150000"/>
              </a:lnSpc>
            </a:pPr>
            <a:r>
              <a:rPr lang="en-GB" sz="2400" dirty="0"/>
              <a:t>The output gate </a:t>
            </a:r>
            <a:r>
              <a:rPr lang="en-GB" sz="2400" dirty="0">
                <a:solidFill>
                  <a:srgbClr val="C00000"/>
                </a:solidFill>
              </a:rPr>
              <a:t>decides</a:t>
            </a:r>
            <a:r>
              <a:rPr lang="en-GB" sz="2400" dirty="0"/>
              <a:t> what the </a:t>
            </a:r>
            <a:r>
              <a:rPr lang="en-GB" sz="2400" dirty="0">
                <a:solidFill>
                  <a:srgbClr val="C00000"/>
                </a:solidFill>
              </a:rPr>
              <a:t>next hidden state should be</a:t>
            </a:r>
            <a:r>
              <a:rPr lang="en-GB" sz="2400" dirty="0"/>
              <a:t>. Remember that the hidden state </a:t>
            </a:r>
            <a:r>
              <a:rPr lang="en-GB" sz="2400" dirty="0">
                <a:solidFill>
                  <a:srgbClr val="C00000"/>
                </a:solidFill>
              </a:rPr>
              <a:t>contains information on previous inputs</a:t>
            </a:r>
            <a:r>
              <a:rPr lang="en-GB" sz="2400" dirty="0"/>
              <a:t>. The hidden state is also used for </a:t>
            </a:r>
            <a:r>
              <a:rPr lang="en-GB" sz="2400" dirty="0">
                <a:solidFill>
                  <a:srgbClr val="C00000"/>
                </a:solidFill>
              </a:rPr>
              <a:t>predictions</a:t>
            </a:r>
            <a:r>
              <a:rPr lang="en-GB" sz="2400" dirty="0"/>
              <a:t>. First, we pass the </a:t>
            </a:r>
            <a:r>
              <a:rPr lang="en-GB" sz="2400" dirty="0">
                <a:solidFill>
                  <a:srgbClr val="C00000"/>
                </a:solidFill>
              </a:rPr>
              <a:t>previous hidden state </a:t>
            </a:r>
            <a:r>
              <a:rPr lang="en-GB" sz="2400" dirty="0"/>
              <a:t>and the </a:t>
            </a:r>
            <a:r>
              <a:rPr lang="en-GB" sz="2400" dirty="0">
                <a:solidFill>
                  <a:srgbClr val="C00000"/>
                </a:solidFill>
              </a:rPr>
              <a:t>current input </a:t>
            </a:r>
            <a:r>
              <a:rPr lang="en-GB" sz="2400" dirty="0"/>
              <a:t>into a sigmoid function.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9ED60-D7A1-4BBF-BC99-FDFBF7D06562}"/>
              </a:ext>
            </a:extLst>
          </p:cNvPr>
          <p:cNvSpPr txBox="1"/>
          <p:nvPr/>
        </p:nvSpPr>
        <p:spPr>
          <a:xfrm>
            <a:off x="86140" y="3430844"/>
            <a:ext cx="12019720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Then we pass the </a:t>
            </a:r>
            <a:r>
              <a:rPr lang="en-GB" sz="2400" dirty="0">
                <a:solidFill>
                  <a:srgbClr val="C00000"/>
                </a:solidFill>
              </a:rPr>
              <a:t>newly modified </a:t>
            </a:r>
            <a:r>
              <a:rPr lang="en-GB" sz="2400" dirty="0"/>
              <a:t>cell state to the </a:t>
            </a:r>
            <a:r>
              <a:rPr lang="en-GB" sz="2400" dirty="0">
                <a:solidFill>
                  <a:srgbClr val="C00000"/>
                </a:solidFill>
              </a:rPr>
              <a:t>tanh function</a:t>
            </a:r>
            <a:r>
              <a:rPr lang="en-GB" sz="2400" dirty="0"/>
              <a:t>. We </a:t>
            </a:r>
            <a:r>
              <a:rPr lang="en-GB" sz="2400" dirty="0">
                <a:solidFill>
                  <a:srgbClr val="C00000"/>
                </a:solidFill>
              </a:rPr>
              <a:t>multiply the tanh output </a:t>
            </a:r>
            <a:r>
              <a:rPr lang="en-GB" sz="2400" dirty="0"/>
              <a:t>with the </a:t>
            </a:r>
            <a:r>
              <a:rPr lang="en-GB" sz="2400" dirty="0">
                <a:solidFill>
                  <a:srgbClr val="C00000"/>
                </a:solidFill>
              </a:rPr>
              <a:t>sigmoid output </a:t>
            </a:r>
            <a:r>
              <a:rPr lang="en-GB" sz="2400" dirty="0"/>
              <a:t>to decide what information the hidden state should </a:t>
            </a:r>
            <a:r>
              <a:rPr lang="en-GB" sz="2400" dirty="0">
                <a:solidFill>
                  <a:srgbClr val="C00000"/>
                </a:solidFill>
              </a:rPr>
              <a:t>carry</a:t>
            </a:r>
            <a:r>
              <a:rPr lang="en-GB" sz="2400" dirty="0"/>
              <a:t>. The output is the hidden state. The new </a:t>
            </a:r>
            <a:r>
              <a:rPr lang="en-GB" sz="2400" b="1" dirty="0">
                <a:solidFill>
                  <a:srgbClr val="C00000"/>
                </a:solidFill>
              </a:rPr>
              <a:t>cell state </a:t>
            </a:r>
            <a:r>
              <a:rPr lang="en-GB" sz="2400" dirty="0"/>
              <a:t>and the </a:t>
            </a:r>
            <a:r>
              <a:rPr lang="en-GB" sz="2400" b="1" dirty="0">
                <a:solidFill>
                  <a:srgbClr val="C00000"/>
                </a:solidFill>
              </a:rPr>
              <a:t>new hidden stat </a:t>
            </a:r>
            <a:r>
              <a:rPr lang="en-GB" sz="2400" dirty="0"/>
              <a:t>is then carried over to the </a:t>
            </a:r>
            <a:r>
              <a:rPr lang="en-GB" sz="2400" dirty="0">
                <a:solidFill>
                  <a:srgbClr val="C00000"/>
                </a:solidFill>
              </a:rPr>
              <a:t>next time </a:t>
            </a:r>
            <a:r>
              <a:rPr lang="en-GB" sz="2400" dirty="0"/>
              <a:t>step.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6119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B38C7-E34A-4A61-BBFA-38196BA70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0176"/>
            <a:ext cx="12148925" cy="5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6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5018D3-06D2-459F-BC62-A71C2DE75C30}"/>
              </a:ext>
            </a:extLst>
          </p:cNvPr>
          <p:cNvSpPr txBox="1"/>
          <p:nvPr/>
        </p:nvSpPr>
        <p:spPr>
          <a:xfrm>
            <a:off x="53010" y="826815"/>
            <a:ext cx="12138990" cy="5052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Learning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Based on our past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we humans can learn a new skill easily.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more efficient in learning, particularly if the task in hand is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similar to what we have done in the past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example, learning a new programming language for a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computer professional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driving a new type of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vehicle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a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seasoned driver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relatively easy based on our past experience.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learning is an area in machine learning that aims to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utilize the knowledge gained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 solving one problem to solve a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but related problem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55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308D0-90FB-4309-9F00-066C31A9B954}"/>
              </a:ext>
            </a:extLst>
          </p:cNvPr>
          <p:cNvSpPr txBox="1"/>
          <p:nvPr/>
        </p:nvSpPr>
        <p:spPr>
          <a:xfrm>
            <a:off x="0" y="1070694"/>
            <a:ext cx="12085980" cy="5422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learning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instead of starting the learning process from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scratch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you start from patterns that have been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learned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when solving a different problem. </a:t>
            </a:r>
            <a:endParaRPr lang="en-US" sz="2400" dirty="0">
              <a:solidFill>
                <a:srgbClr val="2929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way you leverage previous learnings and avoid starting from scratch.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computer vision,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learning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usually expressed through the use of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pre-trained models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pre-trained model is a model that was trained on a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benchmark dataset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solve a problem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similar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one that we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 to solve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Accordingly, due to the computational cost of training such models, it is common practice to import and use models from published literature (e.g.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VGG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Inception,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MobileNet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63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74D955-3B84-42A3-83C0-B83F259B3557}"/>
              </a:ext>
            </a:extLst>
          </p:cNvPr>
          <p:cNvSpPr txBox="1"/>
          <p:nvPr/>
        </p:nvSpPr>
        <p:spPr>
          <a:xfrm>
            <a:off x="106018" y="1036567"/>
            <a:ext cx="11834192" cy="592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 process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a practical perspective, the entire transfer learning process can be summarized as follows: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382895" algn="l"/>
              </a:tabLst>
            </a:pP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a pre-trained model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From the wide range of pre-trained models, you pick one that looks suitable for your problem. For example, if you’re using </a:t>
            </a:r>
            <a:r>
              <a:rPr lang="en-US" sz="2400" dirty="0" err="1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Keras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you immediately have access to a set of models, such as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VGG, InceptionV3, Mobile Net and ResNet5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5382895" algn="l"/>
              </a:tabLst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Classify your problem according to the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Size-Similarity Matrix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the following figure you have ‘The Matrix’ that controls your choices. This matrix classifies your computer vision problem considering the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size of your dataset 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its similarity to the dataset in which your pre-trained model was trained.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382895" algn="l"/>
              </a:tabLst>
            </a:pPr>
            <a:endParaRPr lang="en-US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94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99507-FBD4-4F81-8EAA-43FB98A9129F}"/>
              </a:ext>
            </a:extLst>
          </p:cNvPr>
          <p:cNvSpPr txBox="1"/>
          <p:nvPr/>
        </p:nvSpPr>
        <p:spPr>
          <a:xfrm>
            <a:off x="0" y="927661"/>
            <a:ext cx="12138989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5382895" algn="l"/>
              </a:tabLst>
            </a:pP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Fine-tune 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model. Here you can use the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Size-Similarity Matrix</a:t>
            </a:r>
            <a:r>
              <a:rPr lang="en-US" sz="240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guide your choice and then refer to the three options we mentioned before about repurposing a pre-trained model.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0829D6-1538-4ABF-8481-916CDBB8AF1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5287" y="2099971"/>
            <a:ext cx="11264348" cy="47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40E46-C6D4-47CB-B0D1-6FDAF9ACE0B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6017" y="848137"/>
            <a:ext cx="4731026" cy="5850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383BD8-0D66-4456-98EC-26231AC9B104}"/>
              </a:ext>
            </a:extLst>
          </p:cNvPr>
          <p:cNvSpPr txBox="1"/>
          <p:nvPr/>
        </p:nvSpPr>
        <p:spPr>
          <a:xfrm>
            <a:off x="4837042" y="1161079"/>
            <a:ext cx="6135757" cy="335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dropout effectively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prevents overfitting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 it continuously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alters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nodes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weights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the training process.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adequate percentages of the dropout are approximately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50% and 25%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hidden and input layers, respectively.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5697A3-DD35-4B9B-8199-CD2D5DE65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70" y="4386471"/>
            <a:ext cx="4147929" cy="23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42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F0FB33-F986-4B3B-BBF5-B04FA27C43EA}"/>
              </a:ext>
            </a:extLst>
          </p:cNvPr>
          <p:cNvSpPr txBox="1"/>
          <p:nvPr/>
        </p:nvSpPr>
        <p:spPr>
          <a:xfrm>
            <a:off x="288234" y="934131"/>
            <a:ext cx="11850755" cy="5275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</a:rPr>
              <a:t>Computational Load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last challenge is the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 required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complete the training. The number of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increases geometrically with the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hidden layers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thus requiring more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 data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ultimately requires more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alculations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be made. The more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neural network performs, the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longer the training takes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problem is a serious concern in the practical development of the neural network. If a deep neural network requires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month to train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it can only be modified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times a year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538289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trouble has been relieved to a considerable extent by the introduction of high-performance hardware, such as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algorithms, such as 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batch normalization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2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C8121-5F9A-470D-83FF-C89039AF2FDA}"/>
              </a:ext>
            </a:extLst>
          </p:cNvPr>
          <p:cNvSpPr txBox="1"/>
          <p:nvPr/>
        </p:nvSpPr>
        <p:spPr>
          <a:xfrm>
            <a:off x="0" y="887899"/>
            <a:ext cx="12138990" cy="19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Backpropagation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 algorithm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optimize the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adjust the wight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each neuron in each hidden laye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is called back propagation.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C08BC-6F1B-4752-BDAC-359279FE0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3122748"/>
            <a:ext cx="5618921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75E08B-7FF9-4BD7-ABD7-3E0363EE3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12274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00D9C-D4D0-4608-83FC-FCDACBD6506A}"/>
              </a:ext>
            </a:extLst>
          </p:cNvPr>
          <p:cNvSpPr txBox="1"/>
          <p:nvPr/>
        </p:nvSpPr>
        <p:spPr>
          <a:xfrm>
            <a:off x="182218" y="1084033"/>
            <a:ext cx="6115878" cy="3668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4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Basic Python Library for Deep learning </a:t>
            </a:r>
          </a:p>
          <a:p>
            <a:pPr marL="285750" marR="0" indent="-28575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Sckit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-Learn</a:t>
            </a:r>
          </a:p>
          <a:p>
            <a:pPr marL="285750" marR="0" indent="-28575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TensorFlow</a:t>
            </a:r>
          </a:p>
          <a:p>
            <a:pPr marL="285750" marR="0" indent="-28575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Keras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Panadas</a:t>
            </a:r>
          </a:p>
          <a:p>
            <a:pPr marL="285750" marR="0" indent="-28575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PyTorch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OpenCV</a:t>
            </a:r>
          </a:p>
        </p:txBody>
      </p:sp>
    </p:spTree>
    <p:extLst>
      <p:ext uri="{BB962C8B-B14F-4D97-AF65-F5344CB8AC3E}">
        <p14:creationId xmlns:p14="http://schemas.microsoft.com/office/powerpoint/2010/main" val="209290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9840EDF-BE49-4F11-8D5C-E0809544FBE9}"/>
              </a:ext>
            </a:extLst>
          </p:cNvPr>
          <p:cNvSpPr txBox="1">
            <a:spLocks/>
          </p:cNvSpPr>
          <p:nvPr/>
        </p:nvSpPr>
        <p:spPr>
          <a:xfrm>
            <a:off x="874643" y="79512"/>
            <a:ext cx="10389704" cy="6096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to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Deep Learning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1600" dirty="0"/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B603F-FDB8-4EEA-8C3F-0DF1DEC60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4643" cy="7686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1E8F7-E4F3-40E6-A946-25E16674F7D0}"/>
              </a:ext>
            </a:extLst>
          </p:cNvPr>
          <p:cNvCxnSpPr>
            <a:cxnSpLocks/>
          </p:cNvCxnSpPr>
          <p:nvPr/>
        </p:nvCxnSpPr>
        <p:spPr>
          <a:xfrm>
            <a:off x="0" y="808387"/>
            <a:ext cx="12192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2FACD8-91C8-4A65-A703-23643B0E69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7" y="1"/>
            <a:ext cx="874643" cy="7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9162C-03B7-4770-98FD-3EC9C5752194}"/>
              </a:ext>
            </a:extLst>
          </p:cNvPr>
          <p:cNvSpPr txBox="1"/>
          <p:nvPr/>
        </p:nvSpPr>
        <p:spPr>
          <a:xfrm>
            <a:off x="0" y="808384"/>
            <a:ext cx="12138990" cy="61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use the backpropagation algorithm?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trained using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passes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forward pass, the network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calculated, and should be as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as possible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error is high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network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properly from the data. It means the current set of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weights isn’t accurate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enough to reduce the network error and make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predictions. As a result, we should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network weights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reduce the network error. 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backpropagation algorithm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one of the algorithms responsible for updating network weights with the objective of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reducing the network error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660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3544</Words>
  <Application>Microsoft Office PowerPoint</Application>
  <PresentationFormat>Widescreen</PresentationFormat>
  <Paragraphs>201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Misganaw Aguate</dc:creator>
  <cp:lastModifiedBy>Misganaw Aguate</cp:lastModifiedBy>
  <cp:revision>103</cp:revision>
  <dcterms:created xsi:type="dcterms:W3CDTF">2022-11-28T20:04:27Z</dcterms:created>
  <dcterms:modified xsi:type="dcterms:W3CDTF">2024-04-21T17:49:45Z</dcterms:modified>
</cp:coreProperties>
</file>