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64" r:id="rId3"/>
    <p:sldId id="265" r:id="rId4"/>
    <p:sldId id="292" r:id="rId5"/>
    <p:sldId id="323" r:id="rId6"/>
    <p:sldId id="324" r:id="rId7"/>
    <p:sldId id="330" r:id="rId8"/>
    <p:sldId id="325" r:id="rId9"/>
    <p:sldId id="328" r:id="rId10"/>
    <p:sldId id="326" r:id="rId11"/>
    <p:sldId id="318" r:id="rId12"/>
    <p:sldId id="331" r:id="rId13"/>
    <p:sldId id="332" r:id="rId14"/>
    <p:sldId id="334" r:id="rId15"/>
    <p:sldId id="333" r:id="rId16"/>
    <p:sldId id="296" r:id="rId17"/>
    <p:sldId id="313" r:id="rId18"/>
    <p:sldId id="338" r:id="rId19"/>
    <p:sldId id="337" r:id="rId20"/>
    <p:sldId id="271" r:id="rId21"/>
    <p:sldId id="274" r:id="rId22"/>
    <p:sldId id="275" r:id="rId23"/>
    <p:sldId id="309" r:id="rId24"/>
    <p:sldId id="310" r:id="rId25"/>
    <p:sldId id="311" r:id="rId26"/>
    <p:sldId id="273" r:id="rId27"/>
    <p:sldId id="276" r:id="rId28"/>
    <p:sldId id="305" r:id="rId29"/>
    <p:sldId id="306" r:id="rId30"/>
    <p:sldId id="307" r:id="rId31"/>
    <p:sldId id="288" r:id="rId32"/>
    <p:sldId id="314" r:id="rId33"/>
    <p:sldId id="28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D8BD707-D9CF-40AE-B4C6-C98DA3205C09}" type="datetimeFigureOut">
              <a:rPr lang="en-US" smtClean="0"/>
              <a:pPr/>
              <a:t>3/19/2015</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3/19/2015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1D8BD707-D9CF-40AE-B4C6-C98DA3205C09}" type="datetimeFigureOut">
              <a:rPr lang="en-US" smtClean="0"/>
              <a:pPr/>
              <a:t>3/19/2015</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3/19/2015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D8BD707-D9CF-40AE-B4C6-C98DA3205C09}" type="datetimeFigureOut">
              <a:rPr lang="en-US" smtClean="0"/>
              <a:pPr/>
              <a:t>3/19/2015</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3/19/2015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3/19/2015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3/19/2015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1D8BD707-D9CF-40AE-B4C6-C98DA3205C09}" type="datetimeFigureOut">
              <a:rPr lang="en-US" smtClean="0"/>
              <a:pPr/>
              <a:t>3/19/2015</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3/19/2015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3/19/2015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D8BD707-D9CF-40AE-B4C6-C98DA3205C09}" type="datetimeFigureOut">
              <a:rPr lang="en-US" smtClean="0"/>
              <a:pPr/>
              <a:t>3/19/2015</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28600" y="533400"/>
            <a:ext cx="7772400" cy="6062133"/>
            <a:chOff x="228600" y="533400"/>
            <a:chExt cx="7772400" cy="6062133"/>
          </a:xfrm>
        </p:grpSpPr>
        <p:pic>
          <p:nvPicPr>
            <p:cNvPr id="10" name="Picture 2" descr="F:\videos\cites\pic microcontroller 16f877a architecture image - Google Search_files\blank_data_002\Microchip-PIC16F877A-I-P.jpg"/>
            <p:cNvPicPr>
              <a:picLocks noChangeAspect="1" noChangeArrowheads="1"/>
            </p:cNvPicPr>
            <p:nvPr/>
          </p:nvPicPr>
          <p:blipFill>
            <a:blip r:embed="rId2"/>
            <a:srcRect/>
            <a:stretch>
              <a:fillRect/>
            </a:stretch>
          </p:blipFill>
          <p:spPr bwMode="auto">
            <a:xfrm>
              <a:off x="228600" y="3886200"/>
              <a:ext cx="7772400" cy="2709333"/>
            </a:xfrm>
            <a:prstGeom prst="rect">
              <a:avLst/>
            </a:prstGeom>
            <a:noFill/>
          </p:spPr>
        </p:pic>
        <p:pic>
          <p:nvPicPr>
            <p:cNvPr id="5" name="Picture 2" descr="C:\Users\helo\Desktop\lecturing materials\Embedded system course materials\mix\cites\embedded system development life image - Google Search_files\images_032.jpg"/>
            <p:cNvPicPr>
              <a:picLocks noChangeAspect="1" noChangeArrowheads="1"/>
            </p:cNvPicPr>
            <p:nvPr/>
          </p:nvPicPr>
          <p:blipFill>
            <a:blip r:embed="rId3"/>
            <a:srcRect/>
            <a:stretch>
              <a:fillRect/>
            </a:stretch>
          </p:blipFill>
          <p:spPr bwMode="auto">
            <a:xfrm>
              <a:off x="457200" y="533400"/>
              <a:ext cx="7543800" cy="3200400"/>
            </a:xfrm>
            <a:prstGeom prst="rect">
              <a:avLst/>
            </a:prstGeom>
            <a:noFill/>
          </p:spPr>
        </p:pic>
      </p:grpSp>
      <p:sp>
        <p:nvSpPr>
          <p:cNvPr id="3" name="Content Placeholder 2"/>
          <p:cNvSpPr>
            <a:spLocks noGrp="1"/>
          </p:cNvSpPr>
          <p:nvPr>
            <p:ph idx="1"/>
          </p:nvPr>
        </p:nvSpPr>
        <p:spPr/>
        <p:txBody>
          <a:bodyPr/>
          <a:lstStyle/>
          <a:p>
            <a:pPr algn="ctr">
              <a:buNone/>
            </a:pPr>
            <a:endParaRPr lang="en-US" dirty="0" smtClean="0"/>
          </a:p>
          <a:p>
            <a:pPr algn="ctr">
              <a:buNone/>
            </a:pPr>
            <a:endParaRPr lang="en-US" dirty="0" smtClean="0"/>
          </a:p>
          <a:p>
            <a:pPr algn="ctr">
              <a:buNone/>
            </a:pPr>
            <a:endParaRPr lang="en-US" sz="4400" b="1" i="1" dirty="0" smtClean="0">
              <a:solidFill>
                <a:srgbClr val="FF0000"/>
              </a:solidFill>
            </a:endParaRPr>
          </a:p>
          <a:p>
            <a:pPr algn="ctr">
              <a:buNone/>
            </a:pPr>
            <a:r>
              <a:rPr lang="en-US" sz="4400" b="1" i="1" dirty="0" smtClean="0">
                <a:solidFill>
                  <a:srgbClr val="FF0000"/>
                </a:solidFill>
              </a:rPr>
              <a:t>CHAPTER 2</a:t>
            </a:r>
          </a:p>
          <a:p>
            <a:pPr algn="ctr">
              <a:buNone/>
            </a:pPr>
            <a:r>
              <a:rPr lang="en-US" sz="5400" b="1" i="1" dirty="0" smtClean="0">
                <a:solidFill>
                  <a:srgbClr val="FFC000"/>
                </a:solidFill>
              </a:rPr>
              <a:t>MICROCONTROLLERS</a:t>
            </a:r>
            <a:endParaRPr lang="en-US" sz="5400" b="1" i="1" dirty="0">
              <a:solidFill>
                <a:srgbClr val="FFC000"/>
              </a:solidFill>
            </a:endParaRPr>
          </a:p>
        </p:txBody>
      </p:sp>
      <p:sp>
        <p:nvSpPr>
          <p:cNvPr id="7" name="Rectangle 1"/>
          <p:cNvSpPr txBox="1">
            <a:spLocks noChangeArrowheads="1"/>
          </p:cNvSpPr>
          <p:nvPr/>
        </p:nvSpPr>
        <p:spPr bwMode="auto">
          <a:xfrm>
            <a:off x="304800" y="533400"/>
            <a:ext cx="8185189" cy="138499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971800" algn="ctr"/>
              </a:tabLst>
              <a:defRPr/>
            </a:pPr>
            <a:r>
              <a:rPr kumimoji="0" lang="en-US" sz="2800" b="1" i="0" u="none" strike="noStrike" kern="1200" cap="none" spc="0" normalizeH="0" baseline="0" noProof="0" dirty="0" smtClean="0">
                <a:ln>
                  <a:noFill/>
                </a:ln>
                <a:solidFill>
                  <a:srgbClr val="C00000"/>
                </a:solidFill>
                <a:effectLst/>
                <a:uLnTx/>
                <a:uFillTx/>
                <a:latin typeface="Times New Roman" pitchFamily="18" charset="0"/>
                <a:ea typeface="Times New Roman" pitchFamily="18" charset="0"/>
                <a:cs typeface="Times New Roman" pitchFamily="18" charset="0"/>
              </a:rPr>
              <a:t>Department of Electrical and computer Engineering</a:t>
            </a:r>
            <a:endParaRPr kumimoji="0" lang="en-US" sz="2800" b="0" i="0" u="none" strike="noStrike" kern="1200" cap="none" spc="0" normalizeH="0" baseline="0" noProof="0" dirty="0" smtClean="0">
              <a:ln>
                <a:noFill/>
              </a:ln>
              <a:solidFill>
                <a:srgbClr val="C00000"/>
              </a:solidFill>
              <a:effectLst/>
              <a:uLnTx/>
              <a:uFillTx/>
              <a:latin typeface="Arial" pitchFamily="34" charset="0"/>
              <a:ea typeface="+mn-ea"/>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971800" algn="ctr"/>
              </a:tabLst>
              <a:defRPr/>
            </a:pPr>
            <a:r>
              <a:rPr kumimoji="0" lang="en-US" sz="2800" b="1" i="0" u="none" strike="noStrike" kern="1200" cap="none" spc="0" normalizeH="0" baseline="0" noProof="0" dirty="0" smtClean="0">
                <a:ln>
                  <a:noFill/>
                </a:ln>
                <a:solidFill>
                  <a:srgbClr val="C00000"/>
                </a:solidFill>
                <a:effectLst/>
                <a:uLnTx/>
                <a:uFillTx/>
                <a:latin typeface="Times New Roman" pitchFamily="18" charset="0"/>
                <a:ea typeface="Times New Roman" pitchFamily="18" charset="0"/>
                <a:cs typeface="Times New Roman" pitchFamily="18" charset="0"/>
              </a:rPr>
              <a:t>College of Engineering and Technology</a:t>
            </a:r>
            <a:endParaRPr kumimoji="0" lang="en-US" sz="2800" b="0" i="0" u="none" strike="noStrike" kern="1200" cap="none" spc="0" normalizeH="0" baseline="0" noProof="0" dirty="0" smtClean="0">
              <a:ln>
                <a:noFill/>
              </a:ln>
              <a:solidFill>
                <a:srgbClr val="C00000"/>
              </a:solidFill>
              <a:effectLst/>
              <a:uLnTx/>
              <a:uFillTx/>
              <a:latin typeface="Arial" pitchFamily="34" charset="0"/>
              <a:ea typeface="+mn-ea"/>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971800" algn="ctr"/>
              </a:tabLst>
              <a:defRPr/>
            </a:pPr>
            <a:r>
              <a:rPr kumimoji="0" lang="en-US" sz="2800" b="1" i="0" u="none" strike="noStrike" kern="1200" cap="none" spc="0" normalizeH="0" baseline="0" noProof="0" dirty="0" err="1" smtClean="0">
                <a:ln>
                  <a:noFill/>
                </a:ln>
                <a:solidFill>
                  <a:srgbClr val="C00000"/>
                </a:solidFill>
                <a:effectLst/>
                <a:uLnTx/>
                <a:uFillTx/>
                <a:latin typeface="Times New Roman" pitchFamily="18" charset="0"/>
                <a:ea typeface="Times New Roman" pitchFamily="18" charset="0"/>
                <a:cs typeface="Times New Roman" pitchFamily="18" charset="0"/>
              </a:rPr>
              <a:t>Jimma</a:t>
            </a:r>
            <a:r>
              <a:rPr kumimoji="0" lang="en-US" sz="2800" b="1" i="0" u="none" strike="noStrike" kern="1200" cap="none" spc="0" normalizeH="0" baseline="0" noProof="0" dirty="0" smtClean="0">
                <a:ln>
                  <a:noFill/>
                </a:ln>
                <a:solidFill>
                  <a:srgbClr val="C00000"/>
                </a:solidFill>
                <a:effectLst/>
                <a:uLnTx/>
                <a:uFillTx/>
                <a:latin typeface="Times New Roman" pitchFamily="18" charset="0"/>
                <a:ea typeface="Times New Roman" pitchFamily="18" charset="0"/>
                <a:cs typeface="Times New Roman" pitchFamily="18" charset="0"/>
              </a:rPr>
              <a:t> University</a:t>
            </a:r>
            <a:endParaRPr kumimoji="0" lang="en-US" sz="2800" b="0" i="0" u="none" strike="noStrike" kern="1200" cap="none" spc="0" normalizeH="0" baseline="0" noProof="0" dirty="0" smtClean="0">
              <a:ln>
                <a:noFill/>
              </a:ln>
              <a:solidFill>
                <a:srgbClr val="C00000"/>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Von Neumann architecture  </a:t>
            </a:r>
            <a:endParaRPr lang="en-US" dirty="0"/>
          </a:p>
        </p:txBody>
      </p:sp>
      <p:sp>
        <p:nvSpPr>
          <p:cNvPr id="3" name="Content Placeholder 2"/>
          <p:cNvSpPr>
            <a:spLocks noGrp="1"/>
          </p:cNvSpPr>
          <p:nvPr>
            <p:ph idx="1"/>
          </p:nvPr>
        </p:nvSpPr>
        <p:spPr/>
        <p:txBody>
          <a:bodyPr>
            <a:normAutofit/>
          </a:bodyPr>
          <a:lstStyle/>
          <a:p>
            <a:pPr marL="274320" lvl="1" indent="-274320">
              <a:spcBef>
                <a:spcPts val="600"/>
              </a:spcBef>
              <a:buClr>
                <a:schemeClr val="tx2"/>
              </a:buClr>
              <a:buSzPct val="73000"/>
              <a:buFont typeface="Wingdings 2"/>
              <a:buChar char=""/>
            </a:pPr>
            <a:r>
              <a:rPr lang="en-US" sz="3200" dirty="0" smtClean="0"/>
              <a:t>Instruction and data share the same memory space (cannot be accessed at the same time</a:t>
            </a:r>
            <a:r>
              <a:rPr lang="en-US" sz="3200" dirty="0" smtClean="0"/>
              <a:t>)</a:t>
            </a:r>
          </a:p>
          <a:p>
            <a:pPr marL="274320" lvl="1" indent="-274320">
              <a:spcBef>
                <a:spcPts val="600"/>
              </a:spcBef>
              <a:buClr>
                <a:schemeClr val="tx2"/>
              </a:buClr>
              <a:buSzPct val="73000"/>
              <a:buFont typeface="Wingdings 2"/>
              <a:buChar char=""/>
            </a:pPr>
            <a:r>
              <a:rPr lang="en-US" sz="3200" dirty="0" smtClean="0"/>
              <a:t>Both data and instruction cannot be accessed at the same time</a:t>
            </a:r>
          </a:p>
          <a:p>
            <a:pPr marL="274320" lvl="1" indent="-274320">
              <a:spcBef>
                <a:spcPts val="600"/>
              </a:spcBef>
              <a:buClr>
                <a:schemeClr val="tx2"/>
              </a:buClr>
              <a:buSzPct val="73000"/>
              <a:buFont typeface="Wingdings 2"/>
              <a:buChar char=""/>
            </a:pPr>
            <a:r>
              <a:rPr lang="en-US" sz="3200" dirty="0" smtClean="0"/>
              <a:t>Variable length of instruction length</a:t>
            </a:r>
          </a:p>
          <a:p>
            <a:pPr marL="274320" lvl="1" indent="-274320">
              <a:spcBef>
                <a:spcPts val="600"/>
              </a:spcBef>
              <a:buClr>
                <a:schemeClr val="tx2"/>
              </a:buClr>
              <a:buSzPct val="73000"/>
              <a:buFont typeface="Wingdings 2"/>
              <a:buChar char=""/>
            </a:pPr>
            <a:r>
              <a:rPr lang="en-US" sz="3200" dirty="0" smtClean="0"/>
              <a:t>Variable instruction cycle</a:t>
            </a:r>
          </a:p>
          <a:p>
            <a:pPr marL="274320" lvl="1" indent="-274320">
              <a:spcBef>
                <a:spcPts val="600"/>
              </a:spcBef>
              <a:buClr>
                <a:schemeClr val="tx2"/>
              </a:buClr>
              <a:buSzPct val="73000"/>
              <a:buFont typeface="Wingdings 2"/>
              <a:buChar char=""/>
            </a:pPr>
            <a:r>
              <a:rPr lang="en-US" sz="3200" dirty="0" smtClean="0"/>
              <a:t>Small number of registers</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smtClean="0"/>
              <a:t>The difference between microcontroller and microprocessors</a:t>
            </a:r>
            <a:endParaRPr lang="en-US" sz="2800" dirty="0"/>
          </a:p>
        </p:txBody>
      </p:sp>
      <p:sp>
        <p:nvSpPr>
          <p:cNvPr id="3" name="Content Placeholder 2"/>
          <p:cNvSpPr>
            <a:spLocks noGrp="1"/>
          </p:cNvSpPr>
          <p:nvPr>
            <p:ph idx="1"/>
          </p:nvPr>
        </p:nvSpPr>
        <p:spPr/>
        <p:txBody>
          <a:bodyPr>
            <a:normAutofit/>
          </a:bodyPr>
          <a:lstStyle/>
          <a:p>
            <a:r>
              <a:rPr lang="en-US" sz="4000" dirty="0" smtClean="0"/>
              <a:t>Number </a:t>
            </a:r>
            <a:r>
              <a:rPr lang="en-US" sz="4000" dirty="0" smtClean="0"/>
              <a:t>of instruction</a:t>
            </a:r>
          </a:p>
          <a:p>
            <a:r>
              <a:rPr lang="en-US" sz="4000" dirty="0" smtClean="0"/>
              <a:t>Availability of peripherals</a:t>
            </a:r>
          </a:p>
          <a:p>
            <a:r>
              <a:rPr lang="en-US" sz="4000" dirty="0" smtClean="0"/>
              <a:t>Power consumption</a:t>
            </a:r>
          </a:p>
          <a:p>
            <a:r>
              <a:rPr lang="en-US" sz="4000" dirty="0" smtClean="0"/>
              <a:t>Cost</a:t>
            </a:r>
          </a:p>
          <a:p>
            <a:r>
              <a:rPr lang="en-US" sz="4000" dirty="0" smtClean="0"/>
              <a:t>Speed </a:t>
            </a:r>
            <a:endParaRPr lang="en-US" sz="4000" dirty="0" smtClean="0"/>
          </a:p>
          <a:p>
            <a:r>
              <a:rPr lang="en-US" sz="4000" dirty="0" smtClean="0"/>
              <a:t>Amount of resource </a:t>
            </a:r>
            <a:endParaRPr lang="en-US" sz="4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Microcontrollers</a:t>
            </a:r>
            <a:endParaRPr lang="en-US" dirty="0"/>
          </a:p>
        </p:txBody>
      </p:sp>
      <p:sp>
        <p:nvSpPr>
          <p:cNvPr id="3" name="Content Placeholder 2"/>
          <p:cNvSpPr>
            <a:spLocks noGrp="1"/>
          </p:cNvSpPr>
          <p:nvPr>
            <p:ph idx="1"/>
          </p:nvPr>
        </p:nvSpPr>
        <p:spPr/>
        <p:txBody>
          <a:bodyPr/>
          <a:lstStyle/>
          <a:p>
            <a:endParaRPr lang="en-US"/>
          </a:p>
        </p:txBody>
      </p:sp>
      <p:pic>
        <p:nvPicPr>
          <p:cNvPr id="4" name="Picture 2" descr="F:\videos\cites\fi1g0-1.gif"/>
          <p:cNvPicPr>
            <a:picLocks noChangeAspect="1" noChangeArrowheads="1"/>
          </p:cNvPicPr>
          <p:nvPr/>
        </p:nvPicPr>
        <p:blipFill>
          <a:blip r:embed="rId2"/>
          <a:srcRect/>
          <a:stretch>
            <a:fillRect/>
          </a:stretch>
        </p:blipFill>
        <p:spPr bwMode="auto">
          <a:xfrm>
            <a:off x="304800" y="1600200"/>
            <a:ext cx="7620000" cy="4953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of microcontrollers</a:t>
            </a:r>
            <a:endParaRPr lang="en-US" dirty="0"/>
          </a:p>
        </p:txBody>
      </p:sp>
      <p:sp>
        <p:nvSpPr>
          <p:cNvPr id="3" name="Content Placeholder 2"/>
          <p:cNvSpPr>
            <a:spLocks noGrp="1"/>
          </p:cNvSpPr>
          <p:nvPr>
            <p:ph idx="1"/>
          </p:nvPr>
        </p:nvSpPr>
        <p:spPr/>
        <p:txBody>
          <a:bodyPr>
            <a:normAutofit lnSpcReduction="10000"/>
          </a:bodyPr>
          <a:lstStyle/>
          <a:p>
            <a:r>
              <a:rPr lang="en-US" dirty="0" smtClean="0"/>
              <a:t>There are more than 140 microcontrollers and more than 40 companies that produce them</a:t>
            </a:r>
          </a:p>
          <a:p>
            <a:r>
              <a:rPr lang="en-US" dirty="0" smtClean="0"/>
              <a:t>Some example includes</a:t>
            </a:r>
          </a:p>
          <a:p>
            <a:pPr lvl="1"/>
            <a:r>
              <a:rPr lang="en-US" dirty="0" smtClean="0"/>
              <a:t>8051 families</a:t>
            </a:r>
          </a:p>
          <a:p>
            <a:pPr lvl="2"/>
            <a:r>
              <a:rPr lang="en-US" dirty="0" smtClean="0"/>
              <a:t>Produced by more than 50 companies</a:t>
            </a:r>
          </a:p>
          <a:p>
            <a:pPr lvl="1"/>
            <a:r>
              <a:rPr lang="en-US" dirty="0" smtClean="0"/>
              <a:t>AVR microcontrollers</a:t>
            </a:r>
          </a:p>
          <a:p>
            <a:pPr lvl="1"/>
            <a:r>
              <a:rPr lang="en-US" dirty="0" smtClean="0"/>
              <a:t>ARM microcontrollers </a:t>
            </a:r>
          </a:p>
          <a:p>
            <a:pPr lvl="1"/>
            <a:r>
              <a:rPr lang="en-US" dirty="0" smtClean="0"/>
              <a:t>PIC microcontrollers </a:t>
            </a:r>
          </a:p>
          <a:p>
            <a:pPr lvl="1"/>
            <a:r>
              <a:rPr lang="en-US" dirty="0" smtClean="0"/>
              <a:t>Etc </a:t>
            </a:r>
          </a:p>
          <a:p>
            <a:r>
              <a:rPr lang="en-US" dirty="0" smtClean="0"/>
              <a:t>In this course we will only see one of the PIC families (pic16f877(A))</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PIC?</a:t>
            </a:r>
            <a:endParaRPr lang="en-US" dirty="0"/>
          </a:p>
        </p:txBody>
      </p:sp>
      <p:sp>
        <p:nvSpPr>
          <p:cNvPr id="3" name="Content Placeholder 2"/>
          <p:cNvSpPr>
            <a:spLocks noGrp="1"/>
          </p:cNvSpPr>
          <p:nvPr>
            <p:ph idx="1"/>
          </p:nvPr>
        </p:nvSpPr>
        <p:spPr/>
        <p:txBody>
          <a:bodyPr/>
          <a:lstStyle/>
          <a:p>
            <a:r>
              <a:rPr lang="en-US" dirty="0" smtClean="0"/>
              <a:t>Popular in academic institution projects</a:t>
            </a:r>
          </a:p>
          <a:p>
            <a:r>
              <a:rPr lang="en-US" dirty="0" smtClean="0"/>
              <a:t>Relatively accessible (widely available) in small quantities  </a:t>
            </a:r>
          </a:p>
          <a:p>
            <a:r>
              <a:rPr lang="en-US" dirty="0" smtClean="0"/>
              <a:t>Has high clock speed </a:t>
            </a:r>
          </a:p>
          <a:p>
            <a:r>
              <a:rPr lang="en-US" dirty="0" smtClean="0"/>
              <a:t>Has a rich set of development tools</a:t>
            </a:r>
          </a:p>
          <a:p>
            <a:pPr lvl="1"/>
            <a:r>
              <a:rPr lang="en-US" dirty="0" smtClean="0"/>
              <a:t>IDE and compilers</a:t>
            </a:r>
          </a:p>
          <a:p>
            <a:pPr lvl="2"/>
            <a:r>
              <a:rPr lang="en-US" dirty="0" smtClean="0"/>
              <a:t>E.g. </a:t>
            </a:r>
            <a:r>
              <a:rPr lang="en-US" dirty="0" err="1" smtClean="0"/>
              <a:t>Mplab</a:t>
            </a:r>
            <a:r>
              <a:rPr lang="en-US" dirty="0" smtClean="0"/>
              <a:t> (free), </a:t>
            </a:r>
            <a:r>
              <a:rPr lang="en-US" dirty="0" err="1" smtClean="0"/>
              <a:t>MicroC</a:t>
            </a:r>
            <a:r>
              <a:rPr lang="en-US" dirty="0" smtClean="0"/>
              <a:t>, </a:t>
            </a:r>
            <a:r>
              <a:rPr lang="en-US" dirty="0" err="1" smtClean="0"/>
              <a:t>MicroC</a:t>
            </a:r>
            <a:r>
              <a:rPr lang="en-US" dirty="0" smtClean="0"/>
              <a:t> Pro, PIC C, CCS for PIC etc</a:t>
            </a:r>
          </a:p>
          <a:p>
            <a:pPr lvl="1"/>
            <a:r>
              <a:rPr lang="en-US" dirty="0" smtClean="0"/>
              <a:t>Hardware development tools</a:t>
            </a:r>
          </a:p>
          <a:p>
            <a:pPr lvl="2"/>
            <a:r>
              <a:rPr lang="en-US" dirty="0" smtClean="0"/>
              <a:t>Evaluation board and programmers, debuggers etc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PIC? Conti…</a:t>
            </a:r>
            <a:endParaRPr lang="en-US" dirty="0"/>
          </a:p>
        </p:txBody>
      </p:sp>
      <p:sp>
        <p:nvSpPr>
          <p:cNvPr id="3" name="Content Placeholder 2"/>
          <p:cNvSpPr>
            <a:spLocks noGrp="1"/>
          </p:cNvSpPr>
          <p:nvPr>
            <p:ph idx="1"/>
          </p:nvPr>
        </p:nvSpPr>
        <p:spPr/>
        <p:txBody>
          <a:bodyPr>
            <a:normAutofit lnSpcReduction="10000"/>
          </a:bodyPr>
          <a:lstStyle/>
          <a:p>
            <a:r>
              <a:rPr lang="en-US" dirty="0" smtClean="0"/>
              <a:t>It has a Harvard architecture</a:t>
            </a:r>
          </a:p>
          <a:p>
            <a:pPr lvl="1"/>
            <a:r>
              <a:rPr lang="en-US" dirty="0" smtClean="0"/>
              <a:t>High speed (pipelining)</a:t>
            </a:r>
          </a:p>
          <a:p>
            <a:pPr lvl="1"/>
            <a:r>
              <a:rPr lang="en-US" dirty="0" smtClean="0"/>
              <a:t>One instruction in one instruction cycles</a:t>
            </a:r>
          </a:p>
          <a:p>
            <a:pPr lvl="1"/>
            <a:r>
              <a:rPr lang="en-US" dirty="0" smtClean="0"/>
              <a:t>Large number of registers (RAM)</a:t>
            </a:r>
          </a:p>
          <a:p>
            <a:r>
              <a:rPr lang="en-US" dirty="0" smtClean="0"/>
              <a:t>It has a RISC architecture</a:t>
            </a:r>
          </a:p>
          <a:p>
            <a:pPr lvl="1"/>
            <a:r>
              <a:rPr lang="en-US" dirty="0" smtClean="0"/>
              <a:t>Only small number of instruction set to remember (35 instructions in the case of pic16f877(A) )</a:t>
            </a:r>
          </a:p>
          <a:p>
            <a:pPr lvl="1"/>
            <a:r>
              <a:rPr lang="en-US" dirty="0" smtClean="0"/>
              <a:t>Small addressing moods</a:t>
            </a:r>
          </a:p>
          <a:p>
            <a:r>
              <a:rPr lang="en-US" dirty="0" smtClean="0"/>
              <a:t>Have a rich set of families for different applications</a:t>
            </a:r>
          </a:p>
          <a:p>
            <a:r>
              <a:rPr lang="en-US" dirty="0" smtClean="0"/>
              <a:t>In circuit programming </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Introduction to pic16f877a</a:t>
            </a:r>
            <a:r>
              <a:rPr lang="en-US" sz="3200" dirty="0" smtClean="0"/>
              <a:t> </a:t>
            </a:r>
            <a:r>
              <a:rPr lang="en-US" sz="3200" dirty="0" smtClean="0"/>
              <a:t>architecture</a:t>
            </a:r>
            <a:endParaRPr lang="en-US" sz="3200" dirty="0"/>
          </a:p>
        </p:txBody>
      </p:sp>
      <p:sp>
        <p:nvSpPr>
          <p:cNvPr id="3" name="Content Placeholder 2"/>
          <p:cNvSpPr>
            <a:spLocks noGrp="1"/>
          </p:cNvSpPr>
          <p:nvPr>
            <p:ph idx="1"/>
          </p:nvPr>
        </p:nvSpPr>
        <p:spPr/>
        <p:txBody>
          <a:bodyPr>
            <a:normAutofit/>
          </a:bodyPr>
          <a:lstStyle/>
          <a:p>
            <a:r>
              <a:rPr lang="en-US" sz="3200" dirty="0" smtClean="0"/>
              <a:t>It is a RISC </a:t>
            </a:r>
            <a:r>
              <a:rPr lang="en-US" sz="3200" dirty="0" smtClean="0"/>
              <a:t>like feature</a:t>
            </a:r>
          </a:p>
          <a:p>
            <a:pPr lvl="1"/>
            <a:r>
              <a:rPr lang="en-US" sz="3200" dirty="0" smtClean="0">
                <a:solidFill>
                  <a:srgbClr val="C00000"/>
                </a:solidFill>
              </a:rPr>
              <a:t>Harvard </a:t>
            </a:r>
            <a:r>
              <a:rPr lang="en-US" sz="3200" dirty="0" smtClean="0">
                <a:solidFill>
                  <a:srgbClr val="C00000"/>
                </a:solidFill>
              </a:rPr>
              <a:t>architecture</a:t>
            </a:r>
            <a:endParaRPr lang="en-US" sz="3200" dirty="0" smtClean="0"/>
          </a:p>
          <a:p>
            <a:pPr lvl="1"/>
            <a:r>
              <a:rPr lang="en-US" sz="3200" dirty="0" smtClean="0">
                <a:solidFill>
                  <a:srgbClr val="0070C0"/>
                </a:solidFill>
              </a:rPr>
              <a:t>Instruction </a:t>
            </a:r>
            <a:r>
              <a:rPr lang="en-US" sz="3200" dirty="0" smtClean="0">
                <a:solidFill>
                  <a:srgbClr val="0070C0"/>
                </a:solidFill>
              </a:rPr>
              <a:t>pipelining</a:t>
            </a:r>
            <a:endParaRPr lang="en-US" sz="3200" dirty="0" smtClean="0">
              <a:solidFill>
                <a:srgbClr val="002060"/>
              </a:solidFill>
            </a:endParaRPr>
          </a:p>
          <a:p>
            <a:pPr lvl="1"/>
            <a:r>
              <a:rPr lang="en-US" sz="3200" dirty="0" smtClean="0">
                <a:solidFill>
                  <a:srgbClr val="002060"/>
                </a:solidFill>
              </a:rPr>
              <a:t>A lot of registers </a:t>
            </a:r>
            <a:endParaRPr lang="en-US" sz="3200" dirty="0" smtClean="0"/>
          </a:p>
          <a:p>
            <a:pPr lvl="1"/>
            <a:r>
              <a:rPr lang="en-US" sz="3200" dirty="0" smtClean="0">
                <a:solidFill>
                  <a:srgbClr val="FF0000"/>
                </a:solidFill>
              </a:rPr>
              <a:t>Single </a:t>
            </a:r>
            <a:r>
              <a:rPr lang="en-US" sz="3200" dirty="0" smtClean="0">
                <a:solidFill>
                  <a:srgbClr val="FF0000"/>
                </a:solidFill>
              </a:rPr>
              <a:t>instruction cycle per instruction </a:t>
            </a:r>
            <a:endParaRPr lang="en-US" sz="3200" dirty="0" smtClean="0"/>
          </a:p>
          <a:p>
            <a:pPr lvl="1"/>
            <a:r>
              <a:rPr lang="en-US" sz="3200" b="1" dirty="0" smtClean="0">
                <a:solidFill>
                  <a:schemeClr val="accent1">
                    <a:lumMod val="50000"/>
                  </a:schemeClr>
                </a:solidFill>
              </a:rPr>
              <a:t>Only 35 instruction to learn </a:t>
            </a:r>
          </a:p>
          <a:p>
            <a:pPr lvl="1"/>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 of pic16f877a</a:t>
            </a:r>
            <a:endParaRPr lang="en-US" dirty="0"/>
          </a:p>
        </p:txBody>
      </p:sp>
      <p:sp>
        <p:nvSpPr>
          <p:cNvPr id="3" name="Content Placeholder 2"/>
          <p:cNvSpPr>
            <a:spLocks noGrp="1"/>
          </p:cNvSpPr>
          <p:nvPr>
            <p:ph idx="1"/>
          </p:nvPr>
        </p:nvSpPr>
        <p:spPr/>
        <p:txBody>
          <a:bodyPr/>
          <a:lstStyle/>
          <a:p>
            <a:endParaRPr lang="en-US"/>
          </a:p>
        </p:txBody>
      </p:sp>
      <p:pic>
        <p:nvPicPr>
          <p:cNvPr id="4" name="Picture 2" descr="F:\videos\cites\fig3-3.gif"/>
          <p:cNvPicPr>
            <a:picLocks noChangeAspect="1" noChangeArrowheads="1"/>
          </p:cNvPicPr>
          <p:nvPr/>
        </p:nvPicPr>
        <p:blipFill>
          <a:blip r:embed="rId2"/>
          <a:srcRect/>
          <a:stretch>
            <a:fillRect/>
          </a:stretch>
        </p:blipFill>
        <p:spPr bwMode="auto">
          <a:xfrm>
            <a:off x="228600" y="1447800"/>
            <a:ext cx="8001000" cy="54102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1266" name="Picture 2"/>
          <p:cNvPicPr>
            <a:picLocks noChangeAspect="1" noChangeArrowheads="1"/>
          </p:cNvPicPr>
          <p:nvPr/>
        </p:nvPicPr>
        <p:blipFill>
          <a:blip r:embed="rId2"/>
          <a:srcRect/>
          <a:stretch>
            <a:fillRect/>
          </a:stretch>
        </p:blipFill>
        <p:spPr bwMode="auto">
          <a:xfrm>
            <a:off x="12" y="152400"/>
            <a:ext cx="9277864" cy="69494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 of pic16f877</a:t>
            </a:r>
            <a:endParaRPr lang="en-US" dirty="0"/>
          </a:p>
        </p:txBody>
      </p:sp>
      <p:sp>
        <p:nvSpPr>
          <p:cNvPr id="3" name="Content Placeholder 2"/>
          <p:cNvSpPr>
            <a:spLocks noGrp="1"/>
          </p:cNvSpPr>
          <p:nvPr>
            <p:ph idx="1"/>
          </p:nvPr>
        </p:nvSpPr>
        <p:spPr/>
        <p:txBody>
          <a:bodyPr>
            <a:normAutofit/>
          </a:bodyPr>
          <a:lstStyle/>
          <a:p>
            <a:r>
              <a:rPr lang="en-US" dirty="0" smtClean="0"/>
              <a:t>CPU</a:t>
            </a:r>
          </a:p>
          <a:p>
            <a:r>
              <a:rPr lang="en-US" dirty="0" smtClean="0"/>
              <a:t>I/O</a:t>
            </a:r>
          </a:p>
          <a:p>
            <a:r>
              <a:rPr lang="en-US" dirty="0" smtClean="0"/>
              <a:t>Memory organization</a:t>
            </a:r>
          </a:p>
          <a:p>
            <a:pPr lvl="1"/>
            <a:r>
              <a:rPr lang="en-US" dirty="0" smtClean="0"/>
              <a:t>Program memory</a:t>
            </a:r>
          </a:p>
          <a:p>
            <a:pPr lvl="1"/>
            <a:r>
              <a:rPr lang="en-US" dirty="0" smtClean="0"/>
              <a:t>Data memory</a:t>
            </a:r>
          </a:p>
          <a:p>
            <a:r>
              <a:rPr lang="en-US" dirty="0" smtClean="0"/>
              <a:t>Power supply</a:t>
            </a:r>
          </a:p>
          <a:p>
            <a:r>
              <a:rPr lang="en-US" dirty="0" smtClean="0"/>
              <a:t>Peripherals </a:t>
            </a:r>
          </a:p>
          <a:p>
            <a:pPr lvl="1"/>
            <a:r>
              <a:rPr lang="en-US" dirty="0" smtClean="0"/>
              <a:t>Clock</a:t>
            </a:r>
          </a:p>
          <a:p>
            <a:pPr lvl="1"/>
            <a:r>
              <a:rPr lang="en-US" dirty="0" smtClean="0"/>
              <a:t>A/D converter </a:t>
            </a:r>
          </a:p>
          <a:p>
            <a:pPr lvl="1"/>
            <a:r>
              <a:rPr lang="en-US" dirty="0" smtClean="0"/>
              <a:t>Serial communication</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objectives</a:t>
            </a:r>
            <a:endParaRPr lang="en-US" dirty="0"/>
          </a:p>
        </p:txBody>
      </p:sp>
      <p:sp>
        <p:nvSpPr>
          <p:cNvPr id="3" name="Content Placeholder 2"/>
          <p:cNvSpPr>
            <a:spLocks noGrp="1"/>
          </p:cNvSpPr>
          <p:nvPr>
            <p:ph idx="1"/>
          </p:nvPr>
        </p:nvSpPr>
        <p:spPr/>
        <p:txBody>
          <a:bodyPr/>
          <a:lstStyle/>
          <a:p>
            <a:r>
              <a:rPr lang="en-US" sz="3200" dirty="0" smtClean="0">
                <a:solidFill>
                  <a:srgbClr val="FF0000"/>
                </a:solidFill>
              </a:rPr>
              <a:t>To understand the internal architecture of a microcontroller (</a:t>
            </a:r>
            <a:r>
              <a:rPr lang="en-US" sz="3200" dirty="0" smtClean="0">
                <a:solidFill>
                  <a:srgbClr val="FF0000"/>
                </a:solidFill>
              </a:rPr>
              <a:t>pic16f877a) </a:t>
            </a:r>
            <a:endParaRPr lang="en-US" sz="3200" dirty="0" smtClean="0">
              <a:solidFill>
                <a:srgbClr val="FF0000"/>
              </a:solidFill>
            </a:endParaRPr>
          </a:p>
          <a:p>
            <a:r>
              <a:rPr lang="en-US" sz="3200" dirty="0" smtClean="0">
                <a:solidFill>
                  <a:srgbClr val="002060"/>
                </a:solidFill>
              </a:rPr>
              <a:t>Understand the instruction set of this micro-controllers</a:t>
            </a:r>
          </a:p>
          <a:p>
            <a:r>
              <a:rPr lang="en-US" sz="3200" dirty="0" smtClean="0">
                <a:solidFill>
                  <a:srgbClr val="00B050"/>
                </a:solidFill>
              </a:rPr>
              <a:t>To introduce the assembly programming for embedded application. </a:t>
            </a:r>
            <a:endParaRPr lang="en-US" sz="3200" dirty="0">
              <a:solidFill>
                <a:srgbClr val="00B05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CPU</a:t>
            </a:r>
            <a:endParaRPr lang="en-US" dirty="0"/>
          </a:p>
        </p:txBody>
      </p:sp>
      <p:sp>
        <p:nvSpPr>
          <p:cNvPr id="3" name="Content Placeholder 2"/>
          <p:cNvSpPr>
            <a:spLocks noGrp="1"/>
          </p:cNvSpPr>
          <p:nvPr>
            <p:ph idx="1"/>
          </p:nvPr>
        </p:nvSpPr>
        <p:spPr/>
        <p:txBody>
          <a:bodyPr/>
          <a:lstStyle/>
          <a:p>
            <a:r>
              <a:rPr lang="en-US" dirty="0" smtClean="0"/>
              <a:t>It is a RISC architecture</a:t>
            </a:r>
          </a:p>
          <a:p>
            <a:pPr lvl="1"/>
            <a:r>
              <a:rPr lang="en-US" dirty="0" smtClean="0"/>
              <a:t>Harvard architecture</a:t>
            </a:r>
          </a:p>
          <a:p>
            <a:pPr lvl="1"/>
            <a:r>
              <a:rPr lang="en-US" dirty="0" smtClean="0"/>
              <a:t>Pipelining capability</a:t>
            </a:r>
          </a:p>
          <a:p>
            <a:r>
              <a:rPr lang="en-US" dirty="0" smtClean="0"/>
              <a:t>Contains </a:t>
            </a:r>
          </a:p>
          <a:p>
            <a:pPr lvl="1"/>
            <a:r>
              <a:rPr lang="en-US" dirty="0" smtClean="0"/>
              <a:t>The ALU</a:t>
            </a:r>
          </a:p>
          <a:p>
            <a:pPr lvl="1"/>
            <a:r>
              <a:rPr lang="en-US" dirty="0" smtClean="0"/>
              <a:t>The control unit</a:t>
            </a:r>
          </a:p>
          <a:p>
            <a:r>
              <a:rPr lang="en-US" dirty="0" smtClean="0"/>
              <a:t>Only 35 instruction to learn</a:t>
            </a:r>
          </a:p>
          <a:p>
            <a:r>
              <a:rPr lang="en-US" dirty="0" smtClean="0"/>
              <a:t>Only one word instruction (LWI)</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Peripherals  </a:t>
            </a:r>
            <a:endParaRPr lang="en-US" dirty="0"/>
          </a:p>
        </p:txBody>
      </p:sp>
      <p:sp>
        <p:nvSpPr>
          <p:cNvPr id="3" name="Content Placeholder 2"/>
          <p:cNvSpPr>
            <a:spLocks noGrp="1"/>
          </p:cNvSpPr>
          <p:nvPr>
            <p:ph idx="1"/>
          </p:nvPr>
        </p:nvSpPr>
        <p:spPr/>
        <p:txBody>
          <a:bodyPr/>
          <a:lstStyle/>
          <a:p>
            <a:r>
              <a:rPr lang="en-US" dirty="0" smtClean="0"/>
              <a:t>Clock</a:t>
            </a:r>
          </a:p>
          <a:p>
            <a:r>
              <a:rPr lang="en-US" dirty="0" smtClean="0"/>
              <a:t>A/D and (D/A) converter</a:t>
            </a:r>
          </a:p>
          <a:p>
            <a:r>
              <a:rPr lang="en-US" dirty="0" smtClean="0"/>
              <a:t>Timer </a:t>
            </a:r>
          </a:p>
          <a:p>
            <a:pPr lvl="1"/>
            <a:r>
              <a:rPr lang="en-US" dirty="0" smtClean="0"/>
              <a:t>Power on timer</a:t>
            </a:r>
          </a:p>
          <a:p>
            <a:pPr lvl="1"/>
            <a:r>
              <a:rPr lang="en-US" dirty="0" smtClean="0"/>
              <a:t>Watch dog timer</a:t>
            </a:r>
          </a:p>
          <a:p>
            <a:r>
              <a:rPr lang="en-US" dirty="0" smtClean="0"/>
              <a:t>Pulse width modulator</a:t>
            </a:r>
          </a:p>
          <a:p>
            <a:r>
              <a:rPr lang="en-US" dirty="0" smtClean="0"/>
              <a:t>Comparator </a:t>
            </a:r>
          </a:p>
          <a:p>
            <a:r>
              <a:rPr lang="en-US" dirty="0" smtClean="0"/>
              <a:t>Serial communication </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supply</a:t>
            </a:r>
            <a:endParaRPr lang="en-US" dirty="0"/>
          </a:p>
        </p:txBody>
      </p:sp>
      <p:sp>
        <p:nvSpPr>
          <p:cNvPr id="3" name="Content Placeholder 2"/>
          <p:cNvSpPr>
            <a:spLocks noGrp="1"/>
          </p:cNvSpPr>
          <p:nvPr>
            <p:ph idx="1"/>
          </p:nvPr>
        </p:nvSpPr>
        <p:spPr/>
        <p:txBody>
          <a:bodyPr>
            <a:normAutofit/>
          </a:bodyPr>
          <a:lstStyle/>
          <a:p>
            <a:r>
              <a:rPr lang="en-US" dirty="0" smtClean="0"/>
              <a:t>Brown-out Reset (BOR) </a:t>
            </a:r>
          </a:p>
          <a:p>
            <a:pPr lvl="1"/>
            <a:r>
              <a:rPr lang="en-US" dirty="0" smtClean="0"/>
              <a:t>Circuitry which will force the device to the reset state if the (device) voltage falls below a specified voltage level. Some devices have an internal BOR circuit, while other devices would require an external circuit to be created. </a:t>
            </a:r>
          </a:p>
          <a:p>
            <a:r>
              <a:rPr lang="en-US" dirty="0" smtClean="0"/>
              <a:t>Power-on Reset POR) </a:t>
            </a:r>
          </a:p>
          <a:p>
            <a:pPr lvl="1"/>
            <a:r>
              <a:rPr lang="en-US" dirty="0" smtClean="0"/>
              <a:t>Circuitry which determines if the device voltage rose from a powered down level (0V). If the device voltage is rising from ground, a device reset occurs and the PWRT is started. </a:t>
            </a:r>
          </a:p>
          <a:p>
            <a:endParaRPr lang="en-US" dirty="0" smtClean="0"/>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supply</a:t>
            </a:r>
            <a:endParaRPr lang="en-US" dirty="0"/>
          </a:p>
        </p:txBody>
      </p:sp>
      <p:sp>
        <p:nvSpPr>
          <p:cNvPr id="3" name="Content Placeholder 2"/>
          <p:cNvSpPr>
            <a:spLocks noGrp="1"/>
          </p:cNvSpPr>
          <p:nvPr>
            <p:ph idx="1"/>
          </p:nvPr>
        </p:nvSpPr>
        <p:spPr/>
        <p:txBody>
          <a:bodyPr/>
          <a:lstStyle/>
          <a:p>
            <a:r>
              <a:rPr lang="en-US" dirty="0" smtClean="0"/>
              <a:t>Sleep </a:t>
            </a:r>
          </a:p>
          <a:p>
            <a:pPr lvl="1"/>
            <a:r>
              <a:rPr lang="en-US" dirty="0" smtClean="0"/>
              <a:t>This is the low power mode of the device, where the device’s oscillator is disabled. This reduces the current the device consumes. Certain peripherals may be placed into modes where they continue to operate. </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Timer</a:t>
            </a:r>
            <a:endParaRPr lang="en-US" dirty="0"/>
          </a:p>
        </p:txBody>
      </p:sp>
      <p:sp>
        <p:nvSpPr>
          <p:cNvPr id="3" name="Content Placeholder 2"/>
          <p:cNvSpPr>
            <a:spLocks noGrp="1"/>
          </p:cNvSpPr>
          <p:nvPr>
            <p:ph idx="1"/>
          </p:nvPr>
        </p:nvSpPr>
        <p:spPr/>
        <p:txBody>
          <a:bodyPr>
            <a:normAutofit/>
          </a:bodyPr>
          <a:lstStyle/>
          <a:p>
            <a:r>
              <a:rPr lang="en-US" dirty="0" smtClean="0"/>
              <a:t>Oscillator Start-up Timer (OST) </a:t>
            </a:r>
          </a:p>
          <a:p>
            <a:pPr lvl="1"/>
            <a:r>
              <a:rPr lang="en-US" dirty="0" smtClean="0"/>
              <a:t>This timer counts 1024 crystal/resonator oscillator clock before releasing the internal reset signal. </a:t>
            </a:r>
          </a:p>
          <a:p>
            <a:r>
              <a:rPr lang="en-US" dirty="0" smtClean="0"/>
              <a:t>Power-up Timer (PWRT) </a:t>
            </a:r>
          </a:p>
          <a:p>
            <a:pPr lvl="1"/>
            <a:r>
              <a:rPr lang="en-US" dirty="0" smtClean="0"/>
              <a:t>A timer which holds the internal reset signal low for a timed delay to allow the device voltage to reach the valid operating voltage range. Once the timer times out, the OST circuitry is enabled (for all crystal/resonator device oscillator modes). </a:t>
            </a:r>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Timer</a:t>
            </a:r>
            <a:endParaRPr lang="en-US" dirty="0"/>
          </a:p>
        </p:txBody>
      </p:sp>
      <p:sp>
        <p:nvSpPr>
          <p:cNvPr id="3" name="Content Placeholder 2"/>
          <p:cNvSpPr>
            <a:spLocks noGrp="1"/>
          </p:cNvSpPr>
          <p:nvPr>
            <p:ph idx="1"/>
          </p:nvPr>
        </p:nvSpPr>
        <p:spPr/>
        <p:txBody>
          <a:bodyPr>
            <a:normAutofit/>
          </a:bodyPr>
          <a:lstStyle/>
          <a:p>
            <a:r>
              <a:rPr lang="en-US" dirty="0" smtClean="0"/>
              <a:t>Watchdog Timer (WDT) </a:t>
            </a:r>
          </a:p>
          <a:p>
            <a:pPr lvl="1"/>
            <a:r>
              <a:rPr lang="en-US" dirty="0" smtClean="0"/>
              <a:t>Used to increase the robustness of a design by recovering from software </a:t>
            </a:r>
            <a:r>
              <a:rPr lang="en-US" dirty="0" err="1" smtClean="0"/>
              <a:t>ﬂows</a:t>
            </a:r>
            <a:r>
              <a:rPr lang="en-US" dirty="0" smtClean="0"/>
              <a:t> that were not expected in the design of the product or other system related issues. The Watchdog Timer causes a reset if it is not cleared prior to overflow. The clock source for a </a:t>
            </a:r>
            <a:r>
              <a:rPr lang="en-US" dirty="0" err="1" smtClean="0"/>
              <a:t>PICmicro</a:t>
            </a:r>
            <a:r>
              <a:rPr lang="en-US" dirty="0" smtClean="0"/>
              <a:t> is an on-chip RC oscillator which enhances system reliability. </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architecture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Program memory(8kb)</a:t>
            </a:r>
          </a:p>
          <a:p>
            <a:pPr lvl="1"/>
            <a:r>
              <a:rPr lang="en-US" dirty="0" smtClean="0"/>
              <a:t>Flash technology</a:t>
            </a:r>
          </a:p>
          <a:p>
            <a:pPr lvl="1"/>
            <a:r>
              <a:rPr lang="en-US" dirty="0" smtClean="0"/>
              <a:t>4 page (2k each)</a:t>
            </a:r>
          </a:p>
          <a:p>
            <a:r>
              <a:rPr lang="en-US" dirty="0" smtClean="0"/>
              <a:t>Data memory</a:t>
            </a:r>
          </a:p>
          <a:p>
            <a:pPr lvl="1"/>
            <a:r>
              <a:rPr lang="en-US" dirty="0" smtClean="0"/>
              <a:t>Special purpose register</a:t>
            </a:r>
          </a:p>
          <a:p>
            <a:pPr lvl="2"/>
            <a:r>
              <a:rPr lang="en-US" dirty="0" smtClean="0"/>
              <a:t>For I/O, timer, A/D, clock select etc</a:t>
            </a:r>
          </a:p>
          <a:p>
            <a:pPr lvl="1"/>
            <a:r>
              <a:rPr lang="en-US" dirty="0" smtClean="0"/>
              <a:t>General purpose register</a:t>
            </a:r>
          </a:p>
          <a:p>
            <a:pPr lvl="1"/>
            <a:r>
              <a:rPr lang="en-US" dirty="0" smtClean="0"/>
              <a:t>4 banks (128 b each)</a:t>
            </a:r>
          </a:p>
          <a:p>
            <a:r>
              <a:rPr lang="en-US" dirty="0" smtClean="0"/>
              <a:t>DATA EEPROM</a:t>
            </a:r>
          </a:p>
          <a:p>
            <a:r>
              <a:rPr lang="en-US" dirty="0" smtClean="0"/>
              <a:t>Three addressing mode</a:t>
            </a:r>
          </a:p>
          <a:p>
            <a:pPr lvl="1"/>
            <a:r>
              <a:rPr lang="en-US" dirty="0" smtClean="0"/>
              <a:t>Direct</a:t>
            </a:r>
          </a:p>
          <a:p>
            <a:pPr lvl="1"/>
            <a:r>
              <a:rPr lang="en-US" dirty="0" smtClean="0"/>
              <a:t>Indirect </a:t>
            </a:r>
          </a:p>
          <a:p>
            <a:pPr lvl="1"/>
            <a:r>
              <a:rPr lang="en-US" dirty="0" smtClean="0"/>
              <a:t>Literal </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Input/output</a:t>
            </a:r>
            <a:endParaRPr lang="en-US" dirty="0"/>
          </a:p>
        </p:txBody>
      </p:sp>
      <p:sp>
        <p:nvSpPr>
          <p:cNvPr id="3" name="Content Placeholder 2"/>
          <p:cNvSpPr>
            <a:spLocks noGrp="1"/>
          </p:cNvSpPr>
          <p:nvPr>
            <p:ph idx="1"/>
          </p:nvPr>
        </p:nvSpPr>
        <p:spPr/>
        <p:txBody>
          <a:bodyPr/>
          <a:lstStyle/>
          <a:p>
            <a:r>
              <a:rPr lang="en-US" dirty="0" smtClean="0"/>
              <a:t>5 input/output ports</a:t>
            </a:r>
          </a:p>
          <a:p>
            <a:pPr lvl="1"/>
            <a:r>
              <a:rPr lang="en-US" dirty="0" err="1" smtClean="0"/>
              <a:t>PortA</a:t>
            </a:r>
            <a:endParaRPr lang="en-US" dirty="0" smtClean="0"/>
          </a:p>
          <a:p>
            <a:pPr lvl="1"/>
            <a:r>
              <a:rPr lang="en-US" dirty="0" err="1" smtClean="0"/>
              <a:t>PortB</a:t>
            </a:r>
            <a:endParaRPr lang="en-US" dirty="0" smtClean="0"/>
          </a:p>
          <a:p>
            <a:pPr lvl="1"/>
            <a:r>
              <a:rPr lang="en-US" dirty="0" err="1" smtClean="0"/>
              <a:t>PortC</a:t>
            </a:r>
            <a:endParaRPr lang="en-US" dirty="0" smtClean="0"/>
          </a:p>
          <a:p>
            <a:pPr lvl="1"/>
            <a:r>
              <a:rPr lang="en-US" dirty="0" err="1" smtClean="0"/>
              <a:t>PortD</a:t>
            </a:r>
            <a:endParaRPr lang="en-US" dirty="0" smtClean="0"/>
          </a:p>
          <a:p>
            <a:pPr lvl="1"/>
            <a:r>
              <a:rPr lang="en-US" dirty="0" err="1" smtClean="0"/>
              <a:t>PortE</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Summary of PIC16f877 </a:t>
            </a:r>
            <a:r>
              <a:rPr lang="en-US" dirty="0" smtClean="0"/>
              <a:t>Core features</a:t>
            </a:r>
            <a:endParaRPr lang="en-US" dirty="0"/>
          </a:p>
        </p:txBody>
      </p:sp>
      <p:sp>
        <p:nvSpPr>
          <p:cNvPr id="3" name="Content Placeholder 2"/>
          <p:cNvSpPr>
            <a:spLocks noGrp="1"/>
          </p:cNvSpPr>
          <p:nvPr>
            <p:ph idx="1"/>
          </p:nvPr>
        </p:nvSpPr>
        <p:spPr/>
        <p:txBody>
          <a:bodyPr/>
          <a:lstStyle/>
          <a:p>
            <a:r>
              <a:rPr lang="en-US" dirty="0" smtClean="0"/>
              <a:t>High-performance RISC CPU</a:t>
            </a:r>
          </a:p>
          <a:p>
            <a:r>
              <a:rPr lang="en-US" dirty="0" smtClean="0"/>
              <a:t>Only 35 single word instructions to learn</a:t>
            </a:r>
          </a:p>
          <a:p>
            <a:r>
              <a:rPr lang="en-US" dirty="0" smtClean="0"/>
              <a:t>All single cycle instructions except for program branches which are two cycle</a:t>
            </a:r>
          </a:p>
          <a:p>
            <a:r>
              <a:rPr lang="en-US" dirty="0" smtClean="0"/>
              <a:t>Operating speed: DC - 20 MHz clock input DC - 200 ns instruction cycle</a:t>
            </a:r>
          </a:p>
          <a:p>
            <a:r>
              <a:rPr lang="en-US" dirty="0" smtClean="0"/>
              <a:t>Up to 8K x 14 bit of FLASH Program Memory</a:t>
            </a:r>
          </a:p>
          <a:p>
            <a:r>
              <a:rPr lang="en-US" dirty="0" smtClean="0"/>
              <a:t>Up to 368 x 8 bit of Data Memory (RAM)</a:t>
            </a:r>
          </a:p>
          <a:p>
            <a:r>
              <a:rPr lang="en-US" dirty="0" smtClean="0"/>
              <a:t>Up to 256 x 8 bytes of EEPROM data memory</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PIC16f877 </a:t>
            </a:r>
            <a:r>
              <a:rPr lang="en-US" dirty="0" smtClean="0"/>
              <a:t>Core feature (</a:t>
            </a:r>
            <a:r>
              <a:rPr lang="en-US" dirty="0" err="1" smtClean="0"/>
              <a:t>conti</a:t>
            </a:r>
            <a:r>
              <a:rPr lang="en-US" dirty="0" smtClean="0"/>
              <a: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Interrupt capability (up to 14 sources)</a:t>
            </a:r>
          </a:p>
          <a:p>
            <a:r>
              <a:rPr lang="en-US" dirty="0" smtClean="0"/>
              <a:t>Eight level deep hardware stack</a:t>
            </a:r>
          </a:p>
          <a:p>
            <a:r>
              <a:rPr lang="en-US" dirty="0" smtClean="0"/>
              <a:t> Direct, indirect and relative addressing modes</a:t>
            </a:r>
          </a:p>
          <a:p>
            <a:r>
              <a:rPr lang="en-US" dirty="0" smtClean="0"/>
              <a:t>Power-on Reset (POR)</a:t>
            </a:r>
          </a:p>
          <a:p>
            <a:r>
              <a:rPr lang="en-US" dirty="0" smtClean="0"/>
              <a:t>Power-up Timer (PWRT) and Oscillator Start-up Timer (OST)</a:t>
            </a:r>
          </a:p>
          <a:p>
            <a:r>
              <a:rPr lang="en-US" dirty="0" smtClean="0"/>
              <a:t> Watchdog Timer (WDT) with its own on-chip RC oscillator for reliable operation</a:t>
            </a:r>
          </a:p>
          <a:p>
            <a:r>
              <a:rPr lang="en-US" dirty="0" smtClean="0"/>
              <a:t> Power saving SLEEP mode</a:t>
            </a:r>
          </a:p>
          <a:p>
            <a:r>
              <a:rPr lang="en-US" dirty="0" smtClean="0"/>
              <a:t> Selectable oscillator options</a:t>
            </a:r>
          </a:p>
          <a:p>
            <a:r>
              <a:rPr lang="en-US" dirty="0" smtClean="0"/>
              <a:t> Low-power, high-speed CMOS FLASH/EEPROM technology</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Lecture Objective</a:t>
            </a:r>
            <a:endParaRPr lang="en-US" dirty="0"/>
          </a:p>
        </p:txBody>
      </p:sp>
      <p:sp>
        <p:nvSpPr>
          <p:cNvPr id="3" name="Content Placeholder 2"/>
          <p:cNvSpPr>
            <a:spLocks noGrp="1"/>
          </p:cNvSpPr>
          <p:nvPr>
            <p:ph idx="1"/>
          </p:nvPr>
        </p:nvSpPr>
        <p:spPr/>
        <p:txBody>
          <a:bodyPr/>
          <a:lstStyle/>
          <a:p>
            <a:r>
              <a:rPr lang="en-US" sz="3600" b="1" dirty="0" smtClean="0">
                <a:solidFill>
                  <a:srgbClr val="00B050"/>
                </a:solidFill>
              </a:rPr>
              <a:t>Why study the hardware (architecture) of a micro-controllers?</a:t>
            </a:r>
          </a:p>
          <a:p>
            <a:endParaRPr lang="en-US" sz="3200" dirty="0" smtClean="0"/>
          </a:p>
          <a:p>
            <a:r>
              <a:rPr lang="en-US" sz="3600" b="1" dirty="0" smtClean="0">
                <a:solidFill>
                  <a:schemeClr val="accent1">
                    <a:lumMod val="50000"/>
                  </a:schemeClr>
                </a:solidFill>
              </a:rPr>
              <a:t>Why PIC?</a:t>
            </a:r>
          </a:p>
          <a:p>
            <a:endParaRPr lang="en-US" sz="3600" dirty="0" smtClean="0"/>
          </a:p>
          <a:p>
            <a:r>
              <a:rPr lang="en-US" sz="3600" b="1" dirty="0" smtClean="0">
                <a:solidFill>
                  <a:srgbClr val="002060"/>
                </a:solidFill>
              </a:rPr>
              <a:t>Why pic16f877?</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PIC16f877 </a:t>
            </a:r>
            <a:r>
              <a:rPr lang="en-US" dirty="0" smtClean="0"/>
              <a:t>Core feature (</a:t>
            </a:r>
            <a:r>
              <a:rPr lang="en-US" dirty="0" err="1" smtClean="0"/>
              <a:t>conti</a:t>
            </a:r>
            <a:r>
              <a:rPr lang="en-US" dirty="0" smtClean="0"/>
              <a:t>…)</a:t>
            </a:r>
            <a:endParaRPr lang="en-US" dirty="0"/>
          </a:p>
        </p:txBody>
      </p:sp>
      <p:sp>
        <p:nvSpPr>
          <p:cNvPr id="3" name="Content Placeholder 2"/>
          <p:cNvSpPr>
            <a:spLocks noGrp="1"/>
          </p:cNvSpPr>
          <p:nvPr>
            <p:ph idx="1"/>
          </p:nvPr>
        </p:nvSpPr>
        <p:spPr/>
        <p:txBody>
          <a:bodyPr>
            <a:normAutofit lnSpcReduction="10000"/>
          </a:bodyPr>
          <a:lstStyle/>
          <a:p>
            <a:r>
              <a:rPr lang="en-US" dirty="0" smtClean="0"/>
              <a:t>In-Circuit </a:t>
            </a:r>
            <a:r>
              <a:rPr lang="en-US" dirty="0" smtClean="0"/>
              <a:t>Serial Programming (ICSP) via two pins</a:t>
            </a:r>
          </a:p>
          <a:p>
            <a:r>
              <a:rPr lang="en-US" dirty="0" smtClean="0"/>
              <a:t> Single 5V In-Circuit Serial Programming capability</a:t>
            </a:r>
          </a:p>
          <a:p>
            <a:r>
              <a:rPr lang="en-US" dirty="0" smtClean="0"/>
              <a:t>In-Circuit Debugging via two pins</a:t>
            </a:r>
          </a:p>
          <a:p>
            <a:r>
              <a:rPr lang="en-US" dirty="0" smtClean="0"/>
              <a:t> Processor read/write access to program memory</a:t>
            </a:r>
          </a:p>
          <a:p>
            <a:r>
              <a:rPr lang="en-US" dirty="0" smtClean="0"/>
              <a:t> Wide operating voltage range: 2.0V to 5.5V</a:t>
            </a:r>
          </a:p>
          <a:p>
            <a:r>
              <a:rPr lang="en-US" dirty="0" smtClean="0"/>
              <a:t> High Sink/Source Current: 25 </a:t>
            </a:r>
            <a:r>
              <a:rPr lang="en-US" dirty="0" err="1" smtClean="0"/>
              <a:t>mA</a:t>
            </a:r>
            <a:endParaRPr lang="en-US" dirty="0" smtClean="0"/>
          </a:p>
          <a:p>
            <a:r>
              <a:rPr lang="en-US" dirty="0" smtClean="0"/>
              <a:t>Commercial and Industrial temperature ranges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srcRect/>
          <a:stretch>
            <a:fillRect/>
          </a:stretch>
        </p:blipFill>
        <p:spPr bwMode="auto">
          <a:xfrm>
            <a:off x="533400" y="457200"/>
            <a:ext cx="7086600" cy="609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a:bodyPr>
          <a:lstStyle/>
          <a:p>
            <a:pPr marL="514350" indent="-514350"/>
            <a:endParaRPr lang="en-US" dirty="0" smtClean="0"/>
          </a:p>
        </p:txBody>
      </p:sp>
      <p:pic>
        <p:nvPicPr>
          <p:cNvPr id="7170" name="Picture 2" descr="F:\videos\cites\fi1g0-1.gif"/>
          <p:cNvPicPr>
            <a:picLocks noChangeAspect="1" noChangeArrowheads="1"/>
          </p:cNvPicPr>
          <p:nvPr/>
        </p:nvPicPr>
        <p:blipFill>
          <a:blip r:embed="rId2"/>
          <a:srcRect/>
          <a:stretch>
            <a:fillRect/>
          </a:stretch>
        </p:blipFill>
        <p:spPr bwMode="auto">
          <a:xfrm>
            <a:off x="381000" y="1676400"/>
            <a:ext cx="8077200" cy="49530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3">
            <a:schemeClr val="lt1"/>
          </a:lnRef>
          <a:fillRef idx="1">
            <a:schemeClr val="accent3"/>
          </a:fillRef>
          <a:effectRef idx="1">
            <a:schemeClr val="accent3"/>
          </a:effectRef>
          <a:fontRef idx="minor">
            <a:schemeClr val="lt1"/>
          </a:fontRef>
        </p:style>
        <p:txBody>
          <a:bodyPr>
            <a:normAutofit/>
            <a:scene3d>
              <a:camera prst="isometricLeftDown"/>
              <a:lightRig rig="threePt" dir="t"/>
            </a:scene3d>
          </a:bodyPr>
          <a:lstStyle/>
          <a:p>
            <a:pPr algn="ctr">
              <a:buNone/>
            </a:pPr>
            <a:endParaRPr lang="en-US" sz="4800" dirty="0" smtClean="0"/>
          </a:p>
          <a:p>
            <a:pPr algn="ctr">
              <a:buNone/>
            </a:pPr>
            <a:endParaRPr lang="en-US" sz="4800" dirty="0" smtClean="0"/>
          </a:p>
          <a:p>
            <a:pPr algn="ctr">
              <a:buNone/>
            </a:pPr>
            <a:r>
              <a:rPr lang="en-US" sz="8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Thank you</a:t>
            </a:r>
            <a:endParaRPr lang="en-US" sz="8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architecture</a:t>
            </a:r>
            <a:endParaRPr lang="en-US" dirty="0"/>
          </a:p>
        </p:txBody>
      </p:sp>
      <p:sp>
        <p:nvSpPr>
          <p:cNvPr id="3" name="Content Placeholder 2"/>
          <p:cNvSpPr>
            <a:spLocks noGrp="1"/>
          </p:cNvSpPr>
          <p:nvPr>
            <p:ph idx="1"/>
          </p:nvPr>
        </p:nvSpPr>
        <p:spPr/>
        <p:txBody>
          <a:bodyPr>
            <a:normAutofit/>
          </a:bodyPr>
          <a:lstStyle/>
          <a:p>
            <a:r>
              <a:rPr lang="en-US" sz="3600" dirty="0" smtClean="0"/>
              <a:t>Based on number of instruction set</a:t>
            </a:r>
          </a:p>
          <a:p>
            <a:pPr lvl="1"/>
            <a:r>
              <a:rPr lang="en-US" sz="3600" dirty="0" smtClean="0"/>
              <a:t>RISC VSS CISC architecture </a:t>
            </a:r>
          </a:p>
          <a:p>
            <a:r>
              <a:rPr lang="en-US" sz="3600" dirty="0" smtClean="0"/>
              <a:t>Based on memory CPU organization</a:t>
            </a:r>
          </a:p>
          <a:p>
            <a:pPr lvl="1"/>
            <a:r>
              <a:rPr lang="en-US" sz="3600" dirty="0" smtClean="0"/>
              <a:t>Harvard VSS von Neumann </a:t>
            </a:r>
            <a:endParaRPr lang="en-US" sz="36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dirty="0" smtClean="0"/>
              <a:t>RISC architecture</a:t>
            </a:r>
            <a:r>
              <a:rPr lang="en-US" sz="3100" dirty="0" smtClean="0"/>
              <a:t/>
            </a:r>
            <a:br>
              <a:rPr lang="en-US" sz="3100" dirty="0" smtClean="0"/>
            </a:br>
            <a:r>
              <a:rPr lang="en-US" sz="3100" dirty="0" smtClean="0"/>
              <a:t>(</a:t>
            </a:r>
            <a:r>
              <a:rPr lang="en-US" sz="3100" i="1" dirty="0" smtClean="0"/>
              <a:t>Reduced Instruction Set </a:t>
            </a:r>
            <a:r>
              <a:rPr lang="en-US" sz="3100" i="1" dirty="0" smtClean="0"/>
              <a:t>Computer</a:t>
            </a:r>
            <a:r>
              <a:rPr lang="en-US" dirty="0" smtClean="0"/>
              <a:t>)</a:t>
            </a:r>
            <a:endParaRPr lang="en-US" dirty="0"/>
          </a:p>
        </p:txBody>
      </p:sp>
      <p:sp>
        <p:nvSpPr>
          <p:cNvPr id="3" name="Content Placeholder 2"/>
          <p:cNvSpPr>
            <a:spLocks noGrp="1"/>
          </p:cNvSpPr>
          <p:nvPr>
            <p:ph idx="1"/>
          </p:nvPr>
        </p:nvSpPr>
        <p:spPr/>
        <p:txBody>
          <a:bodyPr>
            <a:normAutofit fontScale="92500" lnSpcReduction="20000"/>
          </a:bodyPr>
          <a:lstStyle/>
          <a:p>
            <a:pPr lvl="1"/>
            <a:r>
              <a:rPr lang="en-US" dirty="0" smtClean="0"/>
              <a:t>A large number of instruction(more than 170 instruction set in Intel family processors</a:t>
            </a:r>
          </a:p>
          <a:p>
            <a:pPr lvl="1"/>
            <a:endParaRPr lang="en-US" dirty="0" smtClean="0"/>
          </a:p>
          <a:p>
            <a:pPr lvl="2"/>
            <a:r>
              <a:rPr lang="en-US" dirty="0" smtClean="0"/>
              <a:t>This makes them relatively </a:t>
            </a:r>
            <a:r>
              <a:rPr lang="en-US" dirty="0" err="1" smtClean="0"/>
              <a:t>costy</a:t>
            </a:r>
            <a:r>
              <a:rPr lang="en-US" dirty="0" smtClean="0"/>
              <a:t>, with large power requirements and more than 1 clock cycle per instruction (less speed)</a:t>
            </a:r>
          </a:p>
          <a:p>
            <a:r>
              <a:rPr lang="en-US" dirty="0" smtClean="0"/>
              <a:t>Example: PIC, AVR</a:t>
            </a:r>
          </a:p>
          <a:p>
            <a:r>
              <a:rPr lang="en-US" dirty="0" smtClean="0"/>
              <a:t>Advantage</a:t>
            </a:r>
          </a:p>
          <a:p>
            <a:pPr lvl="1"/>
            <a:r>
              <a:rPr lang="en-US" dirty="0" smtClean="0"/>
              <a:t>Small number of instruction to learn</a:t>
            </a:r>
          </a:p>
          <a:p>
            <a:pPr lvl="1"/>
            <a:r>
              <a:rPr lang="en-US" dirty="0" smtClean="0"/>
              <a:t>Small number of cycle per instruction (most PIC instruction set have one clock per instruction set)</a:t>
            </a:r>
          </a:p>
          <a:p>
            <a:r>
              <a:rPr lang="en-US" dirty="0" smtClean="0"/>
              <a:t>Disadvantage   </a:t>
            </a:r>
          </a:p>
          <a:p>
            <a:pPr lvl="1"/>
            <a:r>
              <a:rPr lang="en-US" dirty="0" smtClean="0"/>
              <a:t>Only basic operation is supported</a:t>
            </a:r>
          </a:p>
          <a:p>
            <a:pPr lvl="2"/>
            <a:r>
              <a:rPr lang="en-US" dirty="0" smtClean="0"/>
              <a:t>Complex operation is performed by the software programmer</a:t>
            </a:r>
          </a:p>
          <a:p>
            <a:pPr lvl="1"/>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CISC architectures</a:t>
            </a:r>
            <a:r>
              <a:rPr lang="en-US" sz="2800" dirty="0" smtClean="0"/>
              <a:t/>
            </a:r>
            <a:br>
              <a:rPr lang="en-US" sz="2800" dirty="0" smtClean="0"/>
            </a:br>
            <a:r>
              <a:rPr lang="en-US" sz="2800" dirty="0" smtClean="0"/>
              <a:t>(</a:t>
            </a:r>
            <a:r>
              <a:rPr lang="en-US" sz="2800" i="1" dirty="0" smtClean="0"/>
              <a:t>Complex Instruction Set </a:t>
            </a:r>
            <a:r>
              <a:rPr lang="en-US" sz="2800" i="1" dirty="0" smtClean="0"/>
              <a:t>Computer</a:t>
            </a:r>
            <a:r>
              <a:rPr lang="en-US" sz="2800" dirty="0" smtClean="0"/>
              <a:t>) </a:t>
            </a:r>
            <a:endParaRPr lang="en-US" sz="2800" dirty="0"/>
          </a:p>
        </p:txBody>
      </p:sp>
      <p:sp>
        <p:nvSpPr>
          <p:cNvPr id="3" name="Content Placeholder 2"/>
          <p:cNvSpPr>
            <a:spLocks noGrp="1"/>
          </p:cNvSpPr>
          <p:nvPr>
            <p:ph idx="1"/>
          </p:nvPr>
        </p:nvSpPr>
        <p:spPr/>
        <p:txBody>
          <a:bodyPr>
            <a:normAutofit fontScale="92500" lnSpcReduction="20000"/>
          </a:bodyPr>
          <a:lstStyle/>
          <a:p>
            <a:r>
              <a:rPr lang="en-US" dirty="0" smtClean="0"/>
              <a:t>A lot of instruction set</a:t>
            </a:r>
          </a:p>
          <a:p>
            <a:r>
              <a:rPr lang="en-US" dirty="0" smtClean="0"/>
              <a:t>Complex computation are implemented in the instruction set (egg. multiplication)</a:t>
            </a:r>
          </a:p>
          <a:p>
            <a:r>
              <a:rPr lang="en-US" dirty="0" smtClean="0"/>
              <a:t>Example</a:t>
            </a:r>
          </a:p>
          <a:p>
            <a:pPr lvl="1"/>
            <a:r>
              <a:rPr lang="en-US" dirty="0" smtClean="0"/>
              <a:t>8086 families(</a:t>
            </a:r>
            <a:r>
              <a:rPr lang="en-US" dirty="0" err="1" smtClean="0"/>
              <a:t>intel</a:t>
            </a:r>
            <a:r>
              <a:rPr lang="en-US" dirty="0" smtClean="0"/>
              <a:t> based processor)</a:t>
            </a:r>
          </a:p>
          <a:p>
            <a:pPr lvl="1"/>
            <a:r>
              <a:rPr lang="en-US" dirty="0" smtClean="0"/>
              <a:t>8051 microcontrollers</a:t>
            </a:r>
          </a:p>
          <a:p>
            <a:r>
              <a:rPr lang="en-US" dirty="0" smtClean="0"/>
              <a:t>Advantage</a:t>
            </a:r>
          </a:p>
          <a:p>
            <a:pPr lvl="1"/>
            <a:r>
              <a:rPr lang="en-US" dirty="0" smtClean="0"/>
              <a:t>Easy of programming</a:t>
            </a:r>
          </a:p>
          <a:p>
            <a:pPr lvl="1"/>
            <a:r>
              <a:rPr lang="en-US" sz="2400" dirty="0" smtClean="0"/>
              <a:t>Large number of addressing </a:t>
            </a:r>
            <a:r>
              <a:rPr lang="en-US" sz="2400" dirty="0" smtClean="0"/>
              <a:t>modes</a:t>
            </a:r>
            <a:endParaRPr lang="en-US" dirty="0" smtClean="0"/>
          </a:p>
          <a:p>
            <a:r>
              <a:rPr lang="en-US" dirty="0" smtClean="0"/>
              <a:t>Disadvantage  </a:t>
            </a:r>
          </a:p>
          <a:p>
            <a:pPr lvl="1"/>
            <a:r>
              <a:rPr lang="en-US" dirty="0" smtClean="0"/>
              <a:t>Low speed </a:t>
            </a:r>
          </a:p>
          <a:p>
            <a:pPr lvl="1"/>
            <a:r>
              <a:rPr lang="en-US" dirty="0" smtClean="0"/>
              <a:t>Difficult to study all instructions</a:t>
            </a:r>
          </a:p>
          <a:p>
            <a:pPr lvl="1"/>
            <a:r>
              <a:rPr lang="en-US" dirty="0" smtClean="0"/>
              <a:t>Lot of memory access (because of small number of registers)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Harvard </a:t>
            </a:r>
            <a:r>
              <a:rPr lang="en-US" dirty="0" err="1" smtClean="0"/>
              <a:t>vss</a:t>
            </a:r>
            <a:r>
              <a:rPr lang="en-US" dirty="0" smtClean="0"/>
              <a:t> von Neumann architecture </a:t>
            </a:r>
            <a:endParaRPr lang="en-US" dirty="0"/>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srcRect/>
          <a:stretch>
            <a:fillRect/>
          </a:stretch>
        </p:blipFill>
        <p:spPr bwMode="auto">
          <a:xfrm>
            <a:off x="-1" y="1600200"/>
            <a:ext cx="4419601" cy="5029200"/>
          </a:xfrm>
          <a:prstGeom prst="rect">
            <a:avLst/>
          </a:prstGeom>
          <a:noFill/>
          <a:ln w="9525">
            <a:noFill/>
            <a:miter lim="800000"/>
            <a:headEnd/>
            <a:tailEnd/>
          </a:ln>
          <a:effectLst/>
        </p:spPr>
      </p:pic>
      <p:pic>
        <p:nvPicPr>
          <p:cNvPr id="5" name="Picture 2"/>
          <p:cNvPicPr>
            <a:picLocks noChangeAspect="1" noChangeArrowheads="1"/>
          </p:cNvPicPr>
          <p:nvPr/>
        </p:nvPicPr>
        <p:blipFill>
          <a:blip r:embed="rId3"/>
          <a:srcRect/>
          <a:stretch>
            <a:fillRect/>
          </a:stretch>
        </p:blipFill>
        <p:spPr bwMode="auto">
          <a:xfrm>
            <a:off x="4343400" y="1600200"/>
            <a:ext cx="4267200" cy="5257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Harvard architecture</a:t>
            </a:r>
            <a:endParaRPr lang="en-US" dirty="0"/>
          </a:p>
        </p:txBody>
      </p:sp>
      <p:sp>
        <p:nvSpPr>
          <p:cNvPr id="3" name="Content Placeholder 2"/>
          <p:cNvSpPr>
            <a:spLocks noGrp="1"/>
          </p:cNvSpPr>
          <p:nvPr>
            <p:ph idx="1"/>
          </p:nvPr>
        </p:nvSpPr>
        <p:spPr/>
        <p:txBody>
          <a:bodyPr/>
          <a:lstStyle/>
          <a:p>
            <a:r>
              <a:rPr lang="en-US" dirty="0" smtClean="0"/>
              <a:t>Memory space for data and instruction is different (they don’t share the same space)</a:t>
            </a:r>
          </a:p>
          <a:p>
            <a:pPr lvl="1"/>
            <a:endParaRPr lang="en-US" dirty="0" smtClean="0"/>
          </a:p>
          <a:p>
            <a:r>
              <a:rPr lang="en-US" dirty="0" smtClean="0"/>
              <a:t>Both Data and instruction can be accessed at the same time (pipelining)</a:t>
            </a:r>
          </a:p>
          <a:p>
            <a:pPr lvl="1"/>
            <a:r>
              <a:rPr lang="en-US" dirty="0" smtClean="0"/>
              <a:t> This makes this processor relatively fast </a:t>
            </a:r>
            <a:endParaRPr lang="en-US" dirty="0" smtClean="0"/>
          </a:p>
          <a:p>
            <a:r>
              <a:rPr lang="en-US" dirty="0" smtClean="0"/>
              <a:t>A lot of registers for fast processing</a:t>
            </a:r>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Harvard architecture in the </a:t>
            </a:r>
            <a:r>
              <a:rPr lang="en-US" dirty="0" err="1" smtClean="0"/>
              <a:t>pic</a:t>
            </a:r>
            <a:r>
              <a:rPr lang="en-US" dirty="0" smtClean="0"/>
              <a:t> case</a:t>
            </a:r>
            <a:endParaRPr lang="en-US" dirty="0"/>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srcRect/>
          <a:stretch>
            <a:fillRect/>
          </a:stretch>
        </p:blipFill>
        <p:spPr bwMode="auto">
          <a:xfrm>
            <a:off x="304800" y="1524000"/>
            <a:ext cx="7772400" cy="4876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11332</TotalTime>
  <Words>1147</Words>
  <Application>Microsoft Office PowerPoint</Application>
  <PresentationFormat>On-screen Show (4:3)</PresentationFormat>
  <Paragraphs>203</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Opulent</vt:lpstr>
      <vt:lpstr>Slide 1</vt:lpstr>
      <vt:lpstr>Chapter objectives</vt:lpstr>
      <vt:lpstr>Lecture Objective</vt:lpstr>
      <vt:lpstr>Computer architecture</vt:lpstr>
      <vt:lpstr>RISC architecture (Reduced Instruction Set Computer)</vt:lpstr>
      <vt:lpstr>CISC architectures (Complex Instruction Set Computer) </vt:lpstr>
      <vt:lpstr>Harvard vss von Neumann architecture </vt:lpstr>
      <vt:lpstr>Harvard architecture</vt:lpstr>
      <vt:lpstr>Harvard architecture in the pic case</vt:lpstr>
      <vt:lpstr>Von Neumann architecture  </vt:lpstr>
      <vt:lpstr>The difference between microcontroller and microprocessors</vt:lpstr>
      <vt:lpstr>Microcontrollers</vt:lpstr>
      <vt:lpstr>Example of microcontrollers</vt:lpstr>
      <vt:lpstr>Why PIC?</vt:lpstr>
      <vt:lpstr>Why PIC? Conti…</vt:lpstr>
      <vt:lpstr>Introduction to pic16f877a architecture</vt:lpstr>
      <vt:lpstr>Architecture of pic16f877a</vt:lpstr>
      <vt:lpstr>Slide 18</vt:lpstr>
      <vt:lpstr>Architecture of pic16f877</vt:lpstr>
      <vt:lpstr>CPU</vt:lpstr>
      <vt:lpstr>Peripherals  </vt:lpstr>
      <vt:lpstr>Power supply</vt:lpstr>
      <vt:lpstr>Power supply</vt:lpstr>
      <vt:lpstr>Timer</vt:lpstr>
      <vt:lpstr>Timer</vt:lpstr>
      <vt:lpstr>Memory architecture </vt:lpstr>
      <vt:lpstr>Input/output</vt:lpstr>
      <vt:lpstr>Summary of PIC16f877 Core features</vt:lpstr>
      <vt:lpstr>PIC16f877 Core feature (conti…)</vt:lpstr>
      <vt:lpstr>PIC16f877 Core feature (conti…)</vt:lpstr>
      <vt:lpstr>Slide 31</vt:lpstr>
      <vt:lpstr>Summary</vt:lpstr>
      <vt:lpstr>Slide 33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helo</dc:creator>
  <cp:lastModifiedBy>Sysay</cp:lastModifiedBy>
  <cp:revision>140</cp:revision>
  <dcterms:created xsi:type="dcterms:W3CDTF">2006-08-16T00:00:00Z</dcterms:created>
  <dcterms:modified xsi:type="dcterms:W3CDTF">2015-03-23T05:52:31Z</dcterms:modified>
</cp:coreProperties>
</file>