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8" r:id="rId2"/>
    <p:sldId id="257" r:id="rId3"/>
    <p:sldId id="287" r:id="rId4"/>
    <p:sldId id="288" r:id="rId5"/>
    <p:sldId id="289" r:id="rId6"/>
    <p:sldId id="290" r:id="rId7"/>
    <p:sldId id="291" r:id="rId8"/>
    <p:sldId id="369" r:id="rId9"/>
    <p:sldId id="292" r:id="rId10"/>
    <p:sldId id="293" r:id="rId11"/>
    <p:sldId id="294" r:id="rId12"/>
    <p:sldId id="295" r:id="rId13"/>
    <p:sldId id="296" r:id="rId14"/>
    <p:sldId id="297" r:id="rId15"/>
    <p:sldId id="298" r:id="rId16"/>
    <p:sldId id="2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B5DF-3317-5421-527E-11E4E8805E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43C750-C977-CF50-2A08-B1B0EDD448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CB8F8-0FB1-9363-F1BF-5FA7C50FB776}"/>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5" name="Footer Placeholder 4">
            <a:extLst>
              <a:ext uri="{FF2B5EF4-FFF2-40B4-BE49-F238E27FC236}">
                <a16:creationId xmlns:a16="http://schemas.microsoft.com/office/drawing/2014/main" id="{FEFDBC19-CA93-E4B1-4161-ACB2191E9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FE7C6-7BC1-2166-0ED4-5BF59AA714EB}"/>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268162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C9B6-D243-188E-1191-3254D189A3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C70E7-8866-6BC1-C1E5-19F8E68EFE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2517A-B9CC-BB1B-A1F7-C8FF45529D46}"/>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5" name="Footer Placeholder 4">
            <a:extLst>
              <a:ext uri="{FF2B5EF4-FFF2-40B4-BE49-F238E27FC236}">
                <a16:creationId xmlns:a16="http://schemas.microsoft.com/office/drawing/2014/main" id="{D31CCC8E-184C-B98D-194B-4A97C9302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58108-B9A4-2E34-5C7C-8EEA6623AD08}"/>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415497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BA5AD9-491E-9FB7-4E93-B9983449B0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917572-AC18-EA46-2817-E6C66E6D27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527FC-3D65-6D40-8D16-725CB7F6BD65}"/>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5" name="Footer Placeholder 4">
            <a:extLst>
              <a:ext uri="{FF2B5EF4-FFF2-40B4-BE49-F238E27FC236}">
                <a16:creationId xmlns:a16="http://schemas.microsoft.com/office/drawing/2014/main" id="{B6C79D29-9005-CCD8-23AE-BD7D9476E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7F246-FE93-09B7-CF14-2EF1A14E8062}"/>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215990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D341-53B5-C44E-DD87-A5F61212A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62D82-42B2-6B80-6720-FD6A1A43E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DAF3F-1F30-5B31-1534-BC7F55ED5740}"/>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5" name="Footer Placeholder 4">
            <a:extLst>
              <a:ext uri="{FF2B5EF4-FFF2-40B4-BE49-F238E27FC236}">
                <a16:creationId xmlns:a16="http://schemas.microsoft.com/office/drawing/2014/main" id="{5146FFC5-0C61-1D2D-E99D-61D20A1F0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E43B1-3DC8-8F2C-8183-9D9239DE0E19}"/>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71965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B3A6-9987-2774-52AA-F1D1B7FA40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93166-E029-6121-F5B5-E3F0183B23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97FB5-4261-4801-0AC9-F2A8FCD04D8E}"/>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5" name="Footer Placeholder 4">
            <a:extLst>
              <a:ext uri="{FF2B5EF4-FFF2-40B4-BE49-F238E27FC236}">
                <a16:creationId xmlns:a16="http://schemas.microsoft.com/office/drawing/2014/main" id="{B466E71E-998B-7250-5B33-D419A0AD2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1EED2-3CED-7B5F-4DAE-83649D0EEB69}"/>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35089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F555-5A90-63B6-6F27-B8296253A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AB0DE-50DD-C0CE-2D83-1FA8DE8D7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30882-2C43-06E3-B4CA-BBC163ECE4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C6E1E6-D272-8140-5F5C-B663AB170A12}"/>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6" name="Footer Placeholder 5">
            <a:extLst>
              <a:ext uri="{FF2B5EF4-FFF2-40B4-BE49-F238E27FC236}">
                <a16:creationId xmlns:a16="http://schemas.microsoft.com/office/drawing/2014/main" id="{17FAC87F-0A73-9B69-5A76-E483F280A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5C5D9-3A8A-A61A-609D-985EAED79BA2}"/>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3710486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F41C-B41F-F082-66DD-C3C3B3C089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0D63A4-2358-3EBA-8276-250827506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55247-51CA-E142-9FC6-4AAE674740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B4453E-D93F-4F15-048D-56B7150DAE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8F6BCB-2577-5DA7-1E32-D6CDF5A833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B28F6-A451-F660-5F58-583E1EFACAE1}"/>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8" name="Footer Placeholder 7">
            <a:extLst>
              <a:ext uri="{FF2B5EF4-FFF2-40B4-BE49-F238E27FC236}">
                <a16:creationId xmlns:a16="http://schemas.microsoft.com/office/drawing/2014/main" id="{7E847468-2ADB-4DF7-3C07-0D776294A9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786E07-2473-22BB-4273-DFB7D721D368}"/>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295360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B5C4-2C96-710E-2804-7F79A4986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E562AF-9BF1-F390-EB25-363859AEC9D5}"/>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4" name="Footer Placeholder 3">
            <a:extLst>
              <a:ext uri="{FF2B5EF4-FFF2-40B4-BE49-F238E27FC236}">
                <a16:creationId xmlns:a16="http://schemas.microsoft.com/office/drawing/2014/main" id="{844C3A7D-D2F2-73EF-B945-1270913F89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34CF7E-67E7-C7C1-2C4A-0C6650E79B3C}"/>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60043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100ED-D809-31D2-EB8D-16C29F0DD640}"/>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3" name="Footer Placeholder 2">
            <a:extLst>
              <a:ext uri="{FF2B5EF4-FFF2-40B4-BE49-F238E27FC236}">
                <a16:creationId xmlns:a16="http://schemas.microsoft.com/office/drawing/2014/main" id="{B9D48AAD-EFF8-AD63-3F9F-C919E0C70D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A3AF6A-35FA-35CE-C8F6-215E9A9502C2}"/>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62484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5C4F-1C6F-9C4C-7860-2399ECC368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A66207-563E-5230-D37F-146F77E4B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7343E-4E95-D923-5A8B-1BD627B72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F4FA7-5755-0510-8483-3CD8F293D616}"/>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6" name="Footer Placeholder 5">
            <a:extLst>
              <a:ext uri="{FF2B5EF4-FFF2-40B4-BE49-F238E27FC236}">
                <a16:creationId xmlns:a16="http://schemas.microsoft.com/office/drawing/2014/main" id="{4FEDC76D-9B0E-C1F4-8C4A-C41206F9B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7A8687-A038-6229-DC12-A865249BCB5F}"/>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49285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063B-3696-C0C9-83CA-56D54B58C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8584C8-7FBF-AE88-AB88-2E0B7A2E82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8F3347-81B3-487F-A7E1-AEEB92F78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747A7-401F-955D-BDE7-A441F399C329}"/>
              </a:ext>
            </a:extLst>
          </p:cNvPr>
          <p:cNvSpPr>
            <a:spLocks noGrp="1"/>
          </p:cNvSpPr>
          <p:nvPr>
            <p:ph type="dt" sz="half" idx="10"/>
          </p:nvPr>
        </p:nvSpPr>
        <p:spPr/>
        <p:txBody>
          <a:bodyPr/>
          <a:lstStyle/>
          <a:p>
            <a:fld id="{C0B4C2FF-2C23-4A2E-9378-30455C165FA0}" type="datetimeFigureOut">
              <a:rPr lang="en-US" smtClean="0"/>
              <a:t>2/28/2025</a:t>
            </a:fld>
            <a:endParaRPr lang="en-US"/>
          </a:p>
        </p:txBody>
      </p:sp>
      <p:sp>
        <p:nvSpPr>
          <p:cNvPr id="6" name="Footer Placeholder 5">
            <a:extLst>
              <a:ext uri="{FF2B5EF4-FFF2-40B4-BE49-F238E27FC236}">
                <a16:creationId xmlns:a16="http://schemas.microsoft.com/office/drawing/2014/main" id="{166FC1FB-41E3-6696-3BFD-6AA3D6C54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2708-7491-B197-C60A-7CDB8564AB46}"/>
              </a:ext>
            </a:extLst>
          </p:cNvPr>
          <p:cNvSpPr>
            <a:spLocks noGrp="1"/>
          </p:cNvSpPr>
          <p:nvPr>
            <p:ph type="sldNum" sz="quarter" idx="12"/>
          </p:nvPr>
        </p:nvSpPr>
        <p:spPr/>
        <p:txBody>
          <a:bodyPr/>
          <a:lstStyle/>
          <a:p>
            <a:fld id="{E033098A-E447-49FB-B16F-EDEBBF2CD44A}" type="slidenum">
              <a:rPr lang="en-US" smtClean="0"/>
              <a:t>‹#›</a:t>
            </a:fld>
            <a:endParaRPr lang="en-US"/>
          </a:p>
        </p:txBody>
      </p:sp>
    </p:spTree>
    <p:extLst>
      <p:ext uri="{BB962C8B-B14F-4D97-AF65-F5344CB8AC3E}">
        <p14:creationId xmlns:p14="http://schemas.microsoft.com/office/powerpoint/2010/main" val="385035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541E81-965D-E8EF-0836-1AB22D056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75FA46-5910-5625-2A1A-A872788D1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C26DB-A72D-0C1F-261A-D56989B767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4C2FF-2C23-4A2E-9378-30455C165FA0}" type="datetimeFigureOut">
              <a:rPr lang="en-US" smtClean="0"/>
              <a:t>2/28/2025</a:t>
            </a:fld>
            <a:endParaRPr lang="en-US"/>
          </a:p>
        </p:txBody>
      </p:sp>
      <p:sp>
        <p:nvSpPr>
          <p:cNvPr id="5" name="Footer Placeholder 4">
            <a:extLst>
              <a:ext uri="{FF2B5EF4-FFF2-40B4-BE49-F238E27FC236}">
                <a16:creationId xmlns:a16="http://schemas.microsoft.com/office/drawing/2014/main" id="{064782F0-62BD-633F-735E-B1DF2CD08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E7F594-201E-D4AF-EBCE-AE967C8E5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3098A-E447-49FB-B16F-EDEBBF2CD44A}" type="slidenum">
              <a:rPr lang="en-US" smtClean="0"/>
              <a:t>‹#›</a:t>
            </a:fld>
            <a:endParaRPr lang="en-US"/>
          </a:p>
        </p:txBody>
      </p:sp>
    </p:spTree>
    <p:extLst>
      <p:ext uri="{BB962C8B-B14F-4D97-AF65-F5344CB8AC3E}">
        <p14:creationId xmlns:p14="http://schemas.microsoft.com/office/powerpoint/2010/main" val="3864363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mailto:mail@ethioptec.com/ethiomisgie@gmail.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pPr algn="ctr"/>
            <a:r>
              <a:rPr lang="en-US" sz="4000" b="1" dirty="0">
                <a:solidFill>
                  <a:srgbClr val="00CC99"/>
                </a:solidFill>
                <a:latin typeface="+mn-lt"/>
              </a:rPr>
              <a:t>Computer &amp; Network Security</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grpSp>
        <p:nvGrpSpPr>
          <p:cNvPr id="7" name="Group 6">
            <a:extLst>
              <a:ext uri="{FF2B5EF4-FFF2-40B4-BE49-F238E27FC236}">
                <a16:creationId xmlns:a16="http://schemas.microsoft.com/office/drawing/2014/main" id="{6FDB99AD-C8A2-56F4-69A1-9E8D3C44FFAC}"/>
              </a:ext>
            </a:extLst>
          </p:cNvPr>
          <p:cNvGrpSpPr/>
          <p:nvPr/>
        </p:nvGrpSpPr>
        <p:grpSpPr>
          <a:xfrm>
            <a:off x="2105024" y="1099436"/>
            <a:ext cx="7981950" cy="5153025"/>
            <a:chOff x="1130805" y="1125073"/>
            <a:chExt cx="7981950" cy="5153025"/>
          </a:xfrm>
        </p:grpSpPr>
        <p:pic>
          <p:nvPicPr>
            <p:cNvPr id="2" name="Picture 1">
              <a:extLst>
                <a:ext uri="{FF2B5EF4-FFF2-40B4-BE49-F238E27FC236}">
                  <a16:creationId xmlns:a16="http://schemas.microsoft.com/office/drawing/2014/main" id="{8FBD5996-3DD7-441A-401C-A927B2AA0A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130805" y="1125073"/>
              <a:ext cx="7981950" cy="5153025"/>
            </a:xfrm>
            <a:prstGeom prst="rect">
              <a:avLst/>
            </a:prstGeom>
          </p:spPr>
        </p:pic>
        <p:sp>
          <p:nvSpPr>
            <p:cNvPr id="3" name="Isosceles Triangle 2">
              <a:extLst>
                <a:ext uri="{FF2B5EF4-FFF2-40B4-BE49-F238E27FC236}">
                  <a16:creationId xmlns:a16="http://schemas.microsoft.com/office/drawing/2014/main" id="{C13D166C-92E5-4B4C-DA07-9B3F5CEE22D7}"/>
                </a:ext>
              </a:extLst>
            </p:cNvPr>
            <p:cNvSpPr/>
            <p:nvPr/>
          </p:nvSpPr>
          <p:spPr>
            <a:xfrm>
              <a:off x="3367043" y="2647894"/>
              <a:ext cx="3435409" cy="3137608"/>
            </a:xfrm>
            <a:prstGeom prst="triangle">
              <a:avLst>
                <a:gd name="adj" fmla="val 49752"/>
              </a:avLst>
            </a:prstGeom>
            <a:solidFill>
              <a:srgbClr val="00B050"/>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t>AAA</a:t>
              </a:r>
            </a:p>
            <a:p>
              <a:pPr algn="ctr"/>
              <a:endParaRPr lang="en-US" sz="6600" b="1" dirty="0"/>
            </a:p>
          </p:txBody>
        </p:sp>
      </p:grpSp>
    </p:spTree>
    <p:extLst>
      <p:ext uri="{BB962C8B-B14F-4D97-AF65-F5344CB8AC3E}">
        <p14:creationId xmlns:p14="http://schemas.microsoft.com/office/powerpoint/2010/main" val="2678033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A59A1DD3-DDF6-5AE4-4337-A9B3B9D225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lnSpcReduction="10000"/>
          </a:bodyPr>
          <a:lstStyle/>
          <a:p>
            <a:pPr algn="just">
              <a:lnSpc>
                <a:spcPct val="150000"/>
              </a:lnSpc>
            </a:pPr>
            <a:r>
              <a:rPr lang="en-US" sz="2400" b="1" dirty="0"/>
              <a:t>Step1: </a:t>
            </a:r>
            <a:r>
              <a:rPr lang="en-US" sz="2000" b="1" dirty="0"/>
              <a:t>Request WAP for authentication</a:t>
            </a:r>
            <a:endParaRPr lang="en-US" sz="2400" dirty="0"/>
          </a:p>
          <a:p>
            <a:pPr marL="342900" indent="-342900" algn="just">
              <a:lnSpc>
                <a:spcPct val="150000"/>
              </a:lnSpc>
              <a:buFont typeface="Arial" panose="020B0604020202020204" pitchFamily="34" charset="0"/>
              <a:buChar char="•"/>
            </a:pPr>
            <a:r>
              <a:rPr lang="en-US" sz="2400" dirty="0"/>
              <a:t>The user contacts WAP and request </a:t>
            </a:r>
            <a:r>
              <a:rPr lang="en-US" sz="2400" b="1" dirty="0"/>
              <a:t>permission</a:t>
            </a:r>
            <a:r>
              <a:rPr lang="en-US" sz="2400" dirty="0"/>
              <a:t> to access the network using his/her </a:t>
            </a:r>
            <a:r>
              <a:rPr lang="en-US" sz="2400" dirty="0">
                <a:solidFill>
                  <a:srgbClr val="C00000"/>
                </a:solidFill>
              </a:rPr>
              <a:t>user ID </a:t>
            </a:r>
            <a:r>
              <a:rPr lang="en-US" sz="2400" dirty="0"/>
              <a:t>and </a:t>
            </a:r>
            <a:r>
              <a:rPr lang="en-US" sz="2400" dirty="0">
                <a:solidFill>
                  <a:srgbClr val="C00000"/>
                </a:solidFill>
              </a:rPr>
              <a:t>password</a:t>
            </a:r>
            <a:r>
              <a:rPr lang="en-US" sz="2400" dirty="0"/>
              <a:t>.</a:t>
            </a:r>
          </a:p>
          <a:p>
            <a:pPr algn="just">
              <a:lnSpc>
                <a:spcPct val="150000"/>
              </a:lnSpc>
            </a:pPr>
            <a:r>
              <a:rPr lang="en-US" sz="2400" b="1" dirty="0"/>
              <a:t>Step 2: </a:t>
            </a:r>
            <a:r>
              <a:rPr lang="en-US" sz="2400" dirty="0"/>
              <a:t>WAP request Authentication to </a:t>
            </a:r>
            <a:r>
              <a:rPr lang="en-US" sz="2400" b="1" dirty="0"/>
              <a:t>RADIUS server</a:t>
            </a:r>
            <a:r>
              <a:rPr lang="en-US" sz="2400" dirty="0"/>
              <a:t>.</a:t>
            </a:r>
          </a:p>
          <a:p>
            <a:pPr marL="342900" indent="-342900" algn="just">
              <a:lnSpc>
                <a:spcPct val="150000"/>
              </a:lnSpc>
              <a:buFont typeface="Arial" panose="020B0604020202020204" pitchFamily="34" charset="0"/>
              <a:buChar char="•"/>
            </a:pPr>
            <a:r>
              <a:rPr lang="en-US" sz="2400" dirty="0"/>
              <a:t>WAP contact the RADIUS server to see if a user </a:t>
            </a:r>
            <a:r>
              <a:rPr lang="en-US" sz="2400" b="1" dirty="0"/>
              <a:t>exist</a:t>
            </a:r>
            <a:r>
              <a:rPr lang="en-US" sz="2400" dirty="0"/>
              <a:t> in RADIUS server’s database as a valid user.</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5634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CD62C83A-AF82-9F4E-F592-791E57CC94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lnSpcReduction="10000"/>
          </a:bodyPr>
          <a:lstStyle/>
          <a:p>
            <a:pPr algn="just">
              <a:lnSpc>
                <a:spcPct val="150000"/>
              </a:lnSpc>
            </a:pPr>
            <a:r>
              <a:rPr lang="en-US" sz="2400" b="1" dirty="0"/>
              <a:t>Step 3: </a:t>
            </a:r>
            <a:r>
              <a:rPr lang="en-US" sz="2400" dirty="0"/>
              <a:t>RADIUS </a:t>
            </a:r>
            <a:r>
              <a:rPr lang="en-US" sz="2400" b="1" dirty="0"/>
              <a:t>compare</a:t>
            </a:r>
            <a:r>
              <a:rPr lang="en-US" sz="2400" dirty="0"/>
              <a:t> requested ID and password with the database.</a:t>
            </a:r>
          </a:p>
          <a:p>
            <a:pPr marL="342900" indent="-342900" algn="just">
              <a:lnSpc>
                <a:spcPct val="150000"/>
              </a:lnSpc>
              <a:buFont typeface="Arial" panose="020B0604020202020204" pitchFamily="34" charset="0"/>
              <a:buChar char="•"/>
            </a:pPr>
            <a:r>
              <a:rPr lang="en-US" sz="2400" dirty="0"/>
              <a:t>The RADIUS checks the database against </a:t>
            </a:r>
            <a:r>
              <a:rPr lang="en-US" sz="2400" b="1" dirty="0"/>
              <a:t>client</a:t>
            </a:r>
            <a:r>
              <a:rPr lang="en-US" sz="2400" dirty="0"/>
              <a:t> credentials. </a:t>
            </a:r>
          </a:p>
          <a:p>
            <a:pPr algn="just">
              <a:lnSpc>
                <a:spcPct val="150000"/>
              </a:lnSpc>
            </a:pPr>
            <a:r>
              <a:rPr lang="en-US" sz="2400" b="1" dirty="0"/>
              <a:t>Step 4: </a:t>
            </a:r>
            <a:r>
              <a:rPr lang="en-US" sz="2400" dirty="0"/>
              <a:t>authentication acknowledgment.</a:t>
            </a:r>
          </a:p>
          <a:p>
            <a:pPr marL="342900" indent="-342900" algn="just">
              <a:lnSpc>
                <a:spcPct val="150000"/>
              </a:lnSpc>
              <a:buFont typeface="Arial" panose="020B0604020202020204" pitchFamily="34" charset="0"/>
              <a:buChar char="•"/>
            </a:pPr>
            <a:r>
              <a:rPr lang="en-US" sz="2400" dirty="0"/>
              <a:t>Once a user verified, the RADIUS server sends a </a:t>
            </a:r>
            <a:r>
              <a:rPr lang="en-US" sz="2400" b="1" dirty="0"/>
              <a:t>packet</a:t>
            </a:r>
            <a:r>
              <a:rPr lang="en-US" sz="2400" dirty="0"/>
              <a:t> to the WAP with access </a:t>
            </a:r>
            <a:r>
              <a:rPr lang="en-US" sz="2400" b="1" dirty="0"/>
              <a:t>permission</a:t>
            </a:r>
            <a:r>
              <a:rPr lang="en-US" sz="2400" dirty="0"/>
              <a:t>, session and certain privileges.</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79605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56BCB829-4F50-984B-9C8C-2C11E6A85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lnSpc>
                <a:spcPct val="150000"/>
              </a:lnSpc>
            </a:pPr>
            <a:r>
              <a:rPr lang="en-US" sz="2400" b="1" dirty="0"/>
              <a:t>Step 5: </a:t>
            </a:r>
            <a:r>
              <a:rPr lang="en-US" sz="2400" dirty="0"/>
              <a:t>recodes in accounting database.</a:t>
            </a:r>
          </a:p>
          <a:p>
            <a:pPr marL="342900" indent="-342900" algn="just">
              <a:lnSpc>
                <a:spcPct val="150000"/>
              </a:lnSpc>
              <a:buFont typeface="Arial" panose="020B0604020202020204" pitchFamily="34" charset="0"/>
              <a:buChar char="•"/>
            </a:pPr>
            <a:r>
              <a:rPr lang="en-US" sz="2400" dirty="0"/>
              <a:t>It is accounting component of AAA server.</a:t>
            </a:r>
          </a:p>
          <a:p>
            <a:pPr marL="342900" indent="-342900" algn="just">
              <a:lnSpc>
                <a:spcPct val="150000"/>
              </a:lnSpc>
              <a:buFont typeface="Arial" panose="020B0604020202020204" pitchFamily="34" charset="0"/>
              <a:buChar char="•"/>
            </a:pPr>
            <a:r>
              <a:rPr lang="en-US" sz="2400" dirty="0"/>
              <a:t>The accounting database creates a record of the </a:t>
            </a:r>
            <a:r>
              <a:rPr lang="en-US" sz="2400" b="1" dirty="0"/>
              <a:t>user</a:t>
            </a:r>
            <a:r>
              <a:rPr lang="en-US" sz="2400" dirty="0"/>
              <a:t> and keep track of all client </a:t>
            </a:r>
            <a:r>
              <a:rPr lang="en-US" sz="2400" b="1" dirty="0"/>
              <a:t>activities</a:t>
            </a:r>
            <a:r>
              <a:rPr lang="en-US" sz="2400" dirty="0"/>
              <a:t> during </a:t>
            </a:r>
            <a:r>
              <a:rPr lang="en-US" sz="2400" b="1" dirty="0"/>
              <a:t>active</a:t>
            </a:r>
            <a:r>
              <a:rPr lang="en-US" sz="2400" dirty="0"/>
              <a:t> session.</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27978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09A58104-4F54-71AF-2E68-B8A16E6BCE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lnSpcReduction="10000"/>
          </a:bodyPr>
          <a:lstStyle/>
          <a:p>
            <a:pPr algn="just">
              <a:lnSpc>
                <a:spcPct val="150000"/>
              </a:lnSpc>
            </a:pPr>
            <a:r>
              <a:rPr lang="en-US" sz="2400" b="1" dirty="0"/>
              <a:t>Step 6: </a:t>
            </a:r>
            <a:r>
              <a:rPr lang="en-US" sz="2400" dirty="0"/>
              <a:t>Approval to client.</a:t>
            </a:r>
          </a:p>
          <a:p>
            <a:pPr marL="342900" indent="-342900" algn="just">
              <a:lnSpc>
                <a:spcPct val="150000"/>
              </a:lnSpc>
              <a:buFont typeface="Arial" panose="020B0604020202020204" pitchFamily="34" charset="0"/>
              <a:buChar char="•"/>
            </a:pPr>
            <a:r>
              <a:rPr lang="en-US" sz="2400" dirty="0"/>
              <a:t>The WAP forward the </a:t>
            </a:r>
            <a:r>
              <a:rPr lang="en-US" sz="2400" b="1" dirty="0"/>
              <a:t>packets</a:t>
            </a:r>
            <a:r>
              <a:rPr lang="en-US" sz="2400" dirty="0"/>
              <a:t> to the client.</a:t>
            </a:r>
          </a:p>
          <a:p>
            <a:pPr marL="342900" indent="-342900" algn="just">
              <a:lnSpc>
                <a:spcPct val="150000"/>
              </a:lnSpc>
              <a:buFont typeface="Arial" panose="020B0604020202020204" pitchFamily="34" charset="0"/>
              <a:buChar char="•"/>
            </a:pPr>
            <a:r>
              <a:rPr lang="en-US" sz="2400" dirty="0"/>
              <a:t>Now client can access and use the network </a:t>
            </a:r>
            <a:r>
              <a:rPr lang="en-US" sz="2400" b="1" dirty="0"/>
              <a:t>resources</a:t>
            </a:r>
            <a:r>
              <a:rPr lang="en-US" sz="2400" dirty="0"/>
              <a:t> until he/she </a:t>
            </a:r>
            <a:r>
              <a:rPr lang="en-US" sz="2400" b="1" dirty="0"/>
              <a:t>logout</a:t>
            </a:r>
            <a:r>
              <a:rPr lang="en-US" sz="2400" dirty="0"/>
              <a:t> of active session is expired.</a:t>
            </a:r>
          </a:p>
          <a:p>
            <a:pPr marL="342900" indent="-342900" algn="just">
              <a:lnSpc>
                <a:spcPct val="150000"/>
              </a:lnSpc>
              <a:buFont typeface="Arial" panose="020B0604020202020204" pitchFamily="34" charset="0"/>
              <a:buChar char="•"/>
            </a:pPr>
            <a:r>
              <a:rPr lang="en-US" sz="2400" b="1" dirty="0"/>
              <a:t>Generally, RADIUS </a:t>
            </a:r>
            <a:r>
              <a:rPr lang="en-US" sz="2400" dirty="0"/>
              <a:t>is designed to provide centralized access to a network.</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94142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5F545A13-95BB-8649-6CAB-912C8CD821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062" y="987425"/>
            <a:ext cx="4625008" cy="5771183"/>
          </a:xfrm>
        </p:spPr>
        <p:txBody>
          <a:bodyPr>
            <a:normAutofit/>
          </a:bodyPr>
          <a:lstStyle/>
          <a:p>
            <a:pPr algn="just"/>
            <a:r>
              <a:rPr lang="en-US" sz="2400" b="1" dirty="0"/>
              <a:t>TACACS- Terminal access control access control system</a:t>
            </a:r>
          </a:p>
          <a:p>
            <a:pPr marL="342900" indent="-342900" algn="just">
              <a:buFont typeface="Arial" panose="020B0604020202020204" pitchFamily="34" charset="0"/>
              <a:buChar char="•"/>
            </a:pPr>
            <a:r>
              <a:rPr lang="en-US" sz="2400" b="1" dirty="0"/>
              <a:t> </a:t>
            </a:r>
            <a:r>
              <a:rPr lang="en-US" sz="2400" dirty="0"/>
              <a:t>like RADIUS TACACS used AAA framework.</a:t>
            </a:r>
          </a:p>
          <a:p>
            <a:pPr marL="342900" indent="-342900" algn="just">
              <a:buFont typeface="Arial" panose="020B0604020202020204" pitchFamily="34" charset="0"/>
              <a:buChar char="•"/>
            </a:pPr>
            <a:r>
              <a:rPr lang="en-US" sz="2400" dirty="0"/>
              <a:t>RADIUS designed to authenticate and log remote network users.</a:t>
            </a:r>
          </a:p>
          <a:p>
            <a:pPr marL="342900" indent="-342900" algn="just">
              <a:buFont typeface="Arial" panose="020B0604020202020204" pitchFamily="34" charset="0"/>
              <a:buChar char="•"/>
            </a:pPr>
            <a:r>
              <a:rPr lang="en-US" sz="2400" dirty="0"/>
              <a:t>While TACACS+ is designed for </a:t>
            </a:r>
            <a:r>
              <a:rPr lang="en-US" sz="2400" b="1" dirty="0"/>
              <a:t>administrative</a:t>
            </a:r>
            <a:r>
              <a:rPr lang="en-US" sz="2400" dirty="0"/>
              <a:t> access to </a:t>
            </a:r>
            <a:r>
              <a:rPr lang="en-US" sz="2400" b="1" dirty="0"/>
              <a:t>network devices </a:t>
            </a:r>
            <a:r>
              <a:rPr lang="en-US" sz="2400" dirty="0"/>
              <a:t>like routers and switches.</a:t>
            </a:r>
          </a:p>
          <a:p>
            <a:pPr marL="342900" indent="-342900" algn="just">
              <a:buFont typeface="Arial" panose="020B0604020202020204" pitchFamily="34" charset="0"/>
              <a:buChar char="•"/>
            </a:pPr>
            <a:r>
              <a:rPr lang="en-US" sz="2400" dirty="0"/>
              <a:t>TACACS+ should be deployed in a </a:t>
            </a:r>
            <a:r>
              <a:rPr lang="en-US" sz="2400" b="1" dirty="0"/>
              <a:t>fully trusted </a:t>
            </a:r>
            <a:r>
              <a:rPr lang="en-US" sz="2400" dirty="0"/>
              <a:t>integral network.</a:t>
            </a:r>
          </a:p>
          <a:p>
            <a:pPr marL="342900" indent="-342900" algn="just">
              <a:buFont typeface="Arial" panose="020B0604020202020204" pitchFamily="34" charset="0"/>
              <a:buChar char="•"/>
            </a:pPr>
            <a:r>
              <a:rPr lang="en-US" sz="2400" dirty="0"/>
              <a:t>No </a:t>
            </a:r>
            <a:r>
              <a:rPr lang="en-US" sz="2400" b="1" dirty="0"/>
              <a:t>direct access </a:t>
            </a:r>
            <a:r>
              <a:rPr lang="en-US" sz="2400" dirty="0"/>
              <a:t>allowed form untrusted or semi-trusted networks.</a:t>
            </a:r>
          </a:p>
          <a:p>
            <a:pPr algn="just"/>
            <a:endParaRPr lang="en-US" sz="2400" b="1"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86017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BAA3DE3C-E38C-1F0C-498B-C81998DBCD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834" y="954157"/>
            <a:ext cx="10859774" cy="5804450"/>
          </a:xfrm>
        </p:spPr>
      </p:pic>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86120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a:solidFill>
            <a:schemeClr val="accent6">
              <a:lumMod val="50000"/>
            </a:schemeClr>
          </a:solidFill>
        </p:spPr>
        <p:txBody>
          <a:bodyPr>
            <a:normAutofit/>
          </a:bodyPr>
          <a:lstStyle/>
          <a:p>
            <a:r>
              <a:rPr lang="en-US" sz="3600" b="1" dirty="0">
                <a:solidFill>
                  <a:schemeClr val="accent4"/>
                </a:solidFill>
                <a:latin typeface="+mn-lt"/>
              </a:rPr>
              <a:t>Exercises on Fundamental security framework</a:t>
            </a:r>
          </a:p>
        </p:txBody>
      </p:sp>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69" y="987424"/>
            <a:ext cx="11953459" cy="5771183"/>
          </a:xfrm>
        </p:spPr>
        <p:txBody>
          <a:bodyPr>
            <a:normAutofit/>
          </a:bodyPr>
          <a:lstStyle/>
          <a:p>
            <a:pPr marL="457200" indent="-457200" algn="just">
              <a:lnSpc>
                <a:spcPct val="150000"/>
              </a:lnSpc>
              <a:buAutoNum type="arabicPeriod"/>
            </a:pPr>
            <a:r>
              <a:rPr lang="en-GB" sz="2400" dirty="0"/>
              <a:t>If your university allows you to use username and password to access SIMS to see your cumulative grade, what type of AAA security framework is applied in university SIMS?</a:t>
            </a:r>
          </a:p>
          <a:p>
            <a:pPr marL="457200" indent="-457200" algn="just">
              <a:lnSpc>
                <a:spcPct val="150000"/>
              </a:lnSpc>
              <a:buAutoNum type="arabicPeriod"/>
            </a:pPr>
            <a:r>
              <a:rPr lang="en-GB" sz="2400" dirty="0"/>
              <a:t>If you are ICT office director having full privilege to access different network devices deployed in a very secured area, what type of AAA framework type is you have?</a:t>
            </a:r>
          </a:p>
          <a:p>
            <a:pPr marL="457200" indent="-457200" algn="just">
              <a:lnSpc>
                <a:spcPct val="150000"/>
              </a:lnSpc>
              <a:buAutoNum type="arabicPeriod"/>
            </a:pPr>
            <a:r>
              <a:rPr lang="en-GB" sz="2400" dirty="0"/>
              <a:t>Suppose you are telecom technician in customer service department. The customer services are fully operated online through internet. Your admin control and monitor what activity are you doing. What type of AAA framework is your admin used?</a:t>
            </a:r>
          </a:p>
          <a:p>
            <a:pPr marL="457200" indent="-457200" algn="just">
              <a:lnSpc>
                <a:spcPct val="150000"/>
              </a:lnSpc>
              <a:buAutoNum type="arabicPeriod"/>
            </a:pPr>
            <a:r>
              <a:rPr lang="en-GB" sz="2400" dirty="0"/>
              <a:t>Explain the main difference b/n RADIUS and TACACS+</a:t>
            </a:r>
          </a:p>
          <a:p>
            <a:pPr marL="457200" indent="-457200" algn="just">
              <a:lnSpc>
                <a:spcPct val="150000"/>
              </a:lnSpc>
              <a:buAutoNum type="arabicPeriod"/>
            </a:pPr>
            <a:endParaRPr lang="en-US" sz="2400"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94614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D3EB-174B-F45F-3B9B-DEA0C4726673}"/>
              </a:ext>
            </a:extLst>
          </p:cNvPr>
          <p:cNvSpPr>
            <a:spLocks noGrp="1"/>
          </p:cNvSpPr>
          <p:nvPr>
            <p:ph type="title"/>
          </p:nvPr>
        </p:nvSpPr>
        <p:spPr>
          <a:xfrm>
            <a:off x="106018" y="188912"/>
            <a:ext cx="11820940" cy="1242323"/>
          </a:xfrm>
        </p:spPr>
        <p:txBody>
          <a:bodyPr>
            <a:normAutofit/>
          </a:bodyPr>
          <a:lstStyle/>
          <a:p>
            <a:pPr algn="ctr"/>
            <a:r>
              <a:rPr lang="en-GB" sz="5400" dirty="0">
                <a:latin typeface="+mn-lt"/>
              </a:rPr>
              <a:t>Computer &amp; Network Security </a:t>
            </a:r>
            <a:endParaRPr lang="en-US" sz="5400" dirty="0">
              <a:latin typeface="+mn-lt"/>
            </a:endParaRPr>
          </a:p>
        </p:txBody>
      </p:sp>
      <p:sp>
        <p:nvSpPr>
          <p:cNvPr id="4" name="Text Placeholder 3">
            <a:extLst>
              <a:ext uri="{FF2B5EF4-FFF2-40B4-BE49-F238E27FC236}">
                <a16:creationId xmlns:a16="http://schemas.microsoft.com/office/drawing/2014/main" id="{2A2BEAF4-8590-DFAA-293C-896BC4480F0E}"/>
              </a:ext>
            </a:extLst>
          </p:cNvPr>
          <p:cNvSpPr>
            <a:spLocks noGrp="1"/>
          </p:cNvSpPr>
          <p:nvPr>
            <p:ph type="body" sz="half" idx="2"/>
          </p:nvPr>
        </p:nvSpPr>
        <p:spPr>
          <a:xfrm>
            <a:off x="106018" y="2057399"/>
            <a:ext cx="11820940" cy="4800599"/>
          </a:xfrm>
        </p:spPr>
        <p:txBody>
          <a:bodyPr>
            <a:normAutofit/>
          </a:bodyPr>
          <a:lstStyle/>
          <a:p>
            <a:r>
              <a:rPr lang="en-GB" sz="4000" dirty="0"/>
              <a:t>Prepared By: Misganaw A.</a:t>
            </a:r>
          </a:p>
          <a:p>
            <a:r>
              <a:rPr lang="en-GB" sz="3200" dirty="0">
                <a:solidFill>
                  <a:srgbClr val="FFC000"/>
                </a:solidFill>
              </a:rPr>
              <a:t>Email: </a:t>
            </a:r>
            <a:r>
              <a:rPr lang="en-GB" sz="3200" dirty="0">
                <a:hlinkClick r:id="rId2"/>
              </a:rPr>
              <a:t>mail@ethioptec.com/ethiomisgie@gmail.com</a:t>
            </a:r>
            <a:endParaRPr lang="en-GB" sz="3200" dirty="0"/>
          </a:p>
          <a:p>
            <a:r>
              <a:rPr lang="en-GB" sz="3200" dirty="0">
                <a:solidFill>
                  <a:srgbClr val="0070C0"/>
                </a:solidFill>
              </a:rPr>
              <a:t>Website: </a:t>
            </a:r>
            <a:r>
              <a:rPr lang="en-GB" sz="3200" dirty="0"/>
              <a:t>project.ethioptec.com</a:t>
            </a:r>
          </a:p>
          <a:p>
            <a:r>
              <a:rPr lang="en-GB" sz="3200" dirty="0">
                <a:solidFill>
                  <a:srgbClr val="00B050"/>
                </a:solidFill>
              </a:rPr>
              <a:t>Online material: </a:t>
            </a:r>
            <a:r>
              <a:rPr lang="en-GB" sz="3200" dirty="0"/>
              <a:t>academics.ethioptec.com</a:t>
            </a:r>
          </a:p>
          <a:p>
            <a:r>
              <a:rPr lang="en-GB" sz="3200" dirty="0">
                <a:solidFill>
                  <a:srgbClr val="FF0000"/>
                </a:solidFill>
              </a:rPr>
              <a:t>You Tube: </a:t>
            </a:r>
            <a:r>
              <a:rPr lang="en-GB" sz="3200" dirty="0"/>
              <a:t>youtube.com/@ethioptech</a:t>
            </a:r>
            <a:endParaRPr lang="en-US" sz="3200" dirty="0"/>
          </a:p>
        </p:txBody>
      </p:sp>
      <p:cxnSp>
        <p:nvCxnSpPr>
          <p:cNvPr id="6" name="Straight Connector 5">
            <a:extLst>
              <a:ext uri="{FF2B5EF4-FFF2-40B4-BE49-F238E27FC236}">
                <a16:creationId xmlns:a16="http://schemas.microsoft.com/office/drawing/2014/main" id="{FDF3C920-9070-0164-B2FF-C0FFC4660B77}"/>
              </a:ext>
            </a:extLst>
          </p:cNvPr>
          <p:cNvCxnSpPr>
            <a:cxnSpLocks/>
          </p:cNvCxnSpPr>
          <p:nvPr/>
        </p:nvCxnSpPr>
        <p:spPr>
          <a:xfrm>
            <a:off x="0" y="1696278"/>
            <a:ext cx="12192000" cy="0"/>
          </a:xfrm>
          <a:prstGeom prst="line">
            <a:avLst/>
          </a:prstGeom>
          <a:ln w="762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8739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A1E21C11-46FF-3D0F-733A-90D2D9E0F2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r>
              <a:rPr lang="en-US" sz="2800" b="1" dirty="0"/>
              <a:t>AAA</a:t>
            </a:r>
          </a:p>
          <a:p>
            <a:pPr marL="342900" indent="-342900" algn="just">
              <a:buFont typeface="Arial" panose="020B0604020202020204" pitchFamily="34" charset="0"/>
              <a:buChar char="•"/>
            </a:pPr>
            <a:r>
              <a:rPr lang="en-US" sz="2400" dirty="0"/>
              <a:t>AAA stands for </a:t>
            </a:r>
            <a:r>
              <a:rPr lang="en-US" sz="2400" dirty="0">
                <a:solidFill>
                  <a:srgbClr val="00CC99"/>
                </a:solidFill>
              </a:rPr>
              <a:t>Authentication</a:t>
            </a:r>
            <a:r>
              <a:rPr lang="en-US" sz="2400" dirty="0"/>
              <a:t>, </a:t>
            </a:r>
            <a:r>
              <a:rPr lang="en-US" sz="2400" dirty="0">
                <a:solidFill>
                  <a:srgbClr val="002060"/>
                </a:solidFill>
              </a:rPr>
              <a:t>Authorization</a:t>
            </a:r>
            <a:r>
              <a:rPr lang="en-US" sz="2400" dirty="0"/>
              <a:t> and </a:t>
            </a:r>
            <a:r>
              <a:rPr lang="en-US" sz="2400" dirty="0">
                <a:solidFill>
                  <a:srgbClr val="7030A0"/>
                </a:solidFill>
              </a:rPr>
              <a:t>Accounting</a:t>
            </a:r>
            <a:r>
              <a:rPr lang="en-US" sz="2400" dirty="0"/>
              <a:t>.</a:t>
            </a:r>
          </a:p>
          <a:p>
            <a:pPr marL="342900" indent="-342900" algn="just">
              <a:buFont typeface="Arial" panose="020B0604020202020204" pitchFamily="34" charset="0"/>
              <a:buChar char="•"/>
            </a:pPr>
            <a:r>
              <a:rPr lang="en-US" sz="2400" dirty="0"/>
              <a:t>It is the fundamental security </a:t>
            </a:r>
            <a:r>
              <a:rPr lang="en-US" sz="2400" b="1" dirty="0"/>
              <a:t>framework</a:t>
            </a:r>
            <a:r>
              <a:rPr lang="en-US" sz="2400" dirty="0"/>
              <a:t>.</a:t>
            </a:r>
          </a:p>
          <a:p>
            <a:pPr marL="800100" lvl="1" indent="-342900" algn="just">
              <a:buFont typeface="Wingdings" panose="05000000000000000000" pitchFamily="2" charset="2"/>
              <a:buChar char="ü"/>
            </a:pPr>
            <a:r>
              <a:rPr lang="en-US" sz="2200" dirty="0"/>
              <a:t> controlling a user’s access to a network.</a:t>
            </a:r>
          </a:p>
          <a:p>
            <a:pPr marL="800100" lvl="1" indent="-342900" algn="just">
              <a:buFont typeface="Wingdings" panose="05000000000000000000" pitchFamily="2" charset="2"/>
              <a:buChar char="ü"/>
            </a:pPr>
            <a:r>
              <a:rPr lang="en-US" sz="2400" dirty="0"/>
              <a:t>determining access level or privileges. </a:t>
            </a:r>
          </a:p>
          <a:p>
            <a:pPr marL="800100" lvl="1" indent="-342900" algn="just">
              <a:buFont typeface="Wingdings" panose="05000000000000000000" pitchFamily="2" charset="2"/>
              <a:buChar char="ü"/>
            </a:pPr>
            <a:r>
              <a:rPr lang="en-US" sz="2400" dirty="0"/>
              <a:t>Keeping track of user activities based on policies and user identities.</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7529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18820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5CD8A640-F348-F99C-31EA-5C875E511F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lnSpc>
                <a:spcPct val="150000"/>
              </a:lnSpc>
            </a:pPr>
            <a:r>
              <a:rPr lang="en-US" sz="2400" b="1" dirty="0"/>
              <a:t>Authentication</a:t>
            </a:r>
          </a:p>
          <a:p>
            <a:pPr marL="342900" indent="-342900" algn="just">
              <a:lnSpc>
                <a:spcPct val="150000"/>
              </a:lnSpc>
              <a:buFont typeface="Arial" panose="020B0604020202020204" pitchFamily="34" charset="0"/>
              <a:buChar char="•"/>
            </a:pPr>
            <a:r>
              <a:rPr lang="en-US" sz="2400" dirty="0"/>
              <a:t>The 1</a:t>
            </a:r>
            <a:r>
              <a:rPr lang="en-US" sz="2400" baseline="30000" dirty="0"/>
              <a:t>st</a:t>
            </a:r>
            <a:r>
              <a:rPr lang="en-US" sz="2400" dirty="0"/>
              <a:t> component of AAA is authentication. Asks </a:t>
            </a:r>
            <a:r>
              <a:rPr lang="en-US" sz="2400" dirty="0">
                <a:solidFill>
                  <a:srgbClr val="C00000"/>
                </a:solidFill>
              </a:rPr>
              <a:t>who are you?.</a:t>
            </a:r>
          </a:p>
          <a:p>
            <a:pPr marL="342900" indent="-342900" algn="just">
              <a:lnSpc>
                <a:spcPct val="150000"/>
              </a:lnSpc>
              <a:buFont typeface="Arial" panose="020B0604020202020204" pitchFamily="34" charset="0"/>
              <a:buChar char="•"/>
            </a:pPr>
            <a:r>
              <a:rPr lang="en-US" sz="2400" dirty="0"/>
              <a:t>In this stage we need some credentials such as </a:t>
            </a:r>
            <a:r>
              <a:rPr lang="en-US" sz="2400" b="1" dirty="0"/>
              <a:t>username</a:t>
            </a:r>
            <a:r>
              <a:rPr lang="en-US" sz="2400" dirty="0"/>
              <a:t> and </a:t>
            </a:r>
            <a:r>
              <a:rPr lang="en-US" sz="2400" b="1" dirty="0"/>
              <a:t>password</a:t>
            </a:r>
            <a:r>
              <a:rPr lang="en-US" sz="2400" dirty="0"/>
              <a:t> to verify our identity.</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2189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977254F1-7440-5CAE-3F60-4CA8B76E20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613" y="1464183"/>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lnSpcReduction="10000"/>
          </a:bodyPr>
          <a:lstStyle/>
          <a:p>
            <a:pPr algn="just">
              <a:lnSpc>
                <a:spcPct val="150000"/>
              </a:lnSpc>
            </a:pPr>
            <a:r>
              <a:rPr lang="en-US" sz="2400" b="1" dirty="0"/>
              <a:t>Authorization</a:t>
            </a:r>
          </a:p>
          <a:p>
            <a:pPr marL="342900" indent="-342900" algn="just">
              <a:lnSpc>
                <a:spcPct val="150000"/>
              </a:lnSpc>
              <a:buFont typeface="Arial" panose="020B0604020202020204" pitchFamily="34" charset="0"/>
              <a:buChar char="•"/>
            </a:pPr>
            <a:r>
              <a:rPr lang="en-US" sz="2400" dirty="0"/>
              <a:t>After our identity is verified, we will be granted with some </a:t>
            </a:r>
            <a:r>
              <a:rPr lang="en-US" sz="2400" b="1" dirty="0"/>
              <a:t>privileges</a:t>
            </a:r>
            <a:r>
              <a:rPr lang="en-US" sz="2400" dirty="0"/>
              <a:t>.</a:t>
            </a:r>
          </a:p>
          <a:p>
            <a:pPr marL="342900" indent="-342900" algn="just">
              <a:lnSpc>
                <a:spcPct val="150000"/>
              </a:lnSpc>
              <a:buFont typeface="Arial" panose="020B0604020202020204" pitchFamily="34" charset="0"/>
              <a:buChar char="•"/>
            </a:pPr>
            <a:r>
              <a:rPr lang="en-US" sz="2400" dirty="0"/>
              <a:t>This is called </a:t>
            </a:r>
            <a:r>
              <a:rPr lang="en-US" sz="2400" dirty="0">
                <a:solidFill>
                  <a:srgbClr val="002060"/>
                </a:solidFill>
              </a:rPr>
              <a:t>authorization</a:t>
            </a:r>
            <a:r>
              <a:rPr lang="en-US" sz="2400" dirty="0"/>
              <a:t>.</a:t>
            </a:r>
          </a:p>
          <a:p>
            <a:pPr marL="342900" indent="-342900" algn="just">
              <a:lnSpc>
                <a:spcPct val="150000"/>
              </a:lnSpc>
              <a:buFont typeface="Arial" panose="020B0604020202020204" pitchFamily="34" charset="0"/>
              <a:buChar char="•"/>
            </a:pPr>
            <a:r>
              <a:rPr lang="en-US" sz="2400" dirty="0"/>
              <a:t>Authorization is about </a:t>
            </a:r>
            <a:r>
              <a:rPr lang="en-US" sz="2400" dirty="0">
                <a:solidFill>
                  <a:srgbClr val="C00000"/>
                </a:solidFill>
              </a:rPr>
              <a:t>what do we can do?</a:t>
            </a:r>
          </a:p>
          <a:p>
            <a:pPr marL="342900" indent="-342900" algn="just">
              <a:lnSpc>
                <a:spcPct val="150000"/>
              </a:lnSpc>
              <a:buFont typeface="Arial" panose="020B0604020202020204" pitchFamily="34" charset="0"/>
              <a:buChar char="•"/>
            </a:pPr>
            <a:r>
              <a:rPr lang="en-US" sz="2400" dirty="0"/>
              <a:t>The privilege  includes what sources or services can we access.</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55373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5971E41B-40C5-A2B2-40A3-938F8EAAC2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3891" y="1255954"/>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r>
              <a:rPr lang="en-US" sz="2800" b="1" dirty="0"/>
              <a:t>Accounting</a:t>
            </a:r>
          </a:p>
          <a:p>
            <a:pPr marL="342900" indent="-342900">
              <a:buFont typeface="Arial" panose="020B0604020202020204" pitchFamily="34" charset="0"/>
              <a:buChar char="•"/>
            </a:pPr>
            <a:r>
              <a:rPr lang="en-US" sz="2400" dirty="0"/>
              <a:t>It keeps track of our log activities.</a:t>
            </a:r>
          </a:p>
          <a:p>
            <a:pPr marL="342900" indent="-342900">
              <a:buFont typeface="Arial" panose="020B0604020202020204" pitchFamily="34" charset="0"/>
              <a:buChar char="•"/>
            </a:pPr>
            <a:r>
              <a:rPr lang="en-US" sz="2400" dirty="0"/>
              <a:t>It may include </a:t>
            </a:r>
          </a:p>
          <a:p>
            <a:pPr marL="1257300" lvl="2" indent="-342900">
              <a:buFont typeface="Wingdings" panose="05000000000000000000" pitchFamily="2" charset="2"/>
              <a:buChar char="ü"/>
            </a:pPr>
            <a:r>
              <a:rPr lang="en-US" sz="2000" dirty="0"/>
              <a:t>what resources we used.</a:t>
            </a:r>
          </a:p>
          <a:p>
            <a:pPr marL="1257300" lvl="2" indent="-342900">
              <a:buFont typeface="Wingdings" panose="05000000000000000000" pitchFamily="2" charset="2"/>
              <a:buChar char="ü"/>
            </a:pPr>
            <a:r>
              <a:rPr lang="en-US" sz="2000" dirty="0"/>
              <a:t>how much we used and </a:t>
            </a:r>
          </a:p>
          <a:p>
            <a:pPr marL="1257300" lvl="2" indent="-342900">
              <a:buFont typeface="Wingdings" panose="05000000000000000000" pitchFamily="2" charset="2"/>
              <a:buChar char="ü"/>
            </a:pPr>
            <a:r>
              <a:rPr lang="en-US" sz="2000" dirty="0"/>
              <a:t>how long we used.</a:t>
            </a:r>
          </a:p>
          <a:p>
            <a:pPr marL="342900" indent="-342900">
              <a:buFont typeface="Arial" panose="020B0604020202020204" pitchFamily="34" charset="0"/>
              <a:buChar char="•"/>
            </a:pPr>
            <a:r>
              <a:rPr lang="en-US" sz="2400" dirty="0"/>
              <a:t>Data collected at this stage could be used for </a:t>
            </a:r>
          </a:p>
          <a:p>
            <a:pPr marL="1257300" lvl="2" indent="-342900">
              <a:buFont typeface="Wingdings" panose="05000000000000000000" pitchFamily="2" charset="2"/>
              <a:buChar char="ü"/>
            </a:pPr>
            <a:r>
              <a:rPr lang="en-US" sz="2000" dirty="0"/>
              <a:t>Controlling</a:t>
            </a:r>
          </a:p>
          <a:p>
            <a:pPr marL="1257300" lvl="2" indent="-342900">
              <a:buFont typeface="Wingdings" panose="05000000000000000000" pitchFamily="2" charset="2"/>
              <a:buChar char="ü"/>
            </a:pPr>
            <a:r>
              <a:rPr lang="en-US" sz="2000" dirty="0"/>
              <a:t>monitoring </a:t>
            </a:r>
          </a:p>
          <a:p>
            <a:pPr marL="1257300" lvl="2" indent="-342900">
              <a:buFont typeface="Wingdings" panose="05000000000000000000" pitchFamily="2" charset="2"/>
              <a:buChar char="ü"/>
            </a:pPr>
            <a:r>
              <a:rPr lang="en-US" sz="2000" dirty="0"/>
              <a:t>Billing</a:t>
            </a:r>
          </a:p>
          <a:p>
            <a:pPr marL="1257300" lvl="2" indent="-342900">
              <a:buFont typeface="Wingdings" panose="05000000000000000000" pitchFamily="2" charset="2"/>
              <a:buChar char="ü"/>
            </a:pPr>
            <a:r>
              <a:rPr lang="en-US" sz="2000" dirty="0"/>
              <a:t>statistics and more</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2277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2F42785B-DD94-BAA6-C1F8-545F5B5DF6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r>
              <a:rPr lang="en-US" sz="2400" b="1" dirty="0"/>
              <a:t>RADIUS- remote authentication dial-in user service.</a:t>
            </a:r>
          </a:p>
          <a:p>
            <a:pPr marL="342900" indent="-342900" algn="just">
              <a:buFont typeface="Arial" panose="020B0604020202020204" pitchFamily="34" charset="0"/>
              <a:buChar char="•"/>
            </a:pPr>
            <a:r>
              <a:rPr lang="en-US" sz="2400" dirty="0"/>
              <a:t>It use </a:t>
            </a:r>
            <a:r>
              <a:rPr lang="en-US" sz="2400" b="1" dirty="0"/>
              <a:t>AAA</a:t>
            </a:r>
            <a:r>
              <a:rPr lang="en-US" sz="2400" dirty="0"/>
              <a:t> framework. </a:t>
            </a:r>
          </a:p>
          <a:p>
            <a:pPr marL="342900" indent="-342900" algn="just">
              <a:buFont typeface="Arial" panose="020B0604020202020204" pitchFamily="34" charset="0"/>
              <a:buChar char="•"/>
            </a:pPr>
            <a:r>
              <a:rPr lang="en-US" sz="2400" dirty="0"/>
              <a:t>It is </a:t>
            </a:r>
            <a:r>
              <a:rPr lang="en-US" sz="2400" b="1" dirty="0"/>
              <a:t>client/server </a:t>
            </a:r>
            <a:r>
              <a:rPr lang="en-US" sz="2400" dirty="0"/>
              <a:t>protocol and system. </a:t>
            </a:r>
          </a:p>
          <a:p>
            <a:pPr marL="342900" indent="-342900" algn="just">
              <a:buFont typeface="Arial" panose="020B0604020202020204" pitchFamily="34" charset="0"/>
              <a:buChar char="•"/>
            </a:pPr>
            <a:r>
              <a:rPr lang="en-US" sz="2400" dirty="0"/>
              <a:t>It enable </a:t>
            </a:r>
            <a:r>
              <a:rPr lang="en-US" sz="2400" b="1" dirty="0"/>
              <a:t>NAS</a:t>
            </a:r>
            <a:r>
              <a:rPr lang="en-US" sz="2400" dirty="0"/>
              <a:t> (network access server) to communicate with a </a:t>
            </a:r>
            <a:r>
              <a:rPr lang="en-US" sz="2400" b="1" dirty="0"/>
              <a:t>central server</a:t>
            </a:r>
            <a:r>
              <a:rPr lang="en-US" sz="2400" dirty="0"/>
              <a:t> to </a:t>
            </a:r>
          </a:p>
          <a:p>
            <a:pPr marL="800100" lvl="1" indent="-342900" algn="just">
              <a:buFont typeface="Wingdings" panose="05000000000000000000" pitchFamily="2" charset="2"/>
              <a:buChar char="ü"/>
            </a:pPr>
            <a:r>
              <a:rPr lang="en-US" sz="2200" dirty="0"/>
              <a:t>authenticate dial-in users.</a:t>
            </a:r>
          </a:p>
          <a:p>
            <a:pPr marL="800100" lvl="1" indent="-342900" algn="just">
              <a:buFont typeface="Wingdings" panose="05000000000000000000" pitchFamily="2" charset="2"/>
              <a:buChar char="ü"/>
            </a:pPr>
            <a:r>
              <a:rPr lang="en-US" sz="2200" dirty="0"/>
              <a:t>Authorize access to the network and </a:t>
            </a:r>
          </a:p>
          <a:p>
            <a:pPr marL="800100" lvl="1" indent="-342900" algn="just">
              <a:buFont typeface="Wingdings" panose="05000000000000000000" pitchFamily="2" charset="2"/>
              <a:buChar char="ü"/>
            </a:pPr>
            <a:r>
              <a:rPr lang="en-US" sz="2200" dirty="0"/>
              <a:t>keep track of their activities.</a:t>
            </a:r>
          </a:p>
          <a:p>
            <a:pPr marL="342900" indent="-342900" algn="just">
              <a:buFont typeface="Arial" panose="020B0604020202020204" pitchFamily="34" charset="0"/>
              <a:buChar char="•"/>
            </a:pPr>
            <a:r>
              <a:rPr lang="en-US" sz="2400" dirty="0"/>
              <a:t>In RADIUS </a:t>
            </a:r>
            <a:r>
              <a:rPr lang="en-US" sz="2400" b="1" dirty="0"/>
              <a:t>NAS</a:t>
            </a:r>
            <a:r>
              <a:rPr lang="en-US" sz="2400" dirty="0"/>
              <a:t> is connecting point b/n user and AAA servers</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5314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89E62-576E-BA7F-35FA-166192D19C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258153-4445-553B-9E4A-E160A90B0D10}"/>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pic>
        <p:nvPicPr>
          <p:cNvPr id="3" name="Content Placeholder 2">
            <a:extLst>
              <a:ext uri="{FF2B5EF4-FFF2-40B4-BE49-F238E27FC236}">
                <a16:creationId xmlns:a16="http://schemas.microsoft.com/office/drawing/2014/main" id="{BC44051A-25E7-8ECE-0581-312B380B87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7D2EBDED-49AF-276D-C898-65465CAB6B68}"/>
              </a:ext>
            </a:extLst>
          </p:cNvPr>
          <p:cNvSpPr>
            <a:spLocks noGrp="1"/>
          </p:cNvSpPr>
          <p:nvPr>
            <p:ph type="body" sz="half" idx="2"/>
          </p:nvPr>
        </p:nvSpPr>
        <p:spPr>
          <a:xfrm>
            <a:off x="119270" y="987424"/>
            <a:ext cx="4625008" cy="5771183"/>
          </a:xfrm>
        </p:spPr>
        <p:txBody>
          <a:bodyPr>
            <a:normAutofit/>
          </a:bodyPr>
          <a:lstStyle/>
          <a:p>
            <a:pPr algn="just"/>
            <a:r>
              <a:rPr lang="en-US" sz="2400" b="1" dirty="0"/>
              <a:t>RADIUS- remote authentication dial-in user service.</a:t>
            </a:r>
          </a:p>
          <a:p>
            <a:pPr marL="342900" indent="-342900" algn="just">
              <a:buFont typeface="Arial" panose="020B0604020202020204" pitchFamily="34" charset="0"/>
              <a:buChar char="•"/>
            </a:pPr>
            <a:r>
              <a:rPr lang="en-US" sz="2400" dirty="0"/>
              <a:t>NAS can be </a:t>
            </a:r>
            <a:r>
              <a:rPr lang="en-US" sz="2400" b="1" dirty="0"/>
              <a:t>remote access server </a:t>
            </a:r>
            <a:r>
              <a:rPr lang="en-US" sz="2400" dirty="0"/>
              <a:t>for remote user or </a:t>
            </a:r>
            <a:r>
              <a:rPr lang="en-US" sz="2400" b="1" dirty="0"/>
              <a:t>WAP</a:t>
            </a:r>
            <a:r>
              <a:rPr lang="en-US" sz="2400" dirty="0"/>
              <a:t> (wireless access point) for local wireless user.</a:t>
            </a:r>
          </a:p>
          <a:p>
            <a:pPr marL="342900" indent="-342900" algn="just">
              <a:buFont typeface="Arial" panose="020B0604020202020204" pitchFamily="34" charset="0"/>
              <a:buChar char="•"/>
            </a:pPr>
            <a:r>
              <a:rPr lang="en-US" sz="2400" dirty="0"/>
              <a:t>RADIUS is not just for remote users as its name suggests. But I can be used for local users.</a:t>
            </a:r>
          </a:p>
          <a:p>
            <a:pPr marL="342900" indent="-342900" algn="just">
              <a:buFont typeface="Arial" panose="020B0604020202020204" pitchFamily="34" charset="0"/>
              <a:buChar char="•"/>
            </a:pPr>
            <a:r>
              <a:rPr lang="en-US" sz="2400" dirty="0"/>
              <a:t>For local user through wireless or wired connection.</a:t>
            </a:r>
          </a:p>
        </p:txBody>
      </p:sp>
      <p:cxnSp>
        <p:nvCxnSpPr>
          <p:cNvPr id="8" name="Straight Connector 7">
            <a:extLst>
              <a:ext uri="{FF2B5EF4-FFF2-40B4-BE49-F238E27FC236}">
                <a16:creationId xmlns:a16="http://schemas.microsoft.com/office/drawing/2014/main" id="{B5E9F4E9-6DFE-E9EE-F323-4291A2438761}"/>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21461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Fundamental security framework</a:t>
            </a:r>
          </a:p>
        </p:txBody>
      </p:sp>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r>
              <a:rPr lang="en-US" sz="2400" dirty="0"/>
              <a:t>Suppose a user want to access local network.</a:t>
            </a:r>
          </a:p>
          <a:p>
            <a:pPr marL="342900" indent="-342900" algn="just">
              <a:buFont typeface="Arial" panose="020B0604020202020204" pitchFamily="34" charset="0"/>
              <a:buChar char="•"/>
            </a:pPr>
            <a:r>
              <a:rPr lang="en-US" sz="2400" dirty="0"/>
              <a:t>In RADIUS user device is called as </a:t>
            </a:r>
            <a:r>
              <a:rPr lang="en-US" sz="2400" b="1" dirty="0"/>
              <a:t>supplicant</a:t>
            </a:r>
            <a:r>
              <a:rPr lang="en-US" sz="2400" dirty="0"/>
              <a:t>.</a:t>
            </a:r>
          </a:p>
          <a:p>
            <a:pPr marL="342900" indent="-342900" algn="just">
              <a:buFont typeface="Arial" panose="020B0604020202020204" pitchFamily="34" charset="0"/>
              <a:buChar char="•"/>
            </a:pPr>
            <a:r>
              <a:rPr lang="en-US" sz="2400" b="1" dirty="0"/>
              <a:t>WAP</a:t>
            </a:r>
            <a:r>
              <a:rPr lang="en-US" sz="2400" dirty="0"/>
              <a:t> is called RADIUS </a:t>
            </a:r>
            <a:r>
              <a:rPr lang="en-US" sz="2400" b="1" dirty="0"/>
              <a:t>client</a:t>
            </a:r>
            <a:r>
              <a:rPr lang="en-US" sz="2400" dirty="0"/>
              <a:t>. </a:t>
            </a:r>
          </a:p>
          <a:p>
            <a:pPr marL="342900" indent="-342900" algn="just">
              <a:buFont typeface="Arial" panose="020B0604020202020204" pitchFamily="34" charset="0"/>
              <a:buChar char="•"/>
            </a:pPr>
            <a:r>
              <a:rPr lang="en-US" sz="2400" dirty="0"/>
              <a:t>A middleman b/n user and </a:t>
            </a:r>
            <a:r>
              <a:rPr lang="en-US" sz="2400" b="1" dirty="0"/>
              <a:t>AAA</a:t>
            </a:r>
            <a:r>
              <a:rPr lang="en-US" sz="2400" dirty="0"/>
              <a:t> servers.</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46758194-1F59-9B55-2779-C4C70C53BC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7" y="1687628"/>
            <a:ext cx="6775733" cy="3812839"/>
          </a:xfrm>
        </p:spPr>
      </p:pic>
    </p:spTree>
    <p:extLst>
      <p:ext uri="{BB962C8B-B14F-4D97-AF65-F5344CB8AC3E}">
        <p14:creationId xmlns:p14="http://schemas.microsoft.com/office/powerpoint/2010/main" val="3196467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778</Words>
  <Application>Microsoft Office PowerPoint</Application>
  <PresentationFormat>Widescreen</PresentationFormat>
  <Paragraphs>88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Computer &amp; Network Security</vt:lpstr>
      <vt:lpstr>Computer &amp; Network Security </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Fundamental security framework</vt:lpstr>
      <vt:lpstr>Exercises on Fundamental security framework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Misganaw Aguate</dc:creator>
  <cp:lastModifiedBy>Misganaw Aguate</cp:lastModifiedBy>
  <cp:revision>23</cp:revision>
  <dcterms:created xsi:type="dcterms:W3CDTF">2025-02-25T06:02:23Z</dcterms:created>
  <dcterms:modified xsi:type="dcterms:W3CDTF">2025-02-28T18:45:54Z</dcterms:modified>
</cp:coreProperties>
</file>