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4"/>
  </p:notesMasterIdLst>
  <p:sldIdLst>
    <p:sldId id="368" r:id="rId2"/>
    <p:sldId id="257" r:id="rId3"/>
    <p:sldId id="299" r:id="rId4"/>
    <p:sldId id="300" r:id="rId5"/>
    <p:sldId id="301" r:id="rId6"/>
    <p:sldId id="328" r:id="rId7"/>
    <p:sldId id="329" r:id="rId8"/>
    <p:sldId id="317" r:id="rId9"/>
    <p:sldId id="380" r:id="rId10"/>
    <p:sldId id="318" r:id="rId11"/>
    <p:sldId id="381" r:id="rId12"/>
    <p:sldId id="319" r:id="rId13"/>
    <p:sldId id="302" r:id="rId14"/>
    <p:sldId id="510" r:id="rId15"/>
    <p:sldId id="370" r:id="rId16"/>
    <p:sldId id="369" r:id="rId17"/>
    <p:sldId id="303" r:id="rId18"/>
    <p:sldId id="304" r:id="rId19"/>
    <p:sldId id="305" r:id="rId20"/>
    <p:sldId id="458" r:id="rId21"/>
    <p:sldId id="463" r:id="rId22"/>
    <p:sldId id="467" r:id="rId23"/>
    <p:sldId id="464" r:id="rId24"/>
    <p:sldId id="475" r:id="rId25"/>
    <p:sldId id="465" r:id="rId26"/>
    <p:sldId id="466" r:id="rId27"/>
    <p:sldId id="468" r:id="rId28"/>
    <p:sldId id="469" r:id="rId29"/>
    <p:sldId id="470" r:id="rId30"/>
    <p:sldId id="471" r:id="rId31"/>
    <p:sldId id="476" r:id="rId32"/>
    <p:sldId id="477" r:id="rId33"/>
    <p:sldId id="478" r:id="rId34"/>
    <p:sldId id="479" r:id="rId35"/>
    <p:sldId id="485" r:id="rId36"/>
    <p:sldId id="486" r:id="rId37"/>
    <p:sldId id="487" r:id="rId38"/>
    <p:sldId id="480" r:id="rId39"/>
    <p:sldId id="481" r:id="rId40"/>
    <p:sldId id="482" r:id="rId41"/>
    <p:sldId id="306" r:id="rId42"/>
    <p:sldId id="371" r:id="rId43"/>
    <p:sldId id="372" r:id="rId44"/>
    <p:sldId id="307" r:id="rId45"/>
    <p:sldId id="308" r:id="rId46"/>
    <p:sldId id="488" r:id="rId47"/>
    <p:sldId id="412" r:id="rId48"/>
    <p:sldId id="441" r:id="rId49"/>
    <p:sldId id="322" r:id="rId50"/>
    <p:sldId id="324" r:id="rId51"/>
    <p:sldId id="313" r:id="rId52"/>
    <p:sldId id="316" r:id="rId53"/>
    <p:sldId id="315" r:id="rId54"/>
    <p:sldId id="489" r:id="rId55"/>
    <p:sldId id="490" r:id="rId56"/>
    <p:sldId id="320" r:id="rId57"/>
    <p:sldId id="321" r:id="rId58"/>
    <p:sldId id="291" r:id="rId59"/>
    <p:sldId id="326" r:id="rId60"/>
    <p:sldId id="325" r:id="rId61"/>
    <p:sldId id="327" r:id="rId62"/>
    <p:sldId id="293" r:id="rId63"/>
    <p:sldId id="491" r:id="rId64"/>
    <p:sldId id="330" r:id="rId65"/>
    <p:sldId id="332" r:id="rId66"/>
    <p:sldId id="337" r:id="rId67"/>
    <p:sldId id="335" r:id="rId68"/>
    <p:sldId id="492" r:id="rId69"/>
    <p:sldId id="493" r:id="rId70"/>
    <p:sldId id="495" r:id="rId71"/>
    <p:sldId id="496" r:id="rId72"/>
    <p:sldId id="497" r:id="rId73"/>
    <p:sldId id="500" r:id="rId74"/>
    <p:sldId id="501" r:id="rId75"/>
    <p:sldId id="503" r:id="rId76"/>
    <p:sldId id="504" r:id="rId77"/>
    <p:sldId id="505" r:id="rId78"/>
    <p:sldId id="507" r:id="rId79"/>
    <p:sldId id="508" r:id="rId80"/>
    <p:sldId id="509" r:id="rId81"/>
    <p:sldId id="309" r:id="rId82"/>
    <p:sldId id="457"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00" autoAdjust="0"/>
    <p:restoredTop sz="94660"/>
  </p:normalViewPr>
  <p:slideViewPr>
    <p:cSldViewPr snapToGrid="0">
      <p:cViewPr varScale="1">
        <p:scale>
          <a:sx n="68" d="100"/>
          <a:sy n="68" d="100"/>
        </p:scale>
        <p:origin x="91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493EBA-5036-4A5A-9778-92EF81040CD3}" type="datetimeFigureOut">
              <a:rPr lang="en-US" smtClean="0"/>
              <a:t>2/28/2025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9EC56E-6DAF-4912-9634-91D0BC6759F1}" type="slidenum">
              <a:rPr lang="en-US" smtClean="0"/>
              <a:t>‹#›</a:t>
            </a:fld>
            <a:endParaRPr lang="en-US"/>
          </a:p>
        </p:txBody>
      </p:sp>
    </p:spTree>
    <p:extLst>
      <p:ext uri="{BB962C8B-B14F-4D97-AF65-F5344CB8AC3E}">
        <p14:creationId xmlns:p14="http://schemas.microsoft.com/office/powerpoint/2010/main" val="719812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70E25244-374F-0198-F2DD-4BCBD7D20744}"/>
              </a:ext>
            </a:extLst>
          </p:cNvPr>
          <p:cNvSpPr>
            <a:spLocks noGrp="1" noRot="1" noChangeAspect="1" noChangeArrowheads="1" noTextEdit="1"/>
          </p:cNvSpPr>
          <p:nvPr>
            <p:ph type="sldImg"/>
          </p:nvPr>
        </p:nvSpPr>
        <p:spPr>
          <a:xfrm>
            <a:off x="536575" y="763588"/>
            <a:ext cx="6692900" cy="3765550"/>
          </a:xfrm>
        </p:spPr>
      </p:sp>
      <p:sp>
        <p:nvSpPr>
          <p:cNvPr id="62467" name="Notes Placeholder 2">
            <a:extLst>
              <a:ext uri="{FF2B5EF4-FFF2-40B4-BE49-F238E27FC236}">
                <a16:creationId xmlns:a16="http://schemas.microsoft.com/office/drawing/2014/main" id="{64B09197-073B-89EE-39C8-FFAEE137DD1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ltLang="en-US">
              <a:latin typeface="Times New Roman" panose="02020603050405020304" pitchFamily="18" charset="0"/>
            </a:endParaRPr>
          </a:p>
        </p:txBody>
      </p:sp>
      <p:sp>
        <p:nvSpPr>
          <p:cNvPr id="62468" name="Slide Number Placeholder 3">
            <a:extLst>
              <a:ext uri="{FF2B5EF4-FFF2-40B4-BE49-F238E27FC236}">
                <a16:creationId xmlns:a16="http://schemas.microsoft.com/office/drawing/2014/main" id="{3F9D4016-ED21-ACAA-116A-AE181C99F741}"/>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pPr>
            <a:fld id="{348E290E-49DA-438E-9DAE-9CA424578167}" type="slidenum">
              <a:rPr lang="en-US" altLang="en-US" sz="1400"/>
              <a:pPr>
                <a:spcBef>
                  <a:spcPct val="0"/>
                </a:spcBef>
              </a:pPr>
              <a:t>48</a:t>
            </a:fld>
            <a:endParaRPr lang="en-US" altLang="en-US"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539E681D-3354-2890-FC56-4DD279BE3368}"/>
              </a:ext>
            </a:extLst>
          </p:cNvPr>
          <p:cNvSpPr>
            <a:spLocks noGrp="1" noRot="1" noChangeAspect="1" noChangeArrowheads="1" noTextEdit="1"/>
          </p:cNvSpPr>
          <p:nvPr>
            <p:ph type="sldImg"/>
          </p:nvPr>
        </p:nvSpPr>
        <p:spPr>
          <a:xfrm>
            <a:off x="1373188" y="763588"/>
            <a:ext cx="5019675" cy="3765550"/>
          </a:xfrm>
        </p:spPr>
      </p:sp>
      <p:sp>
        <p:nvSpPr>
          <p:cNvPr id="90115" name="Rectangle 3">
            <a:extLst>
              <a:ext uri="{FF2B5EF4-FFF2-40B4-BE49-F238E27FC236}">
                <a16:creationId xmlns:a16="http://schemas.microsoft.com/office/drawing/2014/main" id="{F09EFCF8-AE32-8220-7326-D51D80DACC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TW"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2FFB4DA6-9E96-3B8B-8437-494FCA114305}"/>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pPr>
            <a:fld id="{3CB814C2-FDE7-4552-995F-5D4EED3D75A6}" type="slidenum">
              <a:rPr lang="en-AU" altLang="en-US" sz="1400"/>
              <a:pPr>
                <a:spcBef>
                  <a:spcPct val="0"/>
                </a:spcBef>
              </a:pPr>
              <a:t>71</a:t>
            </a:fld>
            <a:endParaRPr lang="en-AU" altLang="en-US" sz="1400"/>
          </a:p>
        </p:txBody>
      </p:sp>
      <p:sp>
        <p:nvSpPr>
          <p:cNvPr id="92163" name="Rectangle 2">
            <a:extLst>
              <a:ext uri="{FF2B5EF4-FFF2-40B4-BE49-F238E27FC236}">
                <a16:creationId xmlns:a16="http://schemas.microsoft.com/office/drawing/2014/main" id="{61FCCE2A-6E19-CA39-A7FD-CCC2B948E1DE}"/>
              </a:ext>
            </a:extLst>
          </p:cNvPr>
          <p:cNvSpPr>
            <a:spLocks noGrp="1" noRot="1" noChangeAspect="1" noChangeArrowheads="1" noTextEdit="1"/>
          </p:cNvSpPr>
          <p:nvPr>
            <p:ph type="sldImg"/>
          </p:nvPr>
        </p:nvSpPr>
        <p:spPr>
          <a:xfrm>
            <a:off x="1373188" y="763588"/>
            <a:ext cx="5019675" cy="3765550"/>
          </a:xfrm>
        </p:spPr>
      </p:sp>
      <p:sp>
        <p:nvSpPr>
          <p:cNvPr id="92164" name="Rectangle 3">
            <a:extLst>
              <a:ext uri="{FF2B5EF4-FFF2-40B4-BE49-F238E27FC236}">
                <a16:creationId xmlns:a16="http://schemas.microsoft.com/office/drawing/2014/main" id="{49CB9824-8FC6-2AE6-8D92-7641F97183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AU" altLang="en-US">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FC6F8725-5585-5C8E-37F9-B3D21FA495AE}"/>
              </a:ext>
            </a:extLst>
          </p:cNvPr>
          <p:cNvSpPr>
            <a:spLocks noGrp="1" noRot="1" noChangeAspect="1" noChangeArrowheads="1" noTextEdit="1"/>
          </p:cNvSpPr>
          <p:nvPr>
            <p:ph type="sldImg"/>
          </p:nvPr>
        </p:nvSpPr>
        <p:spPr>
          <a:xfrm>
            <a:off x="536575" y="763588"/>
            <a:ext cx="6692900" cy="3765550"/>
          </a:xfrm>
        </p:spPr>
      </p:sp>
      <p:sp>
        <p:nvSpPr>
          <p:cNvPr id="98307" name="Notes Placeholder 2">
            <a:extLst>
              <a:ext uri="{FF2B5EF4-FFF2-40B4-BE49-F238E27FC236}">
                <a16:creationId xmlns:a16="http://schemas.microsoft.com/office/drawing/2014/main" id="{62F63994-6D00-8D89-FD99-120DEBAB167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ltLang="en-US">
              <a:latin typeface="Times New Roman" panose="02020603050405020304" pitchFamily="18" charset="0"/>
            </a:endParaRPr>
          </a:p>
        </p:txBody>
      </p:sp>
      <p:sp>
        <p:nvSpPr>
          <p:cNvPr id="98308" name="Slide Number Placeholder 3">
            <a:extLst>
              <a:ext uri="{FF2B5EF4-FFF2-40B4-BE49-F238E27FC236}">
                <a16:creationId xmlns:a16="http://schemas.microsoft.com/office/drawing/2014/main" id="{7A9E2AA9-F3CF-E717-3908-286C81488893}"/>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pPr>
            <a:fld id="{5F276701-AF91-4ECF-A79B-DC78DE91BD9F}" type="slidenum">
              <a:rPr lang="en-US" altLang="en-US" sz="1400"/>
              <a:pPr>
                <a:spcBef>
                  <a:spcPct val="0"/>
                </a:spcBef>
              </a:pPr>
              <a:t>75</a:t>
            </a:fld>
            <a:endParaRPr lang="en-US" altLang="en-US" sz="14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255A13E8-06F5-D032-24ED-1DF20D3F9074}"/>
              </a:ext>
            </a:extLst>
          </p:cNvPr>
          <p:cNvSpPr>
            <a:spLocks noGrp="1" noRot="1" noChangeAspect="1" noChangeArrowheads="1" noTextEdit="1"/>
          </p:cNvSpPr>
          <p:nvPr>
            <p:ph type="sldImg"/>
          </p:nvPr>
        </p:nvSpPr>
        <p:spPr>
          <a:xfrm>
            <a:off x="536575" y="763588"/>
            <a:ext cx="6692900" cy="3765550"/>
          </a:xfrm>
        </p:spPr>
      </p:sp>
      <p:sp>
        <p:nvSpPr>
          <p:cNvPr id="100355" name="Notes Placeholder 2">
            <a:extLst>
              <a:ext uri="{FF2B5EF4-FFF2-40B4-BE49-F238E27FC236}">
                <a16:creationId xmlns:a16="http://schemas.microsoft.com/office/drawing/2014/main" id="{9193EB93-F77A-B1C7-94D1-16ECDB71F6F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ltLang="en-US">
              <a:latin typeface="Times New Roman" panose="02020603050405020304" pitchFamily="18" charset="0"/>
            </a:endParaRPr>
          </a:p>
        </p:txBody>
      </p:sp>
      <p:sp>
        <p:nvSpPr>
          <p:cNvPr id="100356" name="Slide Number Placeholder 3">
            <a:extLst>
              <a:ext uri="{FF2B5EF4-FFF2-40B4-BE49-F238E27FC236}">
                <a16:creationId xmlns:a16="http://schemas.microsoft.com/office/drawing/2014/main" id="{477FE744-78D6-EAB4-737F-11529489DD6B}"/>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pPr>
            <a:fld id="{7A4F80F7-2359-48D4-970D-994B014C7950}" type="slidenum">
              <a:rPr lang="en-US" altLang="en-US" sz="1400"/>
              <a:pPr>
                <a:spcBef>
                  <a:spcPct val="0"/>
                </a:spcBef>
              </a:pPr>
              <a:t>76</a:t>
            </a:fld>
            <a:endParaRPr lang="en-US" altLang="en-US" sz="14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85558F85-63EC-3FBE-9E11-41DDC2800C36}"/>
              </a:ext>
            </a:extLst>
          </p:cNvPr>
          <p:cNvSpPr>
            <a:spLocks noGrp="1" noRot="1" noChangeAspect="1" noChangeArrowheads="1" noTextEdit="1"/>
          </p:cNvSpPr>
          <p:nvPr>
            <p:ph type="sldImg"/>
          </p:nvPr>
        </p:nvSpPr>
        <p:spPr>
          <a:xfrm>
            <a:off x="536575" y="763588"/>
            <a:ext cx="6692900" cy="3765550"/>
          </a:xfrm>
        </p:spPr>
      </p:sp>
      <p:sp>
        <p:nvSpPr>
          <p:cNvPr id="105475" name="Notes Placeholder 2">
            <a:extLst>
              <a:ext uri="{FF2B5EF4-FFF2-40B4-BE49-F238E27FC236}">
                <a16:creationId xmlns:a16="http://schemas.microsoft.com/office/drawing/2014/main" id="{89C266AA-4D2B-E068-19A5-857E739F4E5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ltLang="en-US">
              <a:latin typeface="Times New Roman" panose="02020603050405020304" pitchFamily="18" charset="0"/>
            </a:endParaRPr>
          </a:p>
        </p:txBody>
      </p:sp>
      <p:sp>
        <p:nvSpPr>
          <p:cNvPr id="105476" name="Slide Number Placeholder 3">
            <a:extLst>
              <a:ext uri="{FF2B5EF4-FFF2-40B4-BE49-F238E27FC236}">
                <a16:creationId xmlns:a16="http://schemas.microsoft.com/office/drawing/2014/main" id="{FEEB2A42-5091-30FF-79B4-C0051EB9E5B8}"/>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pPr>
            <a:fld id="{71CDBCFE-1193-43C4-8ACD-9CFE96A5EAF1}" type="slidenum">
              <a:rPr lang="en-US" altLang="en-US" sz="1400"/>
              <a:pPr>
                <a:spcBef>
                  <a:spcPct val="0"/>
                </a:spcBef>
              </a:pPr>
              <a:t>78</a:t>
            </a:fld>
            <a:endParaRPr lang="en-US" altLang="en-US" sz="14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AB63CD5E-057F-8256-4DFE-A57F1E4D26FD}"/>
              </a:ext>
            </a:extLst>
          </p:cNvPr>
          <p:cNvSpPr>
            <a:spLocks noGrp="1" noRot="1" noChangeAspect="1" noChangeArrowheads="1" noTextEdit="1"/>
          </p:cNvSpPr>
          <p:nvPr>
            <p:ph type="sldImg"/>
          </p:nvPr>
        </p:nvSpPr>
        <p:spPr>
          <a:xfrm>
            <a:off x="1373188" y="763588"/>
            <a:ext cx="5019675" cy="3765550"/>
          </a:xfrm>
        </p:spPr>
      </p:sp>
      <p:sp>
        <p:nvSpPr>
          <p:cNvPr id="108547" name="Rectangle 3">
            <a:extLst>
              <a:ext uri="{FF2B5EF4-FFF2-40B4-BE49-F238E27FC236}">
                <a16:creationId xmlns:a16="http://schemas.microsoft.com/office/drawing/2014/main" id="{3752CF43-90C0-4B12-C3A6-362D7E8CB0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TW"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6F5AD-B0E1-B203-E2B5-C09EF8B203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989790-7FC1-A49B-2125-0F95F78324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E82A11-39EA-8B42-2B12-7EE09A1F23B6}"/>
              </a:ext>
            </a:extLst>
          </p:cNvPr>
          <p:cNvSpPr>
            <a:spLocks noGrp="1"/>
          </p:cNvSpPr>
          <p:nvPr>
            <p:ph type="dt" sz="half" idx="10"/>
          </p:nvPr>
        </p:nvSpPr>
        <p:spPr/>
        <p:txBody>
          <a:bodyPr/>
          <a:lstStyle/>
          <a:p>
            <a:fld id="{4EDDAA97-2B2E-496D-B15C-4832F337ED0A}" type="datetime1">
              <a:rPr lang="en-US" smtClean="0"/>
              <a:t>2/28/2025</a:t>
            </a:fld>
            <a:endParaRPr lang="en-US"/>
          </a:p>
        </p:txBody>
      </p:sp>
      <p:sp>
        <p:nvSpPr>
          <p:cNvPr id="5" name="Footer Placeholder 4">
            <a:extLst>
              <a:ext uri="{FF2B5EF4-FFF2-40B4-BE49-F238E27FC236}">
                <a16:creationId xmlns:a16="http://schemas.microsoft.com/office/drawing/2014/main" id="{33281073-423B-0C8D-F10F-ED25CE9E3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AAA166-9FDF-90DB-6A11-555CB468733D}"/>
              </a:ext>
            </a:extLst>
          </p:cNvPr>
          <p:cNvSpPr>
            <a:spLocks noGrp="1"/>
          </p:cNvSpPr>
          <p:nvPr>
            <p:ph type="sldNum" sz="quarter" idx="12"/>
          </p:nvPr>
        </p:nvSpPr>
        <p:spPr/>
        <p:txBody>
          <a:bodyPr/>
          <a:lstStyle/>
          <a:p>
            <a:fld id="{79999C98-6FA5-43D9-AC96-F18255189448}" type="slidenum">
              <a:rPr lang="en-US" smtClean="0"/>
              <a:t>‹#›</a:t>
            </a:fld>
            <a:endParaRPr lang="en-US"/>
          </a:p>
        </p:txBody>
      </p:sp>
    </p:spTree>
    <p:extLst>
      <p:ext uri="{BB962C8B-B14F-4D97-AF65-F5344CB8AC3E}">
        <p14:creationId xmlns:p14="http://schemas.microsoft.com/office/powerpoint/2010/main" val="4243234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F1255-FC59-3C76-3513-B1B2B813D7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08DC77-627C-1591-9973-71705B4937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E663F6-46AB-4DD3-7E3D-C9E359046119}"/>
              </a:ext>
            </a:extLst>
          </p:cNvPr>
          <p:cNvSpPr>
            <a:spLocks noGrp="1"/>
          </p:cNvSpPr>
          <p:nvPr>
            <p:ph type="dt" sz="half" idx="10"/>
          </p:nvPr>
        </p:nvSpPr>
        <p:spPr/>
        <p:txBody>
          <a:bodyPr/>
          <a:lstStyle/>
          <a:p>
            <a:fld id="{ECE6BE0D-0FB2-4CAD-A3A8-5612C6FF7272}" type="datetime1">
              <a:rPr lang="en-US" smtClean="0"/>
              <a:t>2/28/2025</a:t>
            </a:fld>
            <a:endParaRPr lang="en-US"/>
          </a:p>
        </p:txBody>
      </p:sp>
      <p:sp>
        <p:nvSpPr>
          <p:cNvPr id="5" name="Footer Placeholder 4">
            <a:extLst>
              <a:ext uri="{FF2B5EF4-FFF2-40B4-BE49-F238E27FC236}">
                <a16:creationId xmlns:a16="http://schemas.microsoft.com/office/drawing/2014/main" id="{6F8BC104-C617-6958-31D0-9D8471DDC6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AAE703-7D45-9B4E-AE55-6C32B14EE336}"/>
              </a:ext>
            </a:extLst>
          </p:cNvPr>
          <p:cNvSpPr>
            <a:spLocks noGrp="1"/>
          </p:cNvSpPr>
          <p:nvPr>
            <p:ph type="sldNum" sz="quarter" idx="12"/>
          </p:nvPr>
        </p:nvSpPr>
        <p:spPr/>
        <p:txBody>
          <a:bodyPr/>
          <a:lstStyle/>
          <a:p>
            <a:fld id="{79999C98-6FA5-43D9-AC96-F18255189448}" type="slidenum">
              <a:rPr lang="en-US" smtClean="0"/>
              <a:t>‹#›</a:t>
            </a:fld>
            <a:endParaRPr lang="en-US"/>
          </a:p>
        </p:txBody>
      </p:sp>
    </p:spTree>
    <p:extLst>
      <p:ext uri="{BB962C8B-B14F-4D97-AF65-F5344CB8AC3E}">
        <p14:creationId xmlns:p14="http://schemas.microsoft.com/office/powerpoint/2010/main" val="52949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D02619-56CD-18A4-A34D-0FD7D667DC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8F53B8-6392-E358-5CD0-A8F6553FBD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612153-7297-19E0-5E37-7F0B025B6753}"/>
              </a:ext>
            </a:extLst>
          </p:cNvPr>
          <p:cNvSpPr>
            <a:spLocks noGrp="1"/>
          </p:cNvSpPr>
          <p:nvPr>
            <p:ph type="dt" sz="half" idx="10"/>
          </p:nvPr>
        </p:nvSpPr>
        <p:spPr/>
        <p:txBody>
          <a:bodyPr/>
          <a:lstStyle/>
          <a:p>
            <a:fld id="{A4DAB749-5254-4DAE-BA18-5DDA925D5DB5}" type="datetime1">
              <a:rPr lang="en-US" smtClean="0"/>
              <a:t>2/28/2025</a:t>
            </a:fld>
            <a:endParaRPr lang="en-US"/>
          </a:p>
        </p:txBody>
      </p:sp>
      <p:sp>
        <p:nvSpPr>
          <p:cNvPr id="5" name="Footer Placeholder 4">
            <a:extLst>
              <a:ext uri="{FF2B5EF4-FFF2-40B4-BE49-F238E27FC236}">
                <a16:creationId xmlns:a16="http://schemas.microsoft.com/office/drawing/2014/main" id="{D69E1B0C-5D9D-6DEF-2AC4-C1B34AB9DC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87C758-240A-D42B-1FD4-5ADCF75C795B}"/>
              </a:ext>
            </a:extLst>
          </p:cNvPr>
          <p:cNvSpPr>
            <a:spLocks noGrp="1"/>
          </p:cNvSpPr>
          <p:nvPr>
            <p:ph type="sldNum" sz="quarter" idx="12"/>
          </p:nvPr>
        </p:nvSpPr>
        <p:spPr/>
        <p:txBody>
          <a:bodyPr/>
          <a:lstStyle/>
          <a:p>
            <a:fld id="{79999C98-6FA5-43D9-AC96-F18255189448}" type="slidenum">
              <a:rPr lang="en-US" smtClean="0"/>
              <a:t>‹#›</a:t>
            </a:fld>
            <a:endParaRPr lang="en-US"/>
          </a:p>
        </p:txBody>
      </p:sp>
    </p:spTree>
    <p:extLst>
      <p:ext uri="{BB962C8B-B14F-4D97-AF65-F5344CB8AC3E}">
        <p14:creationId xmlns:p14="http://schemas.microsoft.com/office/powerpoint/2010/main" val="2020903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D7328-43E9-25FA-F1B9-C6C2E2DA22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14EBA-D895-0336-8F2A-4BA496C42A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905BA2-9FBC-578C-6BC7-2302F7192390}"/>
              </a:ext>
            </a:extLst>
          </p:cNvPr>
          <p:cNvSpPr>
            <a:spLocks noGrp="1"/>
          </p:cNvSpPr>
          <p:nvPr>
            <p:ph type="dt" sz="half" idx="10"/>
          </p:nvPr>
        </p:nvSpPr>
        <p:spPr/>
        <p:txBody>
          <a:bodyPr/>
          <a:lstStyle/>
          <a:p>
            <a:fld id="{7651C2CC-F5D0-4A24-9580-9F318ACD3CBD}" type="datetime1">
              <a:rPr lang="en-US" smtClean="0"/>
              <a:t>2/28/2025</a:t>
            </a:fld>
            <a:endParaRPr lang="en-US"/>
          </a:p>
        </p:txBody>
      </p:sp>
      <p:sp>
        <p:nvSpPr>
          <p:cNvPr id="5" name="Footer Placeholder 4">
            <a:extLst>
              <a:ext uri="{FF2B5EF4-FFF2-40B4-BE49-F238E27FC236}">
                <a16:creationId xmlns:a16="http://schemas.microsoft.com/office/drawing/2014/main" id="{27B3916C-C970-2077-46C0-13C359FA9C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E7AC53-66A6-14DE-62F4-5C8E9286EF85}"/>
              </a:ext>
            </a:extLst>
          </p:cNvPr>
          <p:cNvSpPr>
            <a:spLocks noGrp="1"/>
          </p:cNvSpPr>
          <p:nvPr>
            <p:ph type="sldNum" sz="quarter" idx="12"/>
          </p:nvPr>
        </p:nvSpPr>
        <p:spPr/>
        <p:txBody>
          <a:bodyPr/>
          <a:lstStyle/>
          <a:p>
            <a:fld id="{79999C98-6FA5-43D9-AC96-F18255189448}" type="slidenum">
              <a:rPr lang="en-US" smtClean="0"/>
              <a:t>‹#›</a:t>
            </a:fld>
            <a:endParaRPr lang="en-US"/>
          </a:p>
        </p:txBody>
      </p:sp>
    </p:spTree>
    <p:extLst>
      <p:ext uri="{BB962C8B-B14F-4D97-AF65-F5344CB8AC3E}">
        <p14:creationId xmlns:p14="http://schemas.microsoft.com/office/powerpoint/2010/main" val="3776300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0557A-CB35-4800-0380-23E90979A8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F97EA2-CF37-B597-6199-508D88C6FA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84D731-9D9C-0955-4D5D-EF4213EAB50A}"/>
              </a:ext>
            </a:extLst>
          </p:cNvPr>
          <p:cNvSpPr>
            <a:spLocks noGrp="1"/>
          </p:cNvSpPr>
          <p:nvPr>
            <p:ph type="dt" sz="half" idx="10"/>
          </p:nvPr>
        </p:nvSpPr>
        <p:spPr/>
        <p:txBody>
          <a:bodyPr/>
          <a:lstStyle/>
          <a:p>
            <a:fld id="{C82823D4-F9D5-4B4E-913C-8D5B76DBCE93}" type="datetime1">
              <a:rPr lang="en-US" smtClean="0"/>
              <a:t>2/28/2025</a:t>
            </a:fld>
            <a:endParaRPr lang="en-US"/>
          </a:p>
        </p:txBody>
      </p:sp>
      <p:sp>
        <p:nvSpPr>
          <p:cNvPr id="5" name="Footer Placeholder 4">
            <a:extLst>
              <a:ext uri="{FF2B5EF4-FFF2-40B4-BE49-F238E27FC236}">
                <a16:creationId xmlns:a16="http://schemas.microsoft.com/office/drawing/2014/main" id="{7773A4E8-EF85-8552-425A-49132D3365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D9D053-82CE-E3F4-08FC-F95A1EAE446A}"/>
              </a:ext>
            </a:extLst>
          </p:cNvPr>
          <p:cNvSpPr>
            <a:spLocks noGrp="1"/>
          </p:cNvSpPr>
          <p:nvPr>
            <p:ph type="sldNum" sz="quarter" idx="12"/>
          </p:nvPr>
        </p:nvSpPr>
        <p:spPr/>
        <p:txBody>
          <a:bodyPr/>
          <a:lstStyle/>
          <a:p>
            <a:fld id="{79999C98-6FA5-43D9-AC96-F18255189448}" type="slidenum">
              <a:rPr lang="en-US" smtClean="0"/>
              <a:t>‹#›</a:t>
            </a:fld>
            <a:endParaRPr lang="en-US"/>
          </a:p>
        </p:txBody>
      </p:sp>
    </p:spTree>
    <p:extLst>
      <p:ext uri="{BB962C8B-B14F-4D97-AF65-F5344CB8AC3E}">
        <p14:creationId xmlns:p14="http://schemas.microsoft.com/office/powerpoint/2010/main" val="1676384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9AD39-EFC0-64B3-C0FF-9488B0E213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76C537-7EE7-48E3-1729-9637AFC6CA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876A55-C6B2-4637-B50D-FEAD3897328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3D93D8-C821-D2BA-78FB-2C7F874276F5}"/>
              </a:ext>
            </a:extLst>
          </p:cNvPr>
          <p:cNvSpPr>
            <a:spLocks noGrp="1"/>
          </p:cNvSpPr>
          <p:nvPr>
            <p:ph type="dt" sz="half" idx="10"/>
          </p:nvPr>
        </p:nvSpPr>
        <p:spPr/>
        <p:txBody>
          <a:bodyPr/>
          <a:lstStyle/>
          <a:p>
            <a:fld id="{3B1D8CB1-F8C2-42B3-ADF2-D67144331F4E}" type="datetime1">
              <a:rPr lang="en-US" smtClean="0"/>
              <a:t>2/28/2025</a:t>
            </a:fld>
            <a:endParaRPr lang="en-US"/>
          </a:p>
        </p:txBody>
      </p:sp>
      <p:sp>
        <p:nvSpPr>
          <p:cNvPr id="6" name="Footer Placeholder 5">
            <a:extLst>
              <a:ext uri="{FF2B5EF4-FFF2-40B4-BE49-F238E27FC236}">
                <a16:creationId xmlns:a16="http://schemas.microsoft.com/office/drawing/2014/main" id="{673923D3-BFFC-B131-A5F5-960825016A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832C4F-AF20-2D89-CF4C-A97C93B44297}"/>
              </a:ext>
            </a:extLst>
          </p:cNvPr>
          <p:cNvSpPr>
            <a:spLocks noGrp="1"/>
          </p:cNvSpPr>
          <p:nvPr>
            <p:ph type="sldNum" sz="quarter" idx="12"/>
          </p:nvPr>
        </p:nvSpPr>
        <p:spPr/>
        <p:txBody>
          <a:bodyPr/>
          <a:lstStyle/>
          <a:p>
            <a:fld id="{79999C98-6FA5-43D9-AC96-F18255189448}" type="slidenum">
              <a:rPr lang="en-US" smtClean="0"/>
              <a:t>‹#›</a:t>
            </a:fld>
            <a:endParaRPr lang="en-US"/>
          </a:p>
        </p:txBody>
      </p:sp>
    </p:spTree>
    <p:extLst>
      <p:ext uri="{BB962C8B-B14F-4D97-AF65-F5344CB8AC3E}">
        <p14:creationId xmlns:p14="http://schemas.microsoft.com/office/powerpoint/2010/main" val="2016448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2C9AC-5DCE-654E-4524-ADE48E6F754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3279191-BEE8-11C8-226A-1B953C3E1B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F56A71-476C-86AF-C658-ADE8945C10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8D05D8-79E1-1461-56A2-95C9FEDF38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411A2A-90DE-AB6B-092B-A161EB7A7C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2AE53B-B9EC-B66B-0BBE-03A2C0D8CED6}"/>
              </a:ext>
            </a:extLst>
          </p:cNvPr>
          <p:cNvSpPr>
            <a:spLocks noGrp="1"/>
          </p:cNvSpPr>
          <p:nvPr>
            <p:ph type="dt" sz="half" idx="10"/>
          </p:nvPr>
        </p:nvSpPr>
        <p:spPr/>
        <p:txBody>
          <a:bodyPr/>
          <a:lstStyle/>
          <a:p>
            <a:fld id="{7C519F11-ABEA-4353-BAFE-6BD9DA1CD668}" type="datetime1">
              <a:rPr lang="en-US" smtClean="0"/>
              <a:t>2/28/2025</a:t>
            </a:fld>
            <a:endParaRPr lang="en-US"/>
          </a:p>
        </p:txBody>
      </p:sp>
      <p:sp>
        <p:nvSpPr>
          <p:cNvPr id="8" name="Footer Placeholder 7">
            <a:extLst>
              <a:ext uri="{FF2B5EF4-FFF2-40B4-BE49-F238E27FC236}">
                <a16:creationId xmlns:a16="http://schemas.microsoft.com/office/drawing/2014/main" id="{30A1AA8A-0BD6-22A6-8033-5EC9ADC41B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037E05-2DD9-C35C-CA33-0B5CE4B7ABED}"/>
              </a:ext>
            </a:extLst>
          </p:cNvPr>
          <p:cNvSpPr>
            <a:spLocks noGrp="1"/>
          </p:cNvSpPr>
          <p:nvPr>
            <p:ph type="sldNum" sz="quarter" idx="12"/>
          </p:nvPr>
        </p:nvSpPr>
        <p:spPr/>
        <p:txBody>
          <a:bodyPr/>
          <a:lstStyle/>
          <a:p>
            <a:fld id="{79999C98-6FA5-43D9-AC96-F18255189448}" type="slidenum">
              <a:rPr lang="en-US" smtClean="0"/>
              <a:t>‹#›</a:t>
            </a:fld>
            <a:endParaRPr lang="en-US"/>
          </a:p>
        </p:txBody>
      </p:sp>
    </p:spTree>
    <p:extLst>
      <p:ext uri="{BB962C8B-B14F-4D97-AF65-F5344CB8AC3E}">
        <p14:creationId xmlns:p14="http://schemas.microsoft.com/office/powerpoint/2010/main" val="4130842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80117-B947-2CA3-823E-1F53BEF699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AC381E-CEDB-4B90-7C0C-C0E9B91A5B3B}"/>
              </a:ext>
            </a:extLst>
          </p:cNvPr>
          <p:cNvSpPr>
            <a:spLocks noGrp="1"/>
          </p:cNvSpPr>
          <p:nvPr>
            <p:ph type="dt" sz="half" idx="10"/>
          </p:nvPr>
        </p:nvSpPr>
        <p:spPr/>
        <p:txBody>
          <a:bodyPr/>
          <a:lstStyle/>
          <a:p>
            <a:fld id="{5175D4FB-8937-42AF-B8F2-043028C86750}" type="datetime1">
              <a:rPr lang="en-US" smtClean="0"/>
              <a:t>2/28/2025</a:t>
            </a:fld>
            <a:endParaRPr lang="en-US"/>
          </a:p>
        </p:txBody>
      </p:sp>
      <p:sp>
        <p:nvSpPr>
          <p:cNvPr id="4" name="Footer Placeholder 3">
            <a:extLst>
              <a:ext uri="{FF2B5EF4-FFF2-40B4-BE49-F238E27FC236}">
                <a16:creationId xmlns:a16="http://schemas.microsoft.com/office/drawing/2014/main" id="{F64E0814-1B59-25DE-4B2D-064777A807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4F2302-C43E-07EA-F21C-E915553F72B4}"/>
              </a:ext>
            </a:extLst>
          </p:cNvPr>
          <p:cNvSpPr>
            <a:spLocks noGrp="1"/>
          </p:cNvSpPr>
          <p:nvPr>
            <p:ph type="sldNum" sz="quarter" idx="12"/>
          </p:nvPr>
        </p:nvSpPr>
        <p:spPr/>
        <p:txBody>
          <a:bodyPr/>
          <a:lstStyle/>
          <a:p>
            <a:fld id="{79999C98-6FA5-43D9-AC96-F18255189448}" type="slidenum">
              <a:rPr lang="en-US" smtClean="0"/>
              <a:t>‹#›</a:t>
            </a:fld>
            <a:endParaRPr lang="en-US"/>
          </a:p>
        </p:txBody>
      </p:sp>
    </p:spTree>
    <p:extLst>
      <p:ext uri="{BB962C8B-B14F-4D97-AF65-F5344CB8AC3E}">
        <p14:creationId xmlns:p14="http://schemas.microsoft.com/office/powerpoint/2010/main" val="3482518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0D9389-4E01-9A61-3AA9-CDEA845136B6}"/>
              </a:ext>
            </a:extLst>
          </p:cNvPr>
          <p:cNvSpPr>
            <a:spLocks noGrp="1"/>
          </p:cNvSpPr>
          <p:nvPr>
            <p:ph type="dt" sz="half" idx="10"/>
          </p:nvPr>
        </p:nvSpPr>
        <p:spPr/>
        <p:txBody>
          <a:bodyPr/>
          <a:lstStyle/>
          <a:p>
            <a:fld id="{5557AAA7-194F-4E00-9F01-EA8794912C76}" type="datetime1">
              <a:rPr lang="en-US" smtClean="0"/>
              <a:t>2/28/2025</a:t>
            </a:fld>
            <a:endParaRPr lang="en-US"/>
          </a:p>
        </p:txBody>
      </p:sp>
      <p:sp>
        <p:nvSpPr>
          <p:cNvPr id="3" name="Footer Placeholder 2">
            <a:extLst>
              <a:ext uri="{FF2B5EF4-FFF2-40B4-BE49-F238E27FC236}">
                <a16:creationId xmlns:a16="http://schemas.microsoft.com/office/drawing/2014/main" id="{FFE33688-F8F2-4B3E-A26A-D151511C08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3BC658-768C-8770-6E4F-DDC449EDBA41}"/>
              </a:ext>
            </a:extLst>
          </p:cNvPr>
          <p:cNvSpPr>
            <a:spLocks noGrp="1"/>
          </p:cNvSpPr>
          <p:nvPr>
            <p:ph type="sldNum" sz="quarter" idx="12"/>
          </p:nvPr>
        </p:nvSpPr>
        <p:spPr/>
        <p:txBody>
          <a:bodyPr/>
          <a:lstStyle/>
          <a:p>
            <a:fld id="{79999C98-6FA5-43D9-AC96-F18255189448}" type="slidenum">
              <a:rPr lang="en-US" smtClean="0"/>
              <a:t>‹#›</a:t>
            </a:fld>
            <a:endParaRPr lang="en-US"/>
          </a:p>
        </p:txBody>
      </p:sp>
    </p:spTree>
    <p:extLst>
      <p:ext uri="{BB962C8B-B14F-4D97-AF65-F5344CB8AC3E}">
        <p14:creationId xmlns:p14="http://schemas.microsoft.com/office/powerpoint/2010/main" val="2273952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049D2-03B0-B165-D03F-83D50F12E9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0BA633-61F2-83BA-0530-07C1AD1CDC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736832-525D-6408-35EA-6C5BAA6FA4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31B9B4-B591-DC48-FFDE-E76A8E5CFF98}"/>
              </a:ext>
            </a:extLst>
          </p:cNvPr>
          <p:cNvSpPr>
            <a:spLocks noGrp="1"/>
          </p:cNvSpPr>
          <p:nvPr>
            <p:ph type="dt" sz="half" idx="10"/>
          </p:nvPr>
        </p:nvSpPr>
        <p:spPr/>
        <p:txBody>
          <a:bodyPr/>
          <a:lstStyle/>
          <a:p>
            <a:fld id="{B331A67C-7574-4903-90A3-66B212AF5F22}" type="datetime1">
              <a:rPr lang="en-US" smtClean="0"/>
              <a:t>2/28/2025</a:t>
            </a:fld>
            <a:endParaRPr lang="en-US"/>
          </a:p>
        </p:txBody>
      </p:sp>
      <p:sp>
        <p:nvSpPr>
          <p:cNvPr id="6" name="Footer Placeholder 5">
            <a:extLst>
              <a:ext uri="{FF2B5EF4-FFF2-40B4-BE49-F238E27FC236}">
                <a16:creationId xmlns:a16="http://schemas.microsoft.com/office/drawing/2014/main" id="{1D2C8D36-315D-42F1-EB07-ED44A76352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6981A3-D606-97CB-B93C-B28EF394F001}"/>
              </a:ext>
            </a:extLst>
          </p:cNvPr>
          <p:cNvSpPr>
            <a:spLocks noGrp="1"/>
          </p:cNvSpPr>
          <p:nvPr>
            <p:ph type="sldNum" sz="quarter" idx="12"/>
          </p:nvPr>
        </p:nvSpPr>
        <p:spPr/>
        <p:txBody>
          <a:bodyPr/>
          <a:lstStyle/>
          <a:p>
            <a:fld id="{79999C98-6FA5-43D9-AC96-F18255189448}" type="slidenum">
              <a:rPr lang="en-US" smtClean="0"/>
              <a:t>‹#›</a:t>
            </a:fld>
            <a:endParaRPr lang="en-US"/>
          </a:p>
        </p:txBody>
      </p:sp>
    </p:spTree>
    <p:extLst>
      <p:ext uri="{BB962C8B-B14F-4D97-AF65-F5344CB8AC3E}">
        <p14:creationId xmlns:p14="http://schemas.microsoft.com/office/powerpoint/2010/main" val="165555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3028-20F8-828B-A27E-49FF5B84D4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6CF583-6B97-4850-68D9-B776374AA2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D1B5B7-D6D1-F64C-E184-9890A541A5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6E2E7D-F25D-2507-DCDF-98BE2C3D90AA}"/>
              </a:ext>
            </a:extLst>
          </p:cNvPr>
          <p:cNvSpPr>
            <a:spLocks noGrp="1"/>
          </p:cNvSpPr>
          <p:nvPr>
            <p:ph type="dt" sz="half" idx="10"/>
          </p:nvPr>
        </p:nvSpPr>
        <p:spPr/>
        <p:txBody>
          <a:bodyPr/>
          <a:lstStyle/>
          <a:p>
            <a:fld id="{9F3321F3-DFB7-43F8-B8AC-96CDF9763DF9}" type="datetime1">
              <a:rPr lang="en-US" smtClean="0"/>
              <a:t>2/28/2025</a:t>
            </a:fld>
            <a:endParaRPr lang="en-US"/>
          </a:p>
        </p:txBody>
      </p:sp>
      <p:sp>
        <p:nvSpPr>
          <p:cNvPr id="6" name="Footer Placeholder 5">
            <a:extLst>
              <a:ext uri="{FF2B5EF4-FFF2-40B4-BE49-F238E27FC236}">
                <a16:creationId xmlns:a16="http://schemas.microsoft.com/office/drawing/2014/main" id="{58A5CB1F-7CD5-33B4-C990-174218B9E7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AD7C17-3ED2-906F-D962-769062ACDEAD}"/>
              </a:ext>
            </a:extLst>
          </p:cNvPr>
          <p:cNvSpPr>
            <a:spLocks noGrp="1"/>
          </p:cNvSpPr>
          <p:nvPr>
            <p:ph type="sldNum" sz="quarter" idx="12"/>
          </p:nvPr>
        </p:nvSpPr>
        <p:spPr/>
        <p:txBody>
          <a:bodyPr/>
          <a:lstStyle/>
          <a:p>
            <a:fld id="{79999C98-6FA5-43D9-AC96-F18255189448}" type="slidenum">
              <a:rPr lang="en-US" smtClean="0"/>
              <a:t>‹#›</a:t>
            </a:fld>
            <a:endParaRPr lang="en-US"/>
          </a:p>
        </p:txBody>
      </p:sp>
    </p:spTree>
    <p:extLst>
      <p:ext uri="{BB962C8B-B14F-4D97-AF65-F5344CB8AC3E}">
        <p14:creationId xmlns:p14="http://schemas.microsoft.com/office/powerpoint/2010/main" val="3024968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A3A5DC-4CBF-464A-B25C-161D91004F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C0432C-9283-8E5E-ED1F-5C1B76E550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DA4E40-3EF0-57D3-47E0-D161F9D075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972337-ECBA-4880-8348-F92C1EE0507E}" type="datetime1">
              <a:rPr lang="en-US" smtClean="0"/>
              <a:t>2/28/2025</a:t>
            </a:fld>
            <a:endParaRPr lang="en-US"/>
          </a:p>
        </p:txBody>
      </p:sp>
      <p:sp>
        <p:nvSpPr>
          <p:cNvPr id="5" name="Footer Placeholder 4">
            <a:extLst>
              <a:ext uri="{FF2B5EF4-FFF2-40B4-BE49-F238E27FC236}">
                <a16:creationId xmlns:a16="http://schemas.microsoft.com/office/drawing/2014/main" id="{6F8D4FF3-099B-2CAC-77D0-0091E12B5F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048C4C-A48E-1B72-2F23-B5C71FD307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999C98-6FA5-43D9-AC96-F18255189448}" type="slidenum">
              <a:rPr lang="en-US" smtClean="0"/>
              <a:t>‹#›</a:t>
            </a:fld>
            <a:endParaRPr lang="en-US"/>
          </a:p>
        </p:txBody>
      </p:sp>
    </p:spTree>
    <p:extLst>
      <p:ext uri="{BB962C8B-B14F-4D97-AF65-F5344CB8AC3E}">
        <p14:creationId xmlns:p14="http://schemas.microsoft.com/office/powerpoint/2010/main" val="16854776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gif"/><Relationship Id="rId1" Type="http://schemas.openxmlformats.org/officeDocument/2006/relationships/slideLayout" Target="../slideLayouts/slideLayout8.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2" Type="http://schemas.openxmlformats.org/officeDocument/2006/relationships/hyperlink" Target="mailto:mail@ethioptec.com/ethiomisgie@gmail.com" TargetMode="Externa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Layout" Target="../slideLayouts/slideLayout8.xml"/><Relationship Id="rId5" Type="http://schemas.microsoft.com/office/2007/relationships/hdphoto" Target="../media/hdphoto5.wdp"/><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png"/><Relationship Id="rId1" Type="http://schemas.openxmlformats.org/officeDocument/2006/relationships/slideLayout" Target="../slideLayouts/slideLayout8.xml"/><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gif"/><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en.wikipedia.org/wiki/File:Board300.jpg"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057503-2BC9-8C0C-C915-FEA837FB3F7A}"/>
              </a:ext>
            </a:extLst>
          </p:cNvPr>
          <p:cNvSpPr>
            <a:spLocks noGrp="1"/>
          </p:cNvSpPr>
          <p:nvPr>
            <p:ph type="title"/>
          </p:nvPr>
        </p:nvSpPr>
        <p:spPr>
          <a:xfrm>
            <a:off x="119270" y="99392"/>
            <a:ext cx="11953459" cy="642730"/>
          </a:xfrm>
        </p:spPr>
        <p:txBody>
          <a:bodyPr>
            <a:normAutofit/>
          </a:bodyPr>
          <a:lstStyle/>
          <a:p>
            <a:pPr algn="ctr"/>
            <a:r>
              <a:rPr lang="en-US" sz="4000" b="1" dirty="0">
                <a:solidFill>
                  <a:srgbClr val="00CC99"/>
                </a:solidFill>
                <a:latin typeface="+mn-lt"/>
              </a:rPr>
              <a:t>Basics of Cryptography</a:t>
            </a:r>
          </a:p>
        </p:txBody>
      </p:sp>
      <p:cxnSp>
        <p:nvCxnSpPr>
          <p:cNvPr id="8" name="Straight Connector 7">
            <a:extLst>
              <a:ext uri="{FF2B5EF4-FFF2-40B4-BE49-F238E27FC236}">
                <a16:creationId xmlns:a16="http://schemas.microsoft.com/office/drawing/2014/main" id="{F3354B62-73CC-0A29-A574-9AE1EBD2532C}"/>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grpSp>
        <p:nvGrpSpPr>
          <p:cNvPr id="7" name="Group 6">
            <a:extLst>
              <a:ext uri="{FF2B5EF4-FFF2-40B4-BE49-F238E27FC236}">
                <a16:creationId xmlns:a16="http://schemas.microsoft.com/office/drawing/2014/main" id="{6FDB99AD-C8A2-56F4-69A1-9E8D3C44FFAC}"/>
              </a:ext>
            </a:extLst>
          </p:cNvPr>
          <p:cNvGrpSpPr/>
          <p:nvPr/>
        </p:nvGrpSpPr>
        <p:grpSpPr>
          <a:xfrm>
            <a:off x="2105024" y="1099436"/>
            <a:ext cx="7981950" cy="5153025"/>
            <a:chOff x="1130805" y="1125073"/>
            <a:chExt cx="7981950" cy="5153025"/>
          </a:xfrm>
        </p:grpSpPr>
        <p:pic>
          <p:nvPicPr>
            <p:cNvPr id="2" name="Picture 1">
              <a:extLst>
                <a:ext uri="{FF2B5EF4-FFF2-40B4-BE49-F238E27FC236}">
                  <a16:creationId xmlns:a16="http://schemas.microsoft.com/office/drawing/2014/main" id="{8FBD5996-3DD7-441A-401C-A927B2AA0A8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tretch>
              <a:fillRect/>
            </a:stretch>
          </p:blipFill>
          <p:spPr>
            <a:xfrm>
              <a:off x="1130805" y="1125073"/>
              <a:ext cx="7981950" cy="5153025"/>
            </a:xfrm>
            <a:prstGeom prst="rect">
              <a:avLst/>
            </a:prstGeom>
          </p:spPr>
        </p:pic>
        <p:sp>
          <p:nvSpPr>
            <p:cNvPr id="3" name="Isosceles Triangle 2">
              <a:extLst>
                <a:ext uri="{FF2B5EF4-FFF2-40B4-BE49-F238E27FC236}">
                  <a16:creationId xmlns:a16="http://schemas.microsoft.com/office/drawing/2014/main" id="{C13D166C-92E5-4B4C-DA07-9B3F5CEE22D7}"/>
                </a:ext>
              </a:extLst>
            </p:cNvPr>
            <p:cNvSpPr/>
            <p:nvPr/>
          </p:nvSpPr>
          <p:spPr>
            <a:xfrm>
              <a:off x="3367043" y="2647894"/>
              <a:ext cx="3435409" cy="3137608"/>
            </a:xfrm>
            <a:prstGeom prst="triangle">
              <a:avLst>
                <a:gd name="adj" fmla="val 49752"/>
              </a:avLst>
            </a:prstGeom>
            <a:solidFill>
              <a:srgbClr val="00B050"/>
            </a:solidFill>
            <a:scene3d>
              <a:camera prst="orthographicFront"/>
              <a:lightRig rig="threePt" dir="t"/>
            </a:scene3d>
            <a:sp3d>
              <a:bevelT prst="slop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b="1" dirty="0"/>
                <a:t>AAA</a:t>
              </a:r>
            </a:p>
            <a:p>
              <a:pPr algn="ctr"/>
              <a:endParaRPr lang="en-US" sz="6600" b="1" dirty="0"/>
            </a:p>
          </p:txBody>
        </p:sp>
      </p:grpSp>
    </p:spTree>
    <p:extLst>
      <p:ext uri="{BB962C8B-B14F-4D97-AF65-F5344CB8AC3E}">
        <p14:creationId xmlns:p14="http://schemas.microsoft.com/office/powerpoint/2010/main" val="2678033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057503-2BC9-8C0C-C915-FEA837FB3F7A}"/>
              </a:ext>
            </a:extLst>
          </p:cNvPr>
          <p:cNvSpPr>
            <a:spLocks noGrp="1"/>
          </p:cNvSpPr>
          <p:nvPr>
            <p:ph type="title"/>
          </p:nvPr>
        </p:nvSpPr>
        <p:spPr>
          <a:xfrm>
            <a:off x="119270" y="99392"/>
            <a:ext cx="11953459" cy="642730"/>
          </a:xfrm>
        </p:spPr>
        <p:txBody>
          <a:bodyPr>
            <a:normAutofit/>
          </a:bodyPr>
          <a:lstStyle/>
          <a:p>
            <a:r>
              <a:rPr lang="en-GB" sz="3600" b="1" dirty="0">
                <a:latin typeface="+mn-lt"/>
              </a:rPr>
              <a:t>Hash Algorithm</a:t>
            </a:r>
            <a:endParaRPr lang="en-US" sz="3600" b="1" dirty="0">
              <a:latin typeface="+mn-lt"/>
            </a:endParaRPr>
          </a:p>
        </p:txBody>
      </p:sp>
      <p:pic>
        <p:nvPicPr>
          <p:cNvPr id="11" name="Content Placeholder 10">
            <a:extLst>
              <a:ext uri="{FF2B5EF4-FFF2-40B4-BE49-F238E27FC236}">
                <a16:creationId xmlns:a16="http://schemas.microsoft.com/office/drawing/2014/main" id="{BD2ED6A9-084F-55EF-9244-704AC96CB5E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64100" y="1845221"/>
            <a:ext cx="7208838" cy="4054971"/>
          </a:xfrm>
        </p:spPr>
      </p:pic>
      <p:sp>
        <p:nvSpPr>
          <p:cNvPr id="6" name="Text Placeholder 5">
            <a:extLst>
              <a:ext uri="{FF2B5EF4-FFF2-40B4-BE49-F238E27FC236}">
                <a16:creationId xmlns:a16="http://schemas.microsoft.com/office/drawing/2014/main" id="{68B699A0-31F3-B440-E990-51F761FB3499}"/>
              </a:ext>
            </a:extLst>
          </p:cNvPr>
          <p:cNvSpPr>
            <a:spLocks noGrp="1"/>
          </p:cNvSpPr>
          <p:nvPr>
            <p:ph type="body" sz="half" idx="2"/>
          </p:nvPr>
        </p:nvSpPr>
        <p:spPr>
          <a:xfrm>
            <a:off x="119270" y="987424"/>
            <a:ext cx="4625008" cy="5771183"/>
          </a:xfrm>
        </p:spPr>
        <p:txBody>
          <a:bodyPr>
            <a:normAutofit fontScale="92500" lnSpcReduction="10000"/>
          </a:bodyPr>
          <a:lstStyle/>
          <a:p>
            <a:pPr algn="just">
              <a:lnSpc>
                <a:spcPct val="150000"/>
              </a:lnSpc>
            </a:pPr>
            <a:r>
              <a:rPr lang="en-GB" sz="2400" dirty="0"/>
              <a:t>Hash algorithms are commonly used for </a:t>
            </a:r>
            <a:r>
              <a:rPr lang="en-GB" sz="2400" b="1" dirty="0"/>
              <a:t>password encryption</a:t>
            </a:r>
            <a:r>
              <a:rPr lang="en-GB" sz="2400" dirty="0"/>
              <a:t>.</a:t>
            </a:r>
          </a:p>
          <a:p>
            <a:pPr marL="342900" indent="-342900" algn="just">
              <a:lnSpc>
                <a:spcPct val="150000"/>
              </a:lnSpc>
              <a:buFont typeface="Arial" panose="020B0604020202020204" pitchFamily="34" charset="0"/>
              <a:buChar char="•"/>
            </a:pPr>
            <a:r>
              <a:rPr lang="en-GB" sz="2400" dirty="0"/>
              <a:t>Take twitter login page as an example.</a:t>
            </a:r>
          </a:p>
          <a:p>
            <a:pPr marL="342900" indent="-342900" algn="just">
              <a:lnSpc>
                <a:spcPct val="150000"/>
              </a:lnSpc>
              <a:buFont typeface="Arial" panose="020B0604020202020204" pitchFamily="34" charset="0"/>
              <a:buChar char="•"/>
            </a:pPr>
            <a:r>
              <a:rPr lang="en-GB" sz="2400" dirty="0"/>
              <a:t>When you clicked on </a:t>
            </a:r>
            <a:r>
              <a:rPr lang="en-GB" sz="2400" b="1" dirty="0"/>
              <a:t>login</a:t>
            </a:r>
            <a:r>
              <a:rPr lang="en-GB" sz="2400" dirty="0"/>
              <a:t> both username and password will </a:t>
            </a:r>
            <a:r>
              <a:rPr lang="en-GB" sz="2400" b="1" dirty="0"/>
              <a:t>send</a:t>
            </a:r>
            <a:r>
              <a:rPr lang="en-GB" sz="2400" dirty="0"/>
              <a:t> to twitter database.</a:t>
            </a:r>
          </a:p>
          <a:p>
            <a:pPr marL="342900" indent="-342900" algn="just">
              <a:lnSpc>
                <a:spcPct val="150000"/>
              </a:lnSpc>
              <a:buFont typeface="Arial" panose="020B0604020202020204" pitchFamily="34" charset="0"/>
              <a:buChar char="•"/>
            </a:pPr>
            <a:r>
              <a:rPr lang="en-GB" sz="2400" dirty="0"/>
              <a:t>But </a:t>
            </a:r>
            <a:r>
              <a:rPr lang="en-GB" sz="2400" b="1" dirty="0"/>
              <a:t>before</a:t>
            </a:r>
            <a:r>
              <a:rPr lang="en-GB" sz="2400" dirty="0"/>
              <a:t> send to the database the password should </a:t>
            </a:r>
            <a:r>
              <a:rPr lang="en-GB" sz="2400" b="1" dirty="0"/>
              <a:t>hashed</a:t>
            </a:r>
            <a:r>
              <a:rPr lang="en-GB" sz="2400" dirty="0"/>
              <a:t> to a </a:t>
            </a:r>
            <a:r>
              <a:rPr lang="en-GB" sz="2400" b="1" dirty="0"/>
              <a:t>digest</a:t>
            </a:r>
            <a:r>
              <a:rPr lang="en-GB" sz="2400" dirty="0"/>
              <a:t> message. Let assume twitter used S</a:t>
            </a:r>
            <a:r>
              <a:rPr lang="en-GB" sz="2400" b="1" dirty="0"/>
              <a:t>HA-256</a:t>
            </a:r>
            <a:r>
              <a:rPr lang="en-GB" sz="2400" dirty="0"/>
              <a:t> hash algorithm.</a:t>
            </a:r>
          </a:p>
          <a:p>
            <a:pPr algn="just">
              <a:lnSpc>
                <a:spcPct val="150000"/>
              </a:lnSpc>
            </a:pPr>
            <a:endParaRPr lang="en-US" sz="2400" dirty="0"/>
          </a:p>
        </p:txBody>
      </p:sp>
      <p:cxnSp>
        <p:nvCxnSpPr>
          <p:cNvPr id="8" name="Straight Connector 7">
            <a:extLst>
              <a:ext uri="{FF2B5EF4-FFF2-40B4-BE49-F238E27FC236}">
                <a16:creationId xmlns:a16="http://schemas.microsoft.com/office/drawing/2014/main" id="{F3354B62-73CC-0A29-A574-9AE1EBD2532C}"/>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032467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9562A-22D6-56A3-A972-B521829A7CB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7BB47A3-CA76-05D5-B024-BD64633C6D4E}"/>
              </a:ext>
            </a:extLst>
          </p:cNvPr>
          <p:cNvSpPr>
            <a:spLocks noGrp="1"/>
          </p:cNvSpPr>
          <p:nvPr>
            <p:ph type="title"/>
          </p:nvPr>
        </p:nvSpPr>
        <p:spPr>
          <a:xfrm>
            <a:off x="119270" y="99392"/>
            <a:ext cx="11953459" cy="642730"/>
          </a:xfrm>
        </p:spPr>
        <p:txBody>
          <a:bodyPr>
            <a:normAutofit/>
          </a:bodyPr>
          <a:lstStyle/>
          <a:p>
            <a:r>
              <a:rPr lang="en-GB" sz="3600" b="1" dirty="0">
                <a:latin typeface="+mn-lt"/>
              </a:rPr>
              <a:t>Hash Algorithm</a:t>
            </a:r>
            <a:endParaRPr lang="en-US" sz="3600" b="1" dirty="0">
              <a:latin typeface="+mn-lt"/>
            </a:endParaRPr>
          </a:p>
        </p:txBody>
      </p:sp>
      <p:pic>
        <p:nvPicPr>
          <p:cNvPr id="11" name="Content Placeholder 10">
            <a:extLst>
              <a:ext uri="{FF2B5EF4-FFF2-40B4-BE49-F238E27FC236}">
                <a16:creationId xmlns:a16="http://schemas.microsoft.com/office/drawing/2014/main" id="{A9675863-B25D-3C75-189A-A1777A8454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64100" y="1845221"/>
            <a:ext cx="7208838" cy="4054971"/>
          </a:xfrm>
        </p:spPr>
      </p:pic>
      <p:sp>
        <p:nvSpPr>
          <p:cNvPr id="6" name="Text Placeholder 5">
            <a:extLst>
              <a:ext uri="{FF2B5EF4-FFF2-40B4-BE49-F238E27FC236}">
                <a16:creationId xmlns:a16="http://schemas.microsoft.com/office/drawing/2014/main" id="{CCFBB5DC-9DEB-5100-4BD8-5985B196AFDE}"/>
              </a:ext>
            </a:extLst>
          </p:cNvPr>
          <p:cNvSpPr>
            <a:spLocks noGrp="1"/>
          </p:cNvSpPr>
          <p:nvPr>
            <p:ph type="body" sz="half" idx="2"/>
          </p:nvPr>
        </p:nvSpPr>
        <p:spPr>
          <a:xfrm>
            <a:off x="119270" y="987424"/>
            <a:ext cx="4744830" cy="5771183"/>
          </a:xfrm>
        </p:spPr>
        <p:txBody>
          <a:bodyPr>
            <a:normAutofit lnSpcReduction="10000"/>
          </a:bodyPr>
          <a:lstStyle/>
          <a:p>
            <a:pPr marL="342900" indent="-342900" algn="just">
              <a:lnSpc>
                <a:spcPct val="150000"/>
              </a:lnSpc>
              <a:buFont typeface="Arial" panose="020B0604020202020204" pitchFamily="34" charset="0"/>
              <a:buChar char="•"/>
            </a:pPr>
            <a:r>
              <a:rPr lang="en-GB" sz="2400" dirty="0"/>
              <a:t>So, the password would be </a:t>
            </a:r>
            <a:r>
              <a:rPr lang="en-GB" sz="2400" b="1" dirty="0"/>
              <a:t>256-bit</a:t>
            </a:r>
            <a:r>
              <a:rPr lang="en-GB" sz="2400" dirty="0"/>
              <a:t> characters.</a:t>
            </a:r>
          </a:p>
          <a:p>
            <a:pPr marL="342900" indent="-342900" algn="just">
              <a:lnSpc>
                <a:spcPct val="150000"/>
              </a:lnSpc>
              <a:buFont typeface="Arial" panose="020B0604020202020204" pitchFamily="34" charset="0"/>
              <a:buChar char="•"/>
            </a:pPr>
            <a:r>
              <a:rPr lang="en-GB" sz="2400" dirty="0"/>
              <a:t>If the twitter </a:t>
            </a:r>
            <a:r>
              <a:rPr lang="en-GB" sz="2400" b="1" dirty="0"/>
              <a:t>notify</a:t>
            </a:r>
            <a:r>
              <a:rPr lang="en-GB" sz="2400" dirty="0"/>
              <a:t>, the password is </a:t>
            </a:r>
            <a:r>
              <a:rPr lang="en-GB" sz="2400" b="1" dirty="0"/>
              <a:t>week</a:t>
            </a:r>
            <a:r>
              <a:rPr lang="en-GB" sz="2400" dirty="0"/>
              <a:t>, we may change to more </a:t>
            </a:r>
            <a:r>
              <a:rPr lang="en-GB" sz="2400" b="1" dirty="0"/>
              <a:t>complex</a:t>
            </a:r>
            <a:r>
              <a:rPr lang="en-GB" sz="2400" dirty="0"/>
              <a:t> character. But still the new digest has the </a:t>
            </a:r>
            <a:r>
              <a:rPr lang="en-GB" sz="2400" b="1" dirty="0"/>
              <a:t>same length </a:t>
            </a:r>
            <a:r>
              <a:rPr lang="en-GB" sz="2400" dirty="0"/>
              <a:t>of character.</a:t>
            </a:r>
          </a:p>
          <a:p>
            <a:pPr marL="342900" indent="-342900" algn="just">
              <a:lnSpc>
                <a:spcPct val="150000"/>
              </a:lnSpc>
              <a:buFont typeface="Arial" panose="020B0604020202020204" pitchFamily="34" charset="0"/>
              <a:buChar char="•"/>
            </a:pPr>
            <a:r>
              <a:rPr lang="en-GB" sz="2400" dirty="0"/>
              <a:t>This indicates the </a:t>
            </a:r>
            <a:r>
              <a:rPr lang="en-GB" sz="2400" b="1" dirty="0"/>
              <a:t>same has</a:t>
            </a:r>
            <a:r>
              <a:rPr lang="en-GB" sz="2400" dirty="0"/>
              <a:t>h algorithm always produce the </a:t>
            </a:r>
            <a:r>
              <a:rPr lang="en-GB" sz="2400" b="1" dirty="0"/>
              <a:t>same sized </a:t>
            </a:r>
            <a:r>
              <a:rPr lang="en-GB" sz="2400" dirty="0"/>
              <a:t>digest.</a:t>
            </a:r>
            <a:endParaRPr lang="en-US" sz="2400" dirty="0"/>
          </a:p>
        </p:txBody>
      </p:sp>
      <p:cxnSp>
        <p:nvCxnSpPr>
          <p:cNvPr id="8" name="Straight Connector 7">
            <a:extLst>
              <a:ext uri="{FF2B5EF4-FFF2-40B4-BE49-F238E27FC236}">
                <a16:creationId xmlns:a16="http://schemas.microsoft.com/office/drawing/2014/main" id="{08234E5E-1307-AE6C-D905-BA89CE1569FD}"/>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218486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057503-2BC9-8C0C-C915-FEA837FB3F7A}"/>
              </a:ext>
            </a:extLst>
          </p:cNvPr>
          <p:cNvSpPr>
            <a:spLocks noGrp="1"/>
          </p:cNvSpPr>
          <p:nvPr>
            <p:ph type="title"/>
          </p:nvPr>
        </p:nvSpPr>
        <p:spPr>
          <a:xfrm>
            <a:off x="119270" y="99392"/>
            <a:ext cx="11953459" cy="642730"/>
          </a:xfrm>
        </p:spPr>
        <p:txBody>
          <a:bodyPr>
            <a:normAutofit/>
          </a:bodyPr>
          <a:lstStyle/>
          <a:p>
            <a:r>
              <a:rPr lang="en-GB" sz="3600" b="1" dirty="0">
                <a:latin typeface="+mn-lt"/>
              </a:rPr>
              <a:t>Hash Algorithm</a:t>
            </a:r>
            <a:endParaRPr lang="en-US" sz="3600" b="1" dirty="0">
              <a:latin typeface="+mn-lt"/>
            </a:endParaRPr>
          </a:p>
        </p:txBody>
      </p:sp>
      <p:pic>
        <p:nvPicPr>
          <p:cNvPr id="3" name="Content Placeholder 2">
            <a:extLst>
              <a:ext uri="{FF2B5EF4-FFF2-40B4-BE49-F238E27FC236}">
                <a16:creationId xmlns:a16="http://schemas.microsoft.com/office/drawing/2014/main" id="{440DD1C7-2B9C-9264-B31B-AB0397B89F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64100" y="1148296"/>
            <a:ext cx="7208838" cy="4028615"/>
          </a:xfrm>
        </p:spPr>
      </p:pic>
      <p:sp>
        <p:nvSpPr>
          <p:cNvPr id="6" name="Text Placeholder 5">
            <a:extLst>
              <a:ext uri="{FF2B5EF4-FFF2-40B4-BE49-F238E27FC236}">
                <a16:creationId xmlns:a16="http://schemas.microsoft.com/office/drawing/2014/main" id="{68B699A0-31F3-B440-E990-51F761FB3499}"/>
              </a:ext>
            </a:extLst>
          </p:cNvPr>
          <p:cNvSpPr>
            <a:spLocks noGrp="1"/>
          </p:cNvSpPr>
          <p:nvPr>
            <p:ph type="body" sz="half" idx="2"/>
          </p:nvPr>
        </p:nvSpPr>
        <p:spPr>
          <a:xfrm>
            <a:off x="119270" y="987424"/>
            <a:ext cx="4625008" cy="5771183"/>
          </a:xfrm>
        </p:spPr>
        <p:txBody>
          <a:bodyPr>
            <a:normAutofit/>
          </a:bodyPr>
          <a:lstStyle/>
          <a:p>
            <a:pPr algn="just">
              <a:lnSpc>
                <a:spcPct val="150000"/>
              </a:lnSpc>
            </a:pPr>
            <a:r>
              <a:rPr lang="en-GB" sz="2400" dirty="0"/>
              <a:t>If hash algorithm is </a:t>
            </a:r>
            <a:r>
              <a:rPr lang="en-GB" sz="2400" b="1" dirty="0"/>
              <a:t>non reversible </a:t>
            </a:r>
            <a:r>
              <a:rPr lang="en-GB" sz="2400" dirty="0"/>
              <a:t>and our password is stored in the database in the form of </a:t>
            </a:r>
            <a:r>
              <a:rPr lang="en-GB" sz="2400" b="1" dirty="0"/>
              <a:t>digest</a:t>
            </a:r>
            <a:r>
              <a:rPr lang="en-GB" sz="2400" dirty="0"/>
              <a:t>, </a:t>
            </a:r>
            <a:r>
              <a:rPr lang="en-GB" sz="2400" b="1" dirty="0">
                <a:solidFill>
                  <a:srgbClr val="C00000"/>
                </a:solidFill>
              </a:rPr>
              <a:t>why the password still hacked?</a:t>
            </a:r>
          </a:p>
          <a:p>
            <a:pPr algn="just">
              <a:lnSpc>
                <a:spcPct val="150000"/>
              </a:lnSpc>
            </a:pPr>
            <a:r>
              <a:rPr lang="en-GB" sz="2400" dirty="0"/>
              <a:t>Because of </a:t>
            </a:r>
            <a:r>
              <a:rPr lang="en-GB" sz="2400" b="1" dirty="0">
                <a:solidFill>
                  <a:srgbClr val="C00000"/>
                </a:solidFill>
              </a:rPr>
              <a:t>Brute force </a:t>
            </a:r>
            <a:r>
              <a:rPr lang="en-GB" sz="2400" dirty="0"/>
              <a:t>and</a:t>
            </a:r>
            <a:r>
              <a:rPr lang="en-GB" sz="2400" b="1" dirty="0"/>
              <a:t> </a:t>
            </a:r>
            <a:r>
              <a:rPr lang="en-GB" sz="2400" b="1" dirty="0">
                <a:solidFill>
                  <a:srgbClr val="C00000"/>
                </a:solidFill>
              </a:rPr>
              <a:t>dictionary attack.</a:t>
            </a:r>
          </a:p>
        </p:txBody>
      </p:sp>
      <p:cxnSp>
        <p:nvCxnSpPr>
          <p:cNvPr id="8" name="Straight Connector 7">
            <a:extLst>
              <a:ext uri="{FF2B5EF4-FFF2-40B4-BE49-F238E27FC236}">
                <a16:creationId xmlns:a16="http://schemas.microsoft.com/office/drawing/2014/main" id="{F3354B62-73CC-0A29-A574-9AE1EBD2532C}"/>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sp>
        <p:nvSpPr>
          <p:cNvPr id="9" name="TextBox 8">
            <a:extLst>
              <a:ext uri="{FF2B5EF4-FFF2-40B4-BE49-F238E27FC236}">
                <a16:creationId xmlns:a16="http://schemas.microsoft.com/office/drawing/2014/main" id="{4A293B6E-6823-48ED-99E6-D3C2D61708C8}"/>
              </a:ext>
            </a:extLst>
          </p:cNvPr>
          <p:cNvSpPr txBox="1"/>
          <p:nvPr/>
        </p:nvSpPr>
        <p:spPr>
          <a:xfrm>
            <a:off x="4864099" y="5028379"/>
            <a:ext cx="7208629" cy="1697068"/>
          </a:xfrm>
          <a:prstGeom prst="rect">
            <a:avLst/>
          </a:prstGeom>
          <a:noFill/>
        </p:spPr>
        <p:txBody>
          <a:bodyPr wrap="square">
            <a:spAutoFit/>
          </a:bodyPr>
          <a:lstStyle/>
          <a:p>
            <a:pPr algn="just">
              <a:lnSpc>
                <a:spcPct val="150000"/>
              </a:lnSpc>
            </a:pPr>
            <a:r>
              <a:rPr lang="en-GB" sz="2400" dirty="0"/>
              <a:t>The attacker prepare pre generated </a:t>
            </a:r>
            <a:r>
              <a:rPr lang="en-GB" sz="2400" b="1" dirty="0"/>
              <a:t>password table</a:t>
            </a:r>
            <a:r>
              <a:rPr lang="en-GB" sz="2400" dirty="0"/>
              <a:t>, </a:t>
            </a:r>
            <a:r>
              <a:rPr lang="en-GB" sz="2400" b="1" dirty="0"/>
              <a:t>hash </a:t>
            </a:r>
            <a:r>
              <a:rPr lang="en-GB" sz="2400" dirty="0"/>
              <a:t>step by step and make </a:t>
            </a:r>
            <a:r>
              <a:rPr lang="en-GB" sz="2400" b="1" dirty="0"/>
              <a:t>comparison</a:t>
            </a:r>
            <a:r>
              <a:rPr lang="en-GB" sz="2400" dirty="0"/>
              <a:t> with the hashed password stored in the database.</a:t>
            </a:r>
            <a:endParaRPr lang="en-US" sz="2400" dirty="0"/>
          </a:p>
        </p:txBody>
      </p:sp>
    </p:spTree>
    <p:extLst>
      <p:ext uri="{BB962C8B-B14F-4D97-AF65-F5344CB8AC3E}">
        <p14:creationId xmlns:p14="http://schemas.microsoft.com/office/powerpoint/2010/main" val="616262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057503-2BC9-8C0C-C915-FEA837FB3F7A}"/>
              </a:ext>
            </a:extLst>
          </p:cNvPr>
          <p:cNvSpPr>
            <a:spLocks noGrp="1"/>
          </p:cNvSpPr>
          <p:nvPr>
            <p:ph type="title"/>
          </p:nvPr>
        </p:nvSpPr>
        <p:spPr>
          <a:xfrm>
            <a:off x="119270" y="99392"/>
            <a:ext cx="11953459" cy="642730"/>
          </a:xfrm>
        </p:spPr>
        <p:txBody>
          <a:bodyPr>
            <a:normAutofit/>
          </a:bodyPr>
          <a:lstStyle/>
          <a:p>
            <a:r>
              <a:rPr lang="en-US" sz="3600" b="1" dirty="0">
                <a:latin typeface="+mn-lt"/>
              </a:rPr>
              <a:t> Kerberos </a:t>
            </a:r>
          </a:p>
        </p:txBody>
      </p:sp>
      <p:sp>
        <p:nvSpPr>
          <p:cNvPr id="6" name="Text Placeholder 5">
            <a:extLst>
              <a:ext uri="{FF2B5EF4-FFF2-40B4-BE49-F238E27FC236}">
                <a16:creationId xmlns:a16="http://schemas.microsoft.com/office/drawing/2014/main" id="{68B699A0-31F3-B440-E990-51F761FB3499}"/>
              </a:ext>
            </a:extLst>
          </p:cNvPr>
          <p:cNvSpPr>
            <a:spLocks noGrp="1"/>
          </p:cNvSpPr>
          <p:nvPr>
            <p:ph type="body" sz="half" idx="2"/>
          </p:nvPr>
        </p:nvSpPr>
        <p:spPr>
          <a:xfrm>
            <a:off x="119270" y="987424"/>
            <a:ext cx="4625008" cy="5870574"/>
          </a:xfrm>
        </p:spPr>
        <p:txBody>
          <a:bodyPr>
            <a:normAutofit/>
          </a:bodyPr>
          <a:lstStyle/>
          <a:p>
            <a:pPr marL="342900" indent="-342900" algn="just">
              <a:lnSpc>
                <a:spcPct val="150000"/>
              </a:lnSpc>
              <a:buFont typeface="Arial" panose="020B0604020202020204" pitchFamily="34" charset="0"/>
              <a:buChar char="•"/>
            </a:pPr>
            <a:r>
              <a:rPr lang="en-US" sz="2000" dirty="0"/>
              <a:t>In Greek mythology </a:t>
            </a:r>
            <a:r>
              <a:rPr lang="en-US" sz="2000" b="1" dirty="0"/>
              <a:t>Kerberos</a:t>
            </a:r>
            <a:r>
              <a:rPr lang="en-US" sz="2000" dirty="0"/>
              <a:t> means a </a:t>
            </a:r>
            <a:r>
              <a:rPr lang="en-US" sz="2000" b="1" dirty="0"/>
              <a:t>dog</a:t>
            </a:r>
            <a:r>
              <a:rPr lang="en-US" sz="2000" dirty="0"/>
              <a:t> with </a:t>
            </a:r>
            <a:r>
              <a:rPr lang="en-US" sz="2000" b="1" dirty="0"/>
              <a:t>three</a:t>
            </a:r>
            <a:r>
              <a:rPr lang="en-US" sz="2000" dirty="0"/>
              <a:t> heads.</a:t>
            </a:r>
          </a:p>
          <a:p>
            <a:pPr marL="342900" indent="-342900" algn="just">
              <a:lnSpc>
                <a:spcPct val="150000"/>
              </a:lnSpc>
              <a:buFont typeface="Arial" panose="020B0604020202020204" pitchFamily="34" charset="0"/>
              <a:buChar char="•"/>
            </a:pPr>
            <a:r>
              <a:rPr lang="en-US" sz="2000" dirty="0"/>
              <a:t>Kerberos is an </a:t>
            </a:r>
            <a:r>
              <a:rPr lang="en-US" sz="2000" b="1" dirty="0"/>
              <a:t>authentication</a:t>
            </a:r>
            <a:r>
              <a:rPr lang="en-US" sz="2000" dirty="0"/>
              <a:t> for client/server applications.</a:t>
            </a:r>
          </a:p>
          <a:p>
            <a:pPr marL="342900" indent="-342900" algn="just">
              <a:lnSpc>
                <a:spcPct val="150000"/>
              </a:lnSpc>
              <a:buFont typeface="Arial" panose="020B0604020202020204" pitchFamily="34" charset="0"/>
              <a:buChar char="•"/>
            </a:pPr>
            <a:r>
              <a:rPr lang="en-US" sz="2000" dirty="0"/>
              <a:t>On most computer system, your </a:t>
            </a:r>
            <a:r>
              <a:rPr lang="en-US" sz="2000" b="1" dirty="0"/>
              <a:t>password</a:t>
            </a:r>
            <a:r>
              <a:rPr lang="en-US" sz="2000" dirty="0"/>
              <a:t> is used to prove your </a:t>
            </a:r>
            <a:r>
              <a:rPr lang="en-US" sz="2000" b="1" dirty="0"/>
              <a:t>identity</a:t>
            </a:r>
            <a:r>
              <a:rPr lang="en-US" sz="2000" dirty="0"/>
              <a:t>.</a:t>
            </a:r>
          </a:p>
        </p:txBody>
      </p:sp>
      <p:cxnSp>
        <p:nvCxnSpPr>
          <p:cNvPr id="8" name="Straight Connector 7">
            <a:extLst>
              <a:ext uri="{FF2B5EF4-FFF2-40B4-BE49-F238E27FC236}">
                <a16:creationId xmlns:a16="http://schemas.microsoft.com/office/drawing/2014/main" id="{F3354B62-73CC-0A29-A574-9AE1EBD2532C}"/>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pic>
        <p:nvPicPr>
          <p:cNvPr id="17" name="Content Placeholder 16">
            <a:extLst>
              <a:ext uri="{FF2B5EF4-FFF2-40B4-BE49-F238E27FC236}">
                <a16:creationId xmlns:a16="http://schemas.microsoft.com/office/drawing/2014/main" id="{FC1CC11B-C4BA-07FE-34C8-3FEA189C61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65080" y="1063616"/>
            <a:ext cx="6907649" cy="3885552"/>
          </a:xfrm>
        </p:spPr>
      </p:pic>
    </p:spTree>
    <p:extLst>
      <p:ext uri="{BB962C8B-B14F-4D97-AF65-F5344CB8AC3E}">
        <p14:creationId xmlns:p14="http://schemas.microsoft.com/office/powerpoint/2010/main" val="1787773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D3F8C-23BC-81EE-93C3-CEB96EA4A3A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6F876D-9E90-24DA-B900-1371F8027EB2}"/>
              </a:ext>
            </a:extLst>
          </p:cNvPr>
          <p:cNvSpPr>
            <a:spLocks noGrp="1"/>
          </p:cNvSpPr>
          <p:nvPr>
            <p:ph type="title"/>
          </p:nvPr>
        </p:nvSpPr>
        <p:spPr>
          <a:xfrm>
            <a:off x="119270" y="99392"/>
            <a:ext cx="11953459" cy="642730"/>
          </a:xfrm>
        </p:spPr>
        <p:txBody>
          <a:bodyPr>
            <a:normAutofit/>
          </a:bodyPr>
          <a:lstStyle/>
          <a:p>
            <a:r>
              <a:rPr lang="en-US" sz="3600" b="1" dirty="0">
                <a:latin typeface="+mn-lt"/>
              </a:rPr>
              <a:t> Kerberos </a:t>
            </a:r>
          </a:p>
        </p:txBody>
      </p:sp>
      <p:sp>
        <p:nvSpPr>
          <p:cNvPr id="6" name="Text Placeholder 5">
            <a:extLst>
              <a:ext uri="{FF2B5EF4-FFF2-40B4-BE49-F238E27FC236}">
                <a16:creationId xmlns:a16="http://schemas.microsoft.com/office/drawing/2014/main" id="{BB3063A0-7063-79D6-42E2-C097F67971CB}"/>
              </a:ext>
            </a:extLst>
          </p:cNvPr>
          <p:cNvSpPr>
            <a:spLocks noGrp="1"/>
          </p:cNvSpPr>
          <p:nvPr>
            <p:ph type="body" sz="half" idx="2"/>
          </p:nvPr>
        </p:nvSpPr>
        <p:spPr>
          <a:xfrm>
            <a:off x="119270" y="987424"/>
            <a:ext cx="4625008" cy="5870574"/>
          </a:xfrm>
        </p:spPr>
        <p:txBody>
          <a:bodyPr>
            <a:normAutofit/>
          </a:bodyPr>
          <a:lstStyle/>
          <a:p>
            <a:pPr marL="342900" indent="-342900" algn="just">
              <a:lnSpc>
                <a:spcPct val="150000"/>
              </a:lnSpc>
              <a:buFont typeface="Arial" panose="020B0604020202020204" pitchFamily="34" charset="0"/>
              <a:buChar char="•"/>
            </a:pPr>
            <a:r>
              <a:rPr lang="en-US" sz="2000" dirty="0"/>
              <a:t>But anyone knowing your </a:t>
            </a:r>
            <a:r>
              <a:rPr lang="en-US" sz="2000" b="1" dirty="0"/>
              <a:t>password</a:t>
            </a:r>
            <a:r>
              <a:rPr lang="en-US" sz="2000" dirty="0"/>
              <a:t> will effectively be you; which is not good.</a:t>
            </a:r>
          </a:p>
          <a:p>
            <a:pPr marL="342900" indent="-342900" algn="just">
              <a:lnSpc>
                <a:spcPct val="150000"/>
              </a:lnSpc>
              <a:buFont typeface="Arial" panose="020B0604020202020204" pitchFamily="34" charset="0"/>
              <a:buChar char="•"/>
            </a:pPr>
            <a:r>
              <a:rPr lang="en-US" sz="2000" dirty="0"/>
              <a:t>There for it is necessary to prevent anyone from </a:t>
            </a:r>
            <a:r>
              <a:rPr lang="en-US" sz="2000" b="1" dirty="0"/>
              <a:t>eavesdropping</a:t>
            </a:r>
            <a:r>
              <a:rPr lang="en-US" sz="2000" dirty="0"/>
              <a:t> on your password on </a:t>
            </a:r>
            <a:r>
              <a:rPr lang="en-US" sz="2000" b="1" dirty="0"/>
              <a:t>unsecure</a:t>
            </a:r>
            <a:r>
              <a:rPr lang="en-US" sz="2000" dirty="0"/>
              <a:t> network. </a:t>
            </a:r>
          </a:p>
          <a:p>
            <a:pPr marL="342900" indent="-342900" algn="just">
              <a:lnSpc>
                <a:spcPct val="150000"/>
              </a:lnSpc>
              <a:buFont typeface="Arial" panose="020B0604020202020204" pitchFamily="34" charset="0"/>
              <a:buChar char="•"/>
            </a:pPr>
            <a:r>
              <a:rPr lang="en-US" sz="2000" dirty="0"/>
              <a:t>It is also necessary to provide a means of </a:t>
            </a:r>
            <a:r>
              <a:rPr lang="en-US" sz="2000" b="1" dirty="0"/>
              <a:t>authenticating</a:t>
            </a:r>
            <a:r>
              <a:rPr lang="en-US" sz="2000" dirty="0"/>
              <a:t> users to </a:t>
            </a:r>
            <a:r>
              <a:rPr lang="en-US" sz="2000" b="1" dirty="0"/>
              <a:t>use any service at any time</a:t>
            </a:r>
            <a:r>
              <a:rPr lang="en-US" sz="2000" dirty="0"/>
              <a:t>.</a:t>
            </a:r>
          </a:p>
          <a:p>
            <a:pPr marL="342900" indent="-342900" algn="just">
              <a:lnSpc>
                <a:spcPct val="150000"/>
              </a:lnSpc>
              <a:buFont typeface="Arial" panose="020B0604020202020204" pitchFamily="34" charset="0"/>
              <a:buChar char="•"/>
            </a:pPr>
            <a:r>
              <a:rPr lang="en-US" sz="2000" dirty="0"/>
              <a:t>This can be </a:t>
            </a:r>
            <a:r>
              <a:rPr lang="en-US" sz="2000" dirty="0" err="1"/>
              <a:t>acheived</a:t>
            </a:r>
            <a:r>
              <a:rPr lang="en-US" sz="2000" dirty="0"/>
              <a:t> using </a:t>
            </a:r>
            <a:r>
              <a:rPr lang="en-US" sz="2000" b="1" dirty="0"/>
              <a:t>Kerberos</a:t>
            </a:r>
            <a:r>
              <a:rPr lang="en-US" sz="2000" dirty="0"/>
              <a:t> for </a:t>
            </a:r>
            <a:r>
              <a:rPr lang="en-US" sz="2000" b="1" dirty="0"/>
              <a:t>security</a:t>
            </a:r>
            <a:r>
              <a:rPr lang="en-US" sz="2000" dirty="0"/>
              <a:t> and </a:t>
            </a:r>
            <a:r>
              <a:rPr lang="en-US" sz="2000" b="1" dirty="0"/>
              <a:t>authentication</a:t>
            </a:r>
            <a:r>
              <a:rPr lang="en-US" sz="2000" dirty="0"/>
              <a:t>.</a:t>
            </a:r>
          </a:p>
          <a:p>
            <a:pPr marL="342900" indent="-342900" algn="just">
              <a:lnSpc>
                <a:spcPct val="150000"/>
              </a:lnSpc>
              <a:buFont typeface="Arial" panose="020B0604020202020204" pitchFamily="34" charset="0"/>
              <a:buChar char="•"/>
            </a:pPr>
            <a:endParaRPr lang="en-US" sz="2000" dirty="0"/>
          </a:p>
        </p:txBody>
      </p:sp>
      <p:cxnSp>
        <p:nvCxnSpPr>
          <p:cNvPr id="8" name="Straight Connector 7">
            <a:extLst>
              <a:ext uri="{FF2B5EF4-FFF2-40B4-BE49-F238E27FC236}">
                <a16:creationId xmlns:a16="http://schemas.microsoft.com/office/drawing/2014/main" id="{D9ED8E67-05FF-3A38-5082-E75A3397D3D9}"/>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pic>
        <p:nvPicPr>
          <p:cNvPr id="17" name="Content Placeholder 16">
            <a:extLst>
              <a:ext uri="{FF2B5EF4-FFF2-40B4-BE49-F238E27FC236}">
                <a16:creationId xmlns:a16="http://schemas.microsoft.com/office/drawing/2014/main" id="{21B6BB55-6291-7E19-858B-5EF731C2F09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65080" y="1063616"/>
            <a:ext cx="6907649" cy="3885552"/>
          </a:xfrm>
        </p:spPr>
      </p:pic>
    </p:spTree>
    <p:extLst>
      <p:ext uri="{BB962C8B-B14F-4D97-AF65-F5344CB8AC3E}">
        <p14:creationId xmlns:p14="http://schemas.microsoft.com/office/powerpoint/2010/main" val="40325615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E7A51-CF94-3F42-15A1-B81D94EDCB6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C5C0601-D9E9-DDD9-6FB8-1773103B83A2}"/>
              </a:ext>
            </a:extLst>
          </p:cNvPr>
          <p:cNvSpPr>
            <a:spLocks noGrp="1"/>
          </p:cNvSpPr>
          <p:nvPr>
            <p:ph type="title"/>
          </p:nvPr>
        </p:nvSpPr>
        <p:spPr>
          <a:xfrm>
            <a:off x="119270" y="99392"/>
            <a:ext cx="11953459" cy="642730"/>
          </a:xfrm>
        </p:spPr>
        <p:txBody>
          <a:bodyPr>
            <a:normAutofit/>
          </a:bodyPr>
          <a:lstStyle/>
          <a:p>
            <a:r>
              <a:rPr lang="en-US" sz="3600" b="1" dirty="0">
                <a:latin typeface="+mn-lt"/>
              </a:rPr>
              <a:t> Kerberos </a:t>
            </a:r>
          </a:p>
        </p:txBody>
      </p:sp>
      <p:sp>
        <p:nvSpPr>
          <p:cNvPr id="6" name="Text Placeholder 5">
            <a:extLst>
              <a:ext uri="{FF2B5EF4-FFF2-40B4-BE49-F238E27FC236}">
                <a16:creationId xmlns:a16="http://schemas.microsoft.com/office/drawing/2014/main" id="{CA45A463-A791-1706-2570-C223F31CDABA}"/>
              </a:ext>
            </a:extLst>
          </p:cNvPr>
          <p:cNvSpPr>
            <a:spLocks noGrp="1"/>
          </p:cNvSpPr>
          <p:nvPr>
            <p:ph type="body" sz="half" idx="2"/>
          </p:nvPr>
        </p:nvSpPr>
        <p:spPr>
          <a:xfrm>
            <a:off x="119270" y="987424"/>
            <a:ext cx="4625008" cy="5870574"/>
          </a:xfrm>
        </p:spPr>
        <p:txBody>
          <a:bodyPr>
            <a:normAutofit/>
          </a:bodyPr>
          <a:lstStyle/>
          <a:p>
            <a:pPr marL="342900" indent="-342900" algn="just">
              <a:lnSpc>
                <a:spcPct val="150000"/>
              </a:lnSpc>
              <a:buFont typeface="Arial" panose="020B0604020202020204" pitchFamily="34" charset="0"/>
              <a:buChar char="•"/>
            </a:pPr>
            <a:r>
              <a:rPr lang="en-US" sz="2000" dirty="0"/>
              <a:t>Suppose a client want to access </a:t>
            </a:r>
            <a:r>
              <a:rPr lang="en-US" sz="2000" b="1" dirty="0"/>
              <a:t>file server</a:t>
            </a:r>
            <a:r>
              <a:rPr lang="en-US" sz="2000" dirty="0"/>
              <a:t>.</a:t>
            </a:r>
          </a:p>
          <a:p>
            <a:pPr marL="342900" indent="-342900" algn="just">
              <a:lnSpc>
                <a:spcPct val="150000"/>
              </a:lnSpc>
              <a:buFont typeface="Arial" panose="020B0604020202020204" pitchFamily="34" charset="0"/>
              <a:buChar char="•"/>
            </a:pPr>
            <a:r>
              <a:rPr lang="en-US" sz="2000" dirty="0"/>
              <a:t>But with Kerberos, the client must be </a:t>
            </a:r>
            <a:r>
              <a:rPr lang="en-US" sz="2000" b="1" dirty="0"/>
              <a:t>verified through trusted third party</a:t>
            </a:r>
            <a:r>
              <a:rPr lang="en-US" sz="2000" dirty="0"/>
              <a:t>.</a:t>
            </a:r>
          </a:p>
          <a:p>
            <a:pPr marL="342900" indent="-342900" algn="just">
              <a:lnSpc>
                <a:spcPct val="150000"/>
              </a:lnSpc>
              <a:buFont typeface="Arial" panose="020B0604020202020204" pitchFamily="34" charset="0"/>
              <a:buChar char="•"/>
            </a:pPr>
            <a:r>
              <a:rPr lang="en-US" sz="2000" dirty="0"/>
              <a:t>This third party is </a:t>
            </a:r>
            <a:r>
              <a:rPr lang="en-US" sz="2000" b="1" dirty="0"/>
              <a:t>KDC (</a:t>
            </a:r>
            <a:r>
              <a:rPr lang="en-US" sz="2000" dirty="0"/>
              <a:t>key distribution center)</a:t>
            </a:r>
          </a:p>
          <a:p>
            <a:pPr marL="342900" indent="-342900" algn="just">
              <a:lnSpc>
                <a:spcPct val="150000"/>
              </a:lnSpc>
              <a:buFont typeface="Arial" panose="020B0604020202020204" pitchFamily="34" charset="0"/>
              <a:buChar char="•"/>
            </a:pPr>
            <a:r>
              <a:rPr lang="en-US" sz="2000" b="1" dirty="0"/>
              <a:t>KDC</a:t>
            </a:r>
            <a:r>
              <a:rPr lang="en-US" sz="2000" dirty="0"/>
              <a:t> encloses </a:t>
            </a:r>
            <a:r>
              <a:rPr lang="en-US" sz="2000" b="1" dirty="0"/>
              <a:t>two</a:t>
            </a:r>
            <a:r>
              <a:rPr lang="en-US" sz="2000" dirty="0"/>
              <a:t> server:</a:t>
            </a:r>
          </a:p>
          <a:p>
            <a:pPr marL="800100" lvl="1" indent="-342900" algn="just">
              <a:lnSpc>
                <a:spcPct val="150000"/>
              </a:lnSpc>
              <a:buFont typeface="Wingdings" panose="05000000000000000000" pitchFamily="2" charset="2"/>
              <a:buChar char="ü"/>
            </a:pPr>
            <a:r>
              <a:rPr lang="en-US" sz="2000" b="1" dirty="0"/>
              <a:t>AS</a:t>
            </a:r>
            <a:r>
              <a:rPr lang="en-US" sz="2000" dirty="0"/>
              <a:t> (authentication server) and </a:t>
            </a:r>
          </a:p>
          <a:p>
            <a:pPr marL="800100" lvl="1" indent="-342900" algn="just">
              <a:lnSpc>
                <a:spcPct val="150000"/>
              </a:lnSpc>
              <a:buFont typeface="Wingdings" panose="05000000000000000000" pitchFamily="2" charset="2"/>
              <a:buChar char="ü"/>
            </a:pPr>
            <a:r>
              <a:rPr lang="en-US" sz="2000" b="1" dirty="0"/>
              <a:t>TGS</a:t>
            </a:r>
            <a:r>
              <a:rPr lang="en-US" sz="2000" dirty="0"/>
              <a:t> (ticket granting server)</a:t>
            </a:r>
          </a:p>
        </p:txBody>
      </p:sp>
      <p:cxnSp>
        <p:nvCxnSpPr>
          <p:cNvPr id="8" name="Straight Connector 7">
            <a:extLst>
              <a:ext uri="{FF2B5EF4-FFF2-40B4-BE49-F238E27FC236}">
                <a16:creationId xmlns:a16="http://schemas.microsoft.com/office/drawing/2014/main" id="{CA54A5FC-4ED7-F8A2-6C32-88B634D66C2C}"/>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pic>
        <p:nvPicPr>
          <p:cNvPr id="17" name="Content Placeholder 16">
            <a:extLst>
              <a:ext uri="{FF2B5EF4-FFF2-40B4-BE49-F238E27FC236}">
                <a16:creationId xmlns:a16="http://schemas.microsoft.com/office/drawing/2014/main" id="{3C821025-1E13-A63E-7955-A8B20898E0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65080" y="1063616"/>
            <a:ext cx="6907649" cy="3885552"/>
          </a:xfrm>
        </p:spPr>
      </p:pic>
    </p:spTree>
    <p:extLst>
      <p:ext uri="{BB962C8B-B14F-4D97-AF65-F5344CB8AC3E}">
        <p14:creationId xmlns:p14="http://schemas.microsoft.com/office/powerpoint/2010/main" val="42921741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43369-FF96-AC7D-A0E5-C5526D0D198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24ADC25-DC1B-378D-E47A-AB1FFDA09BA9}"/>
              </a:ext>
            </a:extLst>
          </p:cNvPr>
          <p:cNvSpPr>
            <a:spLocks noGrp="1"/>
          </p:cNvSpPr>
          <p:nvPr>
            <p:ph type="title"/>
          </p:nvPr>
        </p:nvSpPr>
        <p:spPr>
          <a:xfrm>
            <a:off x="119270" y="99392"/>
            <a:ext cx="11953459" cy="642730"/>
          </a:xfrm>
        </p:spPr>
        <p:txBody>
          <a:bodyPr>
            <a:normAutofit/>
          </a:bodyPr>
          <a:lstStyle/>
          <a:p>
            <a:r>
              <a:rPr lang="en-US" sz="3600" b="1" dirty="0">
                <a:latin typeface="+mn-lt"/>
              </a:rPr>
              <a:t> Kerberos  </a:t>
            </a:r>
          </a:p>
        </p:txBody>
      </p:sp>
      <p:sp>
        <p:nvSpPr>
          <p:cNvPr id="6" name="Text Placeholder 5">
            <a:extLst>
              <a:ext uri="{FF2B5EF4-FFF2-40B4-BE49-F238E27FC236}">
                <a16:creationId xmlns:a16="http://schemas.microsoft.com/office/drawing/2014/main" id="{E983FA5B-13B6-2054-7076-70DE592CC39A}"/>
              </a:ext>
            </a:extLst>
          </p:cNvPr>
          <p:cNvSpPr>
            <a:spLocks noGrp="1"/>
          </p:cNvSpPr>
          <p:nvPr>
            <p:ph type="body" sz="half" idx="2"/>
          </p:nvPr>
        </p:nvSpPr>
        <p:spPr>
          <a:xfrm>
            <a:off x="119270" y="987424"/>
            <a:ext cx="4625008" cy="5870574"/>
          </a:xfrm>
        </p:spPr>
        <p:txBody>
          <a:bodyPr>
            <a:normAutofit/>
          </a:bodyPr>
          <a:lstStyle/>
          <a:p>
            <a:pPr algn="just">
              <a:lnSpc>
                <a:spcPct val="150000"/>
              </a:lnSpc>
            </a:pPr>
            <a:r>
              <a:rPr lang="en-US" sz="2400" b="1" dirty="0"/>
              <a:t>Step 1: </a:t>
            </a:r>
            <a:r>
              <a:rPr lang="en-US" sz="2400" dirty="0"/>
              <a:t>request</a:t>
            </a:r>
          </a:p>
          <a:p>
            <a:pPr marL="342900" indent="-342900" algn="just">
              <a:lnSpc>
                <a:spcPct val="150000"/>
              </a:lnSpc>
              <a:buFont typeface="Arial" panose="020B0604020202020204" pitchFamily="34" charset="0"/>
              <a:buChar char="•"/>
            </a:pPr>
            <a:r>
              <a:rPr lang="en-US" sz="2000" dirty="0"/>
              <a:t>The client send a request to </a:t>
            </a:r>
            <a:r>
              <a:rPr lang="en-US" sz="2000" b="1" dirty="0"/>
              <a:t>AS</a:t>
            </a:r>
            <a:r>
              <a:rPr lang="en-US" sz="2000" dirty="0"/>
              <a:t> like “</a:t>
            </a:r>
            <a:r>
              <a:rPr lang="en-US" sz="2000" b="1" dirty="0"/>
              <a:t>My user ID </a:t>
            </a:r>
            <a:r>
              <a:rPr lang="en-US" sz="2000" dirty="0"/>
              <a:t>is so and so” and </a:t>
            </a:r>
            <a:r>
              <a:rPr lang="en-US" sz="2000" b="1" dirty="0"/>
              <a:t>I need a ticket</a:t>
            </a:r>
            <a:r>
              <a:rPr lang="en-US" sz="2000" dirty="0"/>
              <a:t> to a server.</a:t>
            </a:r>
          </a:p>
          <a:p>
            <a:pPr marL="342900" indent="-342900" algn="just">
              <a:lnSpc>
                <a:spcPct val="150000"/>
              </a:lnSpc>
              <a:buFont typeface="Arial" panose="020B0604020202020204" pitchFamily="34" charset="0"/>
              <a:buChar char="•"/>
            </a:pPr>
            <a:r>
              <a:rPr lang="en-US" sz="2000" dirty="0"/>
              <a:t>Users request is partially </a:t>
            </a:r>
            <a:r>
              <a:rPr lang="en-US" sz="2000" b="1" dirty="0"/>
              <a:t>encrypted</a:t>
            </a:r>
            <a:r>
              <a:rPr lang="en-US" sz="2000" dirty="0"/>
              <a:t> with a </a:t>
            </a:r>
            <a:r>
              <a:rPr lang="en-US" sz="2000" b="1" dirty="0"/>
              <a:t>secret key (</a:t>
            </a:r>
            <a:r>
              <a:rPr lang="en-US" sz="2000" dirty="0"/>
              <a:t>user’s password).</a:t>
            </a:r>
          </a:p>
          <a:p>
            <a:pPr marL="342900" indent="-342900" algn="just">
              <a:lnSpc>
                <a:spcPct val="150000"/>
              </a:lnSpc>
              <a:buFont typeface="Arial" panose="020B0604020202020204" pitchFamily="34" charset="0"/>
              <a:buChar char="•"/>
            </a:pPr>
            <a:r>
              <a:rPr lang="en-US" sz="2000" dirty="0"/>
              <a:t>The user never send </a:t>
            </a:r>
            <a:r>
              <a:rPr lang="en-US" sz="2000" b="1" dirty="0"/>
              <a:t>his/her password </a:t>
            </a:r>
            <a:r>
              <a:rPr lang="en-US" sz="2000" dirty="0"/>
              <a:t>over the unsecured network. Instead, the user just uses it as an </a:t>
            </a:r>
            <a:r>
              <a:rPr lang="en-US" sz="2000" b="1" dirty="0"/>
              <a:t>encryption</a:t>
            </a:r>
            <a:r>
              <a:rPr lang="en-US" sz="2000" dirty="0"/>
              <a:t> key.</a:t>
            </a:r>
          </a:p>
          <a:p>
            <a:pPr algn="just">
              <a:lnSpc>
                <a:spcPct val="150000"/>
              </a:lnSpc>
            </a:pPr>
            <a:endParaRPr lang="en-US" sz="2000" dirty="0"/>
          </a:p>
          <a:p>
            <a:pPr algn="just">
              <a:lnSpc>
                <a:spcPct val="150000"/>
              </a:lnSpc>
            </a:pPr>
            <a:endParaRPr lang="en-US" sz="2000" dirty="0"/>
          </a:p>
        </p:txBody>
      </p:sp>
      <p:cxnSp>
        <p:nvCxnSpPr>
          <p:cNvPr id="8" name="Straight Connector 7">
            <a:extLst>
              <a:ext uri="{FF2B5EF4-FFF2-40B4-BE49-F238E27FC236}">
                <a16:creationId xmlns:a16="http://schemas.microsoft.com/office/drawing/2014/main" id="{5F943555-78DF-0405-17C7-57C36FC27AC1}"/>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pic>
        <p:nvPicPr>
          <p:cNvPr id="13" name="Content Placeholder 12">
            <a:extLst>
              <a:ext uri="{FF2B5EF4-FFF2-40B4-BE49-F238E27FC236}">
                <a16:creationId xmlns:a16="http://schemas.microsoft.com/office/drawing/2014/main" id="{C9B9F0D5-7280-25AB-BA9E-161297D0B14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82775" y="1077006"/>
            <a:ext cx="6744437" cy="3793745"/>
          </a:xfrm>
        </p:spPr>
      </p:pic>
    </p:spTree>
    <p:extLst>
      <p:ext uri="{BB962C8B-B14F-4D97-AF65-F5344CB8AC3E}">
        <p14:creationId xmlns:p14="http://schemas.microsoft.com/office/powerpoint/2010/main" val="480435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057503-2BC9-8C0C-C915-FEA837FB3F7A}"/>
              </a:ext>
            </a:extLst>
          </p:cNvPr>
          <p:cNvSpPr>
            <a:spLocks noGrp="1"/>
          </p:cNvSpPr>
          <p:nvPr>
            <p:ph type="title"/>
          </p:nvPr>
        </p:nvSpPr>
        <p:spPr>
          <a:xfrm>
            <a:off x="119270" y="99392"/>
            <a:ext cx="11953459" cy="642730"/>
          </a:xfrm>
        </p:spPr>
        <p:txBody>
          <a:bodyPr>
            <a:normAutofit/>
          </a:bodyPr>
          <a:lstStyle/>
          <a:p>
            <a:r>
              <a:rPr lang="en-US" sz="3600" b="1" dirty="0">
                <a:latin typeface="+mn-lt"/>
              </a:rPr>
              <a:t> Kerberos </a:t>
            </a:r>
          </a:p>
        </p:txBody>
      </p:sp>
      <p:sp>
        <p:nvSpPr>
          <p:cNvPr id="6" name="Text Placeholder 5">
            <a:extLst>
              <a:ext uri="{FF2B5EF4-FFF2-40B4-BE49-F238E27FC236}">
                <a16:creationId xmlns:a16="http://schemas.microsoft.com/office/drawing/2014/main" id="{68B699A0-31F3-B440-E990-51F761FB3499}"/>
              </a:ext>
            </a:extLst>
          </p:cNvPr>
          <p:cNvSpPr>
            <a:spLocks noGrp="1"/>
          </p:cNvSpPr>
          <p:nvPr>
            <p:ph type="body" sz="half" idx="2"/>
          </p:nvPr>
        </p:nvSpPr>
        <p:spPr>
          <a:xfrm>
            <a:off x="119270" y="987424"/>
            <a:ext cx="4625008" cy="5870573"/>
          </a:xfrm>
        </p:spPr>
        <p:txBody>
          <a:bodyPr>
            <a:normAutofit lnSpcReduction="10000"/>
          </a:bodyPr>
          <a:lstStyle/>
          <a:p>
            <a:pPr marL="342900" indent="-342900" algn="just">
              <a:lnSpc>
                <a:spcPct val="150000"/>
              </a:lnSpc>
              <a:buFont typeface="Arial" panose="020B0604020202020204" pitchFamily="34" charset="0"/>
              <a:buChar char="•"/>
            </a:pPr>
            <a:r>
              <a:rPr lang="en-US" sz="2000" dirty="0"/>
              <a:t>When AS gets client’s request, it will retrieve his/her password from the database base don user ID.</a:t>
            </a:r>
          </a:p>
          <a:p>
            <a:pPr marL="342900" indent="-342900" algn="just">
              <a:lnSpc>
                <a:spcPct val="150000"/>
              </a:lnSpc>
              <a:buFont typeface="Arial" panose="020B0604020202020204" pitchFamily="34" charset="0"/>
              <a:buChar char="•"/>
            </a:pPr>
            <a:r>
              <a:rPr lang="en-US" sz="2000" dirty="0"/>
              <a:t>Then use client’s password as a key to decrypt his/her request.</a:t>
            </a:r>
          </a:p>
          <a:p>
            <a:pPr marL="342900" indent="-342900" algn="just">
              <a:lnSpc>
                <a:spcPct val="150000"/>
              </a:lnSpc>
              <a:buFont typeface="Arial" panose="020B0604020202020204" pitchFamily="34" charset="0"/>
              <a:buChar char="•"/>
            </a:pPr>
            <a:r>
              <a:rPr lang="en-US" sz="2000" dirty="0"/>
              <a:t>The client password is a shared key b/n AS and the client. This is how the client is verified.</a:t>
            </a:r>
          </a:p>
          <a:p>
            <a:pPr marL="342900" indent="-342900" algn="just">
              <a:lnSpc>
                <a:spcPct val="150000"/>
              </a:lnSpc>
              <a:buFont typeface="Arial" panose="020B0604020202020204" pitchFamily="34" charset="0"/>
              <a:buChar char="•"/>
            </a:pPr>
            <a:r>
              <a:rPr lang="en-US" sz="2000" dirty="0"/>
              <a:t>After verifying the client, AS send back a ticket called TGT (ticket granting ticket); which is encrypted by another secret key.</a:t>
            </a:r>
          </a:p>
        </p:txBody>
      </p:sp>
      <p:cxnSp>
        <p:nvCxnSpPr>
          <p:cNvPr id="8" name="Straight Connector 7">
            <a:extLst>
              <a:ext uri="{FF2B5EF4-FFF2-40B4-BE49-F238E27FC236}">
                <a16:creationId xmlns:a16="http://schemas.microsoft.com/office/drawing/2014/main" id="{F3354B62-73CC-0A29-A574-9AE1EBD2532C}"/>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pic>
        <p:nvPicPr>
          <p:cNvPr id="11" name="Content Placeholder 10">
            <a:extLst>
              <a:ext uri="{FF2B5EF4-FFF2-40B4-BE49-F238E27FC236}">
                <a16:creationId xmlns:a16="http://schemas.microsoft.com/office/drawing/2014/main" id="{1EE86D03-C9F5-6ACF-B954-CD20229B7CA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3188" y="1688306"/>
            <a:ext cx="6172200" cy="3471862"/>
          </a:xfrm>
        </p:spPr>
      </p:pic>
    </p:spTree>
    <p:extLst>
      <p:ext uri="{BB962C8B-B14F-4D97-AF65-F5344CB8AC3E}">
        <p14:creationId xmlns:p14="http://schemas.microsoft.com/office/powerpoint/2010/main" val="1844358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057503-2BC9-8C0C-C915-FEA837FB3F7A}"/>
              </a:ext>
            </a:extLst>
          </p:cNvPr>
          <p:cNvSpPr>
            <a:spLocks noGrp="1"/>
          </p:cNvSpPr>
          <p:nvPr>
            <p:ph type="title"/>
          </p:nvPr>
        </p:nvSpPr>
        <p:spPr>
          <a:xfrm>
            <a:off x="119270" y="99392"/>
            <a:ext cx="11953459" cy="642730"/>
          </a:xfrm>
        </p:spPr>
        <p:txBody>
          <a:bodyPr>
            <a:normAutofit/>
          </a:bodyPr>
          <a:lstStyle/>
          <a:p>
            <a:r>
              <a:rPr lang="en-US" sz="3600" b="1" dirty="0">
                <a:latin typeface="+mn-lt"/>
              </a:rPr>
              <a:t> Kerberos </a:t>
            </a:r>
          </a:p>
        </p:txBody>
      </p:sp>
      <p:pic>
        <p:nvPicPr>
          <p:cNvPr id="3" name="Content Placeholder 2">
            <a:extLst>
              <a:ext uri="{FF2B5EF4-FFF2-40B4-BE49-F238E27FC236}">
                <a16:creationId xmlns:a16="http://schemas.microsoft.com/office/drawing/2014/main" id="{533ED136-A22C-4FB8-B971-4E04140023C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64100" y="1845221"/>
            <a:ext cx="7208838" cy="4054971"/>
          </a:xfrm>
        </p:spPr>
      </p:pic>
      <p:sp>
        <p:nvSpPr>
          <p:cNvPr id="6" name="Text Placeholder 5">
            <a:extLst>
              <a:ext uri="{FF2B5EF4-FFF2-40B4-BE49-F238E27FC236}">
                <a16:creationId xmlns:a16="http://schemas.microsoft.com/office/drawing/2014/main" id="{68B699A0-31F3-B440-E990-51F761FB3499}"/>
              </a:ext>
            </a:extLst>
          </p:cNvPr>
          <p:cNvSpPr>
            <a:spLocks noGrp="1"/>
          </p:cNvSpPr>
          <p:nvPr>
            <p:ph type="body" sz="half" idx="2"/>
          </p:nvPr>
        </p:nvSpPr>
        <p:spPr>
          <a:xfrm>
            <a:off x="119270" y="987424"/>
            <a:ext cx="4625008" cy="5771183"/>
          </a:xfrm>
        </p:spPr>
        <p:txBody>
          <a:bodyPr>
            <a:normAutofit fontScale="92500" lnSpcReduction="20000"/>
          </a:bodyPr>
          <a:lstStyle/>
          <a:p>
            <a:pPr algn="just">
              <a:lnSpc>
                <a:spcPct val="150000"/>
              </a:lnSpc>
            </a:pPr>
            <a:r>
              <a:rPr lang="en-US" sz="2000" b="1" dirty="0"/>
              <a:t>Step 2: </a:t>
            </a:r>
            <a:r>
              <a:rPr lang="en-US" sz="2000" dirty="0"/>
              <a:t>sending </a:t>
            </a:r>
            <a:r>
              <a:rPr lang="en-US" sz="2000" b="1" dirty="0"/>
              <a:t>TGT</a:t>
            </a:r>
            <a:r>
              <a:rPr lang="en-US" sz="2000" dirty="0"/>
              <a:t> to </a:t>
            </a:r>
            <a:r>
              <a:rPr lang="en-US" sz="2000" b="1" dirty="0"/>
              <a:t>TGS</a:t>
            </a:r>
          </a:p>
          <a:p>
            <a:pPr marL="342900" indent="-342900" algn="just">
              <a:lnSpc>
                <a:spcPct val="150000"/>
              </a:lnSpc>
              <a:buFont typeface="Arial" panose="020B0604020202020204" pitchFamily="34" charset="0"/>
              <a:buChar char="•"/>
            </a:pPr>
            <a:r>
              <a:rPr lang="en-US" sz="2000" dirty="0"/>
              <a:t>After the client get </a:t>
            </a:r>
            <a:r>
              <a:rPr lang="en-US" sz="2000" b="1" dirty="0"/>
              <a:t>TGT</a:t>
            </a:r>
            <a:r>
              <a:rPr lang="en-US" sz="2000" dirty="0"/>
              <a:t>, he/she sends to </a:t>
            </a:r>
            <a:r>
              <a:rPr lang="en-US" sz="2000" b="1" dirty="0"/>
              <a:t>TGS</a:t>
            </a:r>
            <a:r>
              <a:rPr lang="en-US" sz="2000" dirty="0"/>
              <a:t> along with his/her request. Like “</a:t>
            </a:r>
            <a:r>
              <a:rPr lang="en-US" sz="2000" b="1" dirty="0"/>
              <a:t>I want to access the file server</a:t>
            </a:r>
            <a:r>
              <a:rPr lang="en-US" sz="2000" dirty="0"/>
              <a:t>”</a:t>
            </a:r>
          </a:p>
          <a:p>
            <a:pPr marL="342900" indent="-342900" algn="just">
              <a:lnSpc>
                <a:spcPct val="150000"/>
              </a:lnSpc>
              <a:buFont typeface="Arial" panose="020B0604020202020204" pitchFamily="34" charset="0"/>
              <a:buChar char="•"/>
            </a:pPr>
            <a:r>
              <a:rPr lang="en-US" sz="2000" dirty="0"/>
              <a:t>When </a:t>
            </a:r>
            <a:r>
              <a:rPr lang="en-US" sz="2000" b="1" dirty="0"/>
              <a:t>TGS</a:t>
            </a:r>
            <a:r>
              <a:rPr lang="en-US" sz="2000" dirty="0"/>
              <a:t> gets the </a:t>
            </a:r>
            <a:r>
              <a:rPr lang="en-US" sz="2000" b="1" dirty="0"/>
              <a:t>TGT</a:t>
            </a:r>
            <a:r>
              <a:rPr lang="en-US" sz="2000" dirty="0"/>
              <a:t> of client, it </a:t>
            </a:r>
            <a:r>
              <a:rPr lang="en-US" sz="2000" b="1" dirty="0"/>
              <a:t>decrypt</a:t>
            </a:r>
            <a:r>
              <a:rPr lang="en-US" sz="2000" dirty="0"/>
              <a:t> the </a:t>
            </a:r>
            <a:r>
              <a:rPr lang="en-US" sz="2000" b="1" dirty="0"/>
              <a:t>ticket</a:t>
            </a:r>
            <a:r>
              <a:rPr lang="en-US" sz="2000" dirty="0"/>
              <a:t> using the </a:t>
            </a:r>
            <a:r>
              <a:rPr lang="en-US" sz="2000" b="1" dirty="0"/>
              <a:t>secret key </a:t>
            </a:r>
            <a:r>
              <a:rPr lang="en-US" sz="2000" dirty="0"/>
              <a:t>shared with </a:t>
            </a:r>
            <a:r>
              <a:rPr lang="en-US" sz="2000" b="1" dirty="0"/>
              <a:t>AS</a:t>
            </a:r>
            <a:r>
              <a:rPr lang="en-US" sz="2000" dirty="0"/>
              <a:t>.</a:t>
            </a:r>
          </a:p>
          <a:p>
            <a:pPr marL="342900" indent="-342900" algn="just">
              <a:lnSpc>
                <a:spcPct val="150000"/>
              </a:lnSpc>
              <a:buFont typeface="Arial" panose="020B0604020202020204" pitchFamily="34" charset="0"/>
              <a:buChar char="•"/>
            </a:pPr>
            <a:r>
              <a:rPr lang="en-US" sz="2000" dirty="0"/>
              <a:t>Then </a:t>
            </a:r>
            <a:r>
              <a:rPr lang="en-US" sz="2000" b="1" dirty="0"/>
              <a:t>TGS</a:t>
            </a:r>
            <a:r>
              <a:rPr lang="en-US" sz="2000" dirty="0"/>
              <a:t> issues the client </a:t>
            </a:r>
            <a:r>
              <a:rPr lang="en-US" sz="2000" b="1" dirty="0"/>
              <a:t>token</a:t>
            </a:r>
            <a:r>
              <a:rPr lang="en-US" sz="2000" dirty="0"/>
              <a:t> which is </a:t>
            </a:r>
            <a:r>
              <a:rPr lang="en-US" sz="2000" b="1" dirty="0"/>
              <a:t>encrypted</a:t>
            </a:r>
            <a:r>
              <a:rPr lang="en-US" sz="2000" dirty="0"/>
              <a:t> by another secret key.</a:t>
            </a:r>
          </a:p>
          <a:p>
            <a:pPr marL="342900" indent="-342900" algn="just">
              <a:lnSpc>
                <a:spcPct val="150000"/>
              </a:lnSpc>
              <a:buFont typeface="Arial" panose="020B0604020202020204" pitchFamily="34" charset="0"/>
              <a:buChar char="•"/>
            </a:pPr>
            <a:r>
              <a:rPr lang="en-US" sz="2000" dirty="0"/>
              <a:t>This secret key is a </a:t>
            </a:r>
            <a:r>
              <a:rPr lang="en-US" sz="2000" b="1" dirty="0"/>
              <a:t>shared key b/n TGS </a:t>
            </a:r>
            <a:r>
              <a:rPr lang="en-US" sz="2000" dirty="0"/>
              <a:t>and </a:t>
            </a:r>
            <a:r>
              <a:rPr lang="en-US" sz="2000" b="1" dirty="0"/>
              <a:t>file server</a:t>
            </a:r>
            <a:r>
              <a:rPr lang="en-US" sz="2000" dirty="0"/>
              <a:t>. </a:t>
            </a:r>
          </a:p>
          <a:p>
            <a:pPr marL="342900" indent="-342900" algn="just">
              <a:lnSpc>
                <a:spcPct val="150000"/>
              </a:lnSpc>
              <a:buFont typeface="Arial" panose="020B0604020202020204" pitchFamily="34" charset="0"/>
              <a:buChar char="•"/>
            </a:pPr>
            <a:r>
              <a:rPr lang="en-US" sz="2000" dirty="0"/>
              <a:t>After getting </a:t>
            </a:r>
            <a:r>
              <a:rPr lang="en-US" sz="2000" b="1" dirty="0"/>
              <a:t>Token</a:t>
            </a:r>
            <a:r>
              <a:rPr lang="en-US" sz="2000" dirty="0"/>
              <a:t>, the client send it to the </a:t>
            </a:r>
            <a:r>
              <a:rPr lang="en-US" sz="2000" b="1" dirty="0"/>
              <a:t>file</a:t>
            </a:r>
            <a:r>
              <a:rPr lang="en-US" sz="2000" dirty="0"/>
              <a:t> server.</a:t>
            </a:r>
          </a:p>
        </p:txBody>
      </p:sp>
      <p:cxnSp>
        <p:nvCxnSpPr>
          <p:cNvPr id="8" name="Straight Connector 7">
            <a:extLst>
              <a:ext uri="{FF2B5EF4-FFF2-40B4-BE49-F238E27FC236}">
                <a16:creationId xmlns:a16="http://schemas.microsoft.com/office/drawing/2014/main" id="{F3354B62-73CC-0A29-A574-9AE1EBD2532C}"/>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83035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057503-2BC9-8C0C-C915-FEA837FB3F7A}"/>
              </a:ext>
            </a:extLst>
          </p:cNvPr>
          <p:cNvSpPr>
            <a:spLocks noGrp="1"/>
          </p:cNvSpPr>
          <p:nvPr>
            <p:ph type="title"/>
          </p:nvPr>
        </p:nvSpPr>
        <p:spPr>
          <a:xfrm>
            <a:off x="119270" y="99392"/>
            <a:ext cx="11953459" cy="642730"/>
          </a:xfrm>
        </p:spPr>
        <p:txBody>
          <a:bodyPr>
            <a:normAutofit/>
          </a:bodyPr>
          <a:lstStyle/>
          <a:p>
            <a:r>
              <a:rPr lang="en-US" sz="3600" b="1" dirty="0">
                <a:latin typeface="+mn-lt"/>
              </a:rPr>
              <a:t> Kerberos </a:t>
            </a:r>
          </a:p>
        </p:txBody>
      </p:sp>
      <p:pic>
        <p:nvPicPr>
          <p:cNvPr id="3" name="Content Placeholder 2">
            <a:extLst>
              <a:ext uri="{FF2B5EF4-FFF2-40B4-BE49-F238E27FC236}">
                <a16:creationId xmlns:a16="http://schemas.microsoft.com/office/drawing/2014/main" id="{E2549192-2BAC-76B2-E984-7666E4336E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66908" y="954157"/>
            <a:ext cx="7208838" cy="4054971"/>
          </a:xfrm>
        </p:spPr>
      </p:pic>
      <p:sp>
        <p:nvSpPr>
          <p:cNvPr id="6" name="Text Placeholder 5">
            <a:extLst>
              <a:ext uri="{FF2B5EF4-FFF2-40B4-BE49-F238E27FC236}">
                <a16:creationId xmlns:a16="http://schemas.microsoft.com/office/drawing/2014/main" id="{68B699A0-31F3-B440-E990-51F761FB3499}"/>
              </a:ext>
            </a:extLst>
          </p:cNvPr>
          <p:cNvSpPr>
            <a:spLocks noGrp="1"/>
          </p:cNvSpPr>
          <p:nvPr>
            <p:ph type="body" sz="half" idx="2"/>
          </p:nvPr>
        </p:nvSpPr>
        <p:spPr>
          <a:xfrm>
            <a:off x="119270" y="987424"/>
            <a:ext cx="4625008" cy="5870576"/>
          </a:xfrm>
        </p:spPr>
        <p:txBody>
          <a:bodyPr>
            <a:normAutofit fontScale="92500"/>
          </a:bodyPr>
          <a:lstStyle/>
          <a:p>
            <a:pPr>
              <a:lnSpc>
                <a:spcPct val="150000"/>
              </a:lnSpc>
            </a:pPr>
            <a:r>
              <a:rPr lang="en-US" sz="2000" b="1" dirty="0"/>
              <a:t>Step 3: </a:t>
            </a:r>
            <a:r>
              <a:rPr lang="en-US" sz="2000" dirty="0"/>
              <a:t>sending token to file server.</a:t>
            </a:r>
          </a:p>
          <a:p>
            <a:pPr marL="342900" indent="-342900" algn="just">
              <a:lnSpc>
                <a:spcPct val="150000"/>
              </a:lnSpc>
              <a:buFont typeface="Arial" panose="020B0604020202020204" pitchFamily="34" charset="0"/>
              <a:buChar char="•"/>
            </a:pPr>
            <a:r>
              <a:rPr lang="en-US" sz="2000" dirty="0"/>
              <a:t>When the </a:t>
            </a:r>
            <a:r>
              <a:rPr lang="en-US" sz="2000" b="1" dirty="0"/>
              <a:t>file server </a:t>
            </a:r>
            <a:r>
              <a:rPr lang="en-US" sz="2000" dirty="0"/>
              <a:t>gets the </a:t>
            </a:r>
            <a:r>
              <a:rPr lang="en-US" sz="2000" b="1" dirty="0"/>
              <a:t>token</a:t>
            </a:r>
            <a:r>
              <a:rPr lang="en-US" sz="2000" dirty="0"/>
              <a:t> from the client, the file server </a:t>
            </a:r>
            <a:r>
              <a:rPr lang="en-US" sz="2000" b="1" dirty="0"/>
              <a:t>encrypts</a:t>
            </a:r>
            <a:r>
              <a:rPr lang="en-US" sz="2000" dirty="0"/>
              <a:t> the token by the </a:t>
            </a:r>
            <a:r>
              <a:rPr lang="en-US" sz="2000" b="1" dirty="0"/>
              <a:t>secret key shared with TGS</a:t>
            </a:r>
            <a:r>
              <a:rPr lang="en-US" sz="2000" dirty="0"/>
              <a:t>.</a:t>
            </a:r>
          </a:p>
          <a:p>
            <a:pPr marL="342900" indent="-342900" algn="just">
              <a:lnSpc>
                <a:spcPct val="150000"/>
              </a:lnSpc>
              <a:buFont typeface="Arial" panose="020B0604020202020204" pitchFamily="34" charset="0"/>
              <a:buChar char="•"/>
            </a:pPr>
            <a:r>
              <a:rPr lang="en-US" sz="2000" dirty="0"/>
              <a:t>The file server then </a:t>
            </a:r>
            <a:r>
              <a:rPr lang="en-US" sz="2000" b="1" dirty="0"/>
              <a:t>allows</a:t>
            </a:r>
            <a:r>
              <a:rPr lang="en-US" sz="2000" dirty="0"/>
              <a:t> the user to access its resources</a:t>
            </a:r>
          </a:p>
          <a:p>
            <a:pPr marL="342900" indent="-342900" algn="just">
              <a:lnSpc>
                <a:spcPct val="150000"/>
              </a:lnSpc>
              <a:buFont typeface="Arial" panose="020B0604020202020204" pitchFamily="34" charset="0"/>
              <a:buChar char="•"/>
            </a:pPr>
            <a:r>
              <a:rPr lang="en-US" sz="2000" dirty="0"/>
              <a:t>The token is like </a:t>
            </a:r>
            <a:r>
              <a:rPr lang="en-US" sz="2000" b="1" dirty="0"/>
              <a:t>movie ticket </a:t>
            </a:r>
            <a:r>
              <a:rPr lang="en-US" sz="2000" dirty="0"/>
              <a:t>with which a person can go to a </a:t>
            </a:r>
            <a:r>
              <a:rPr lang="en-US" sz="2000" b="1" dirty="0"/>
              <a:t>theatre</a:t>
            </a:r>
            <a:r>
              <a:rPr lang="en-US" sz="2000" dirty="0"/>
              <a:t> to enjoy a certain movie at a </a:t>
            </a:r>
            <a:r>
              <a:rPr lang="en-US" sz="2000" b="1" dirty="0"/>
              <a:t>certain time </a:t>
            </a:r>
            <a:r>
              <a:rPr lang="en-US" sz="2000" dirty="0"/>
              <a:t>on a certain day.</a:t>
            </a:r>
          </a:p>
          <a:p>
            <a:pPr algn="just">
              <a:lnSpc>
                <a:spcPct val="150000"/>
              </a:lnSpc>
            </a:pPr>
            <a:r>
              <a:rPr lang="en-US" sz="2000" b="1" dirty="0"/>
              <a:t>Kerberos</a:t>
            </a:r>
            <a:r>
              <a:rPr lang="en-US" sz="2000" dirty="0"/>
              <a:t> is an example of using </a:t>
            </a:r>
            <a:r>
              <a:rPr lang="en-US" sz="2000" b="1" dirty="0"/>
              <a:t>symmetric key </a:t>
            </a:r>
            <a:r>
              <a:rPr lang="en-US" sz="2000" dirty="0"/>
              <a:t>encryption.</a:t>
            </a:r>
          </a:p>
        </p:txBody>
      </p:sp>
      <p:cxnSp>
        <p:nvCxnSpPr>
          <p:cNvPr id="8" name="Straight Connector 7">
            <a:extLst>
              <a:ext uri="{FF2B5EF4-FFF2-40B4-BE49-F238E27FC236}">
                <a16:creationId xmlns:a16="http://schemas.microsoft.com/office/drawing/2014/main" id="{F3354B62-73CC-0A29-A574-9AE1EBD2532C}"/>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pic>
        <p:nvPicPr>
          <p:cNvPr id="10" name="Picture 9">
            <a:extLst>
              <a:ext uri="{FF2B5EF4-FFF2-40B4-BE49-F238E27FC236}">
                <a16:creationId xmlns:a16="http://schemas.microsoft.com/office/drawing/2014/main" id="{A76EE229-A6BC-E9DE-9CA2-39C530F160A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453155" y="4604404"/>
            <a:ext cx="4395445" cy="2154203"/>
          </a:xfrm>
          <a:prstGeom prst="rect">
            <a:avLst/>
          </a:prstGeom>
        </p:spPr>
      </p:pic>
    </p:spTree>
    <p:extLst>
      <p:ext uri="{BB962C8B-B14F-4D97-AF65-F5344CB8AC3E}">
        <p14:creationId xmlns:p14="http://schemas.microsoft.com/office/powerpoint/2010/main" val="1755800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BD3EB-174B-F45F-3B9B-DEA0C4726673}"/>
              </a:ext>
            </a:extLst>
          </p:cNvPr>
          <p:cNvSpPr>
            <a:spLocks noGrp="1"/>
          </p:cNvSpPr>
          <p:nvPr>
            <p:ph type="title"/>
          </p:nvPr>
        </p:nvSpPr>
        <p:spPr>
          <a:xfrm>
            <a:off x="106018" y="188912"/>
            <a:ext cx="11820940" cy="1242323"/>
          </a:xfrm>
        </p:spPr>
        <p:txBody>
          <a:bodyPr>
            <a:normAutofit/>
          </a:bodyPr>
          <a:lstStyle/>
          <a:p>
            <a:pPr algn="ctr"/>
            <a:r>
              <a:rPr lang="en-GB" sz="5400" dirty="0">
                <a:latin typeface="+mn-lt"/>
              </a:rPr>
              <a:t>Computer &amp; Network Security</a:t>
            </a:r>
            <a:endParaRPr lang="en-US" sz="5400" dirty="0">
              <a:latin typeface="+mn-lt"/>
            </a:endParaRPr>
          </a:p>
        </p:txBody>
      </p:sp>
      <p:sp>
        <p:nvSpPr>
          <p:cNvPr id="4" name="Text Placeholder 3">
            <a:extLst>
              <a:ext uri="{FF2B5EF4-FFF2-40B4-BE49-F238E27FC236}">
                <a16:creationId xmlns:a16="http://schemas.microsoft.com/office/drawing/2014/main" id="{2A2BEAF4-8590-DFAA-293C-896BC4480F0E}"/>
              </a:ext>
            </a:extLst>
          </p:cNvPr>
          <p:cNvSpPr>
            <a:spLocks noGrp="1"/>
          </p:cNvSpPr>
          <p:nvPr>
            <p:ph type="body" sz="half" idx="2"/>
          </p:nvPr>
        </p:nvSpPr>
        <p:spPr>
          <a:xfrm>
            <a:off x="106018" y="2057399"/>
            <a:ext cx="11820940" cy="4800599"/>
          </a:xfrm>
        </p:spPr>
        <p:txBody>
          <a:bodyPr>
            <a:normAutofit/>
          </a:bodyPr>
          <a:lstStyle/>
          <a:p>
            <a:r>
              <a:rPr lang="en-GB" sz="4000" dirty="0"/>
              <a:t>Prepared By: Misganaw A.</a:t>
            </a:r>
          </a:p>
          <a:p>
            <a:r>
              <a:rPr lang="en-GB" sz="3200" dirty="0">
                <a:solidFill>
                  <a:srgbClr val="FFC000"/>
                </a:solidFill>
              </a:rPr>
              <a:t>Email: </a:t>
            </a:r>
            <a:r>
              <a:rPr lang="en-GB" sz="3200" dirty="0">
                <a:hlinkClick r:id="rId2"/>
              </a:rPr>
              <a:t>mail@ethioptec.com/ethiomisgie@gmail.com</a:t>
            </a:r>
            <a:endParaRPr lang="en-GB" sz="3200" dirty="0"/>
          </a:p>
          <a:p>
            <a:r>
              <a:rPr lang="en-GB" sz="3200" dirty="0">
                <a:solidFill>
                  <a:srgbClr val="0070C0"/>
                </a:solidFill>
              </a:rPr>
              <a:t>Website: </a:t>
            </a:r>
            <a:r>
              <a:rPr lang="en-GB" sz="3200" dirty="0"/>
              <a:t>project.ethioptec.com</a:t>
            </a:r>
          </a:p>
          <a:p>
            <a:r>
              <a:rPr lang="en-GB" sz="3200" dirty="0">
                <a:solidFill>
                  <a:srgbClr val="00B050"/>
                </a:solidFill>
              </a:rPr>
              <a:t>Online material: </a:t>
            </a:r>
            <a:r>
              <a:rPr lang="en-GB" sz="3200" dirty="0"/>
              <a:t>academics.ethioptec.com</a:t>
            </a:r>
          </a:p>
          <a:p>
            <a:r>
              <a:rPr lang="en-GB" sz="3200" dirty="0">
                <a:solidFill>
                  <a:srgbClr val="FF0000"/>
                </a:solidFill>
              </a:rPr>
              <a:t>You Tube: </a:t>
            </a:r>
            <a:r>
              <a:rPr lang="en-GB" sz="3200" dirty="0"/>
              <a:t>youtube.com/@ethioptech</a:t>
            </a:r>
            <a:endParaRPr lang="en-US" sz="3200" dirty="0"/>
          </a:p>
        </p:txBody>
      </p:sp>
      <p:cxnSp>
        <p:nvCxnSpPr>
          <p:cNvPr id="6" name="Straight Connector 5">
            <a:extLst>
              <a:ext uri="{FF2B5EF4-FFF2-40B4-BE49-F238E27FC236}">
                <a16:creationId xmlns:a16="http://schemas.microsoft.com/office/drawing/2014/main" id="{FDF3C920-9070-0164-B2FF-C0FFC4660B77}"/>
              </a:ext>
            </a:extLst>
          </p:cNvPr>
          <p:cNvCxnSpPr>
            <a:cxnSpLocks/>
          </p:cNvCxnSpPr>
          <p:nvPr/>
        </p:nvCxnSpPr>
        <p:spPr>
          <a:xfrm>
            <a:off x="0" y="1696278"/>
            <a:ext cx="12192000" cy="0"/>
          </a:xfrm>
          <a:prstGeom prst="line">
            <a:avLst/>
          </a:prstGeom>
          <a:ln w="76200"/>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7873909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8D4EA-F92D-C310-92CE-4BD553C0978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02D6F52-EE30-9007-F0D1-8A64CB18175F}"/>
              </a:ext>
            </a:extLst>
          </p:cNvPr>
          <p:cNvSpPr>
            <a:spLocks noGrp="1"/>
          </p:cNvSpPr>
          <p:nvPr>
            <p:ph type="title"/>
          </p:nvPr>
        </p:nvSpPr>
        <p:spPr>
          <a:xfrm>
            <a:off x="119270" y="99392"/>
            <a:ext cx="11953459" cy="642730"/>
          </a:xfrm>
        </p:spPr>
        <p:txBody>
          <a:bodyPr>
            <a:normAutofit/>
          </a:bodyPr>
          <a:lstStyle/>
          <a:p>
            <a:r>
              <a:rPr lang="en-US" sz="3600" b="1" dirty="0">
                <a:latin typeface="+mn-lt"/>
              </a:rPr>
              <a:t>Cryptography</a:t>
            </a:r>
          </a:p>
        </p:txBody>
      </p:sp>
      <p:sp>
        <p:nvSpPr>
          <p:cNvPr id="6" name="Text Placeholder 5">
            <a:extLst>
              <a:ext uri="{FF2B5EF4-FFF2-40B4-BE49-F238E27FC236}">
                <a16:creationId xmlns:a16="http://schemas.microsoft.com/office/drawing/2014/main" id="{52C75B38-CECF-8B5B-2F62-BD7488599EA5}"/>
              </a:ext>
            </a:extLst>
          </p:cNvPr>
          <p:cNvSpPr>
            <a:spLocks noGrp="1"/>
          </p:cNvSpPr>
          <p:nvPr>
            <p:ph type="body" sz="half" idx="2"/>
          </p:nvPr>
        </p:nvSpPr>
        <p:spPr>
          <a:xfrm>
            <a:off x="119270" y="987424"/>
            <a:ext cx="4625008" cy="5771183"/>
          </a:xfrm>
        </p:spPr>
        <p:txBody>
          <a:bodyPr>
            <a:noAutofit/>
          </a:bodyPr>
          <a:lstStyle/>
          <a:p>
            <a:pPr algn="just">
              <a:lnSpc>
                <a:spcPct val="150000"/>
              </a:lnSpc>
              <a:spcBef>
                <a:spcPct val="20000"/>
              </a:spcBef>
              <a:buSzPct val="150000"/>
            </a:pPr>
            <a:r>
              <a:rPr lang="en-US" altLang="en-US" sz="2000" dirty="0">
                <a:latin typeface="Tahoma" panose="020B0604030504040204" pitchFamily="34" charset="0"/>
                <a:cs typeface="Tahoma" panose="020B0604030504040204" pitchFamily="34" charset="0"/>
              </a:rPr>
              <a:t>Cryptography has </a:t>
            </a:r>
            <a:r>
              <a:rPr lang="en-US" altLang="en-US" sz="2000" dirty="0">
                <a:solidFill>
                  <a:srgbClr val="C00000"/>
                </a:solidFill>
                <a:latin typeface="Tahoma" panose="020B0604030504040204" pitchFamily="34" charset="0"/>
                <a:cs typeface="Tahoma" panose="020B0604030504040204" pitchFamily="34" charset="0"/>
              </a:rPr>
              <a:t>Seven </a:t>
            </a:r>
            <a:r>
              <a:rPr lang="en-US" altLang="en-US" sz="2000" dirty="0">
                <a:latin typeface="Tahoma" panose="020B0604030504040204" pitchFamily="34" charset="0"/>
                <a:cs typeface="Tahoma" panose="020B0604030504040204" pitchFamily="34" charset="0"/>
              </a:rPr>
              <a:t>components:</a:t>
            </a:r>
          </a:p>
          <a:p>
            <a:pPr algn="just">
              <a:lnSpc>
                <a:spcPct val="150000"/>
              </a:lnSpc>
              <a:spcBef>
                <a:spcPct val="20000"/>
              </a:spcBef>
              <a:buSzPct val="150000"/>
            </a:pPr>
            <a:r>
              <a:rPr lang="en-US" altLang="en-US" sz="2000" dirty="0">
                <a:solidFill>
                  <a:srgbClr val="C00000"/>
                </a:solidFill>
                <a:latin typeface="Tahoma" panose="020B0604030504040204" pitchFamily="34" charset="0"/>
                <a:cs typeface="Tahoma" panose="020B0604030504040204" pitchFamily="34" charset="0"/>
              </a:rPr>
              <a:t>Plaintext:</a:t>
            </a:r>
            <a:r>
              <a:rPr lang="en-US" altLang="en-US" sz="2000" dirty="0">
                <a:solidFill>
                  <a:schemeClr val="accent2"/>
                </a:solidFill>
                <a:latin typeface="Tahoma" panose="020B0604030504040204" pitchFamily="34" charset="0"/>
                <a:cs typeface="Tahoma" panose="020B0604030504040204" pitchFamily="34" charset="0"/>
              </a:rPr>
              <a:t> </a:t>
            </a:r>
            <a:r>
              <a:rPr lang="en-US" altLang="en-US" sz="2000" dirty="0">
                <a:solidFill>
                  <a:schemeClr val="tx1"/>
                </a:solidFill>
                <a:latin typeface="Tahoma" panose="020B0604030504040204" pitchFamily="34" charset="0"/>
                <a:cs typeface="Tahoma" panose="020B0604030504040204" pitchFamily="34" charset="0"/>
              </a:rPr>
              <a:t>This is what you want to encrypt.</a:t>
            </a:r>
          </a:p>
          <a:p>
            <a:pPr algn="just">
              <a:lnSpc>
                <a:spcPct val="150000"/>
              </a:lnSpc>
              <a:spcBef>
                <a:spcPct val="20000"/>
              </a:spcBef>
              <a:buSzPct val="150000"/>
            </a:pPr>
            <a:r>
              <a:rPr lang="en-US" altLang="en-US" sz="2000" dirty="0">
                <a:solidFill>
                  <a:srgbClr val="C00000"/>
                </a:solidFill>
                <a:latin typeface="Tahoma" panose="020B0604030504040204" pitchFamily="34" charset="0"/>
                <a:cs typeface="Tahoma" panose="020B0604030504040204" pitchFamily="34" charset="0"/>
              </a:rPr>
              <a:t>Ciphertext:</a:t>
            </a:r>
            <a:r>
              <a:rPr lang="en-US" altLang="en-US" sz="2000" dirty="0">
                <a:solidFill>
                  <a:schemeClr val="accent2"/>
                </a:solidFill>
                <a:latin typeface="Tahoma" panose="020B0604030504040204" pitchFamily="34" charset="0"/>
                <a:cs typeface="Tahoma" panose="020B0604030504040204" pitchFamily="34" charset="0"/>
              </a:rPr>
              <a:t> </a:t>
            </a:r>
            <a:r>
              <a:rPr lang="en-US" altLang="en-US" sz="2000" dirty="0">
                <a:solidFill>
                  <a:schemeClr val="tx1"/>
                </a:solidFill>
                <a:latin typeface="Tahoma" panose="020B0604030504040204" pitchFamily="34" charset="0"/>
                <a:cs typeface="Tahoma" panose="020B0604030504040204" pitchFamily="34" charset="0"/>
              </a:rPr>
              <a:t>The encrypted output.</a:t>
            </a:r>
          </a:p>
          <a:p>
            <a:pPr algn="just">
              <a:lnSpc>
                <a:spcPct val="150000"/>
              </a:lnSpc>
              <a:spcBef>
                <a:spcPct val="20000"/>
              </a:spcBef>
              <a:buSzPct val="150000"/>
            </a:pPr>
            <a:r>
              <a:rPr lang="en-US" altLang="en-US" sz="2000" dirty="0">
                <a:solidFill>
                  <a:srgbClr val="C00000"/>
                </a:solidFill>
                <a:latin typeface="Tahoma" panose="020B0604030504040204" pitchFamily="34" charset="0"/>
                <a:cs typeface="Tahoma" panose="020B0604030504040204" pitchFamily="34" charset="0"/>
              </a:rPr>
              <a:t>Enciphering or encryption: </a:t>
            </a:r>
            <a:r>
              <a:rPr lang="en-US" altLang="en-US" sz="2000" dirty="0">
                <a:solidFill>
                  <a:schemeClr val="tx1"/>
                </a:solidFill>
                <a:latin typeface="Tahoma" panose="020B0604030504040204" pitchFamily="34" charset="0"/>
                <a:cs typeface="Tahoma" panose="020B0604030504040204" pitchFamily="34" charset="0"/>
              </a:rPr>
              <a:t>The process by which plaintext is converted into ciphertext.</a:t>
            </a:r>
          </a:p>
          <a:p>
            <a:pPr algn="just">
              <a:lnSpc>
                <a:spcPct val="150000"/>
              </a:lnSpc>
              <a:spcBef>
                <a:spcPct val="20000"/>
              </a:spcBef>
              <a:buSzPct val="150000"/>
            </a:pPr>
            <a:r>
              <a:rPr lang="en-US" altLang="en-US" sz="2000" dirty="0">
                <a:solidFill>
                  <a:srgbClr val="00B050"/>
                </a:solidFill>
              </a:rPr>
              <a:t>Encryption algorithm: </a:t>
            </a:r>
            <a:r>
              <a:rPr lang="en-US" altLang="en-US" sz="2000" dirty="0"/>
              <a:t>The sequence of data processing steps that go into transforming plaintext into ciphertext.</a:t>
            </a:r>
          </a:p>
        </p:txBody>
      </p:sp>
      <p:cxnSp>
        <p:nvCxnSpPr>
          <p:cNvPr id="8" name="Straight Connector 7">
            <a:extLst>
              <a:ext uri="{FF2B5EF4-FFF2-40B4-BE49-F238E27FC236}">
                <a16:creationId xmlns:a16="http://schemas.microsoft.com/office/drawing/2014/main" id="{9D0232AF-CFCC-DAEF-E178-509710D763CE}"/>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pic>
        <p:nvPicPr>
          <p:cNvPr id="11" name="Content Placeholder 10">
            <a:extLst>
              <a:ext uri="{FF2B5EF4-FFF2-40B4-BE49-F238E27FC236}">
                <a16:creationId xmlns:a16="http://schemas.microsoft.com/office/drawing/2014/main" id="{79D81B4E-6B68-FDA6-9E6E-3A09F9A99267}"/>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250498" y="1937456"/>
            <a:ext cx="6783046" cy="3340714"/>
          </a:xfrm>
        </p:spPr>
      </p:pic>
    </p:spTree>
    <p:extLst>
      <p:ext uri="{BB962C8B-B14F-4D97-AF65-F5344CB8AC3E}">
        <p14:creationId xmlns:p14="http://schemas.microsoft.com/office/powerpoint/2010/main" val="24202250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BBB82-15D3-1C01-6A1B-B1AC5BE3F6D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5407585-1903-675E-3860-34C1C23F1DE4}"/>
              </a:ext>
            </a:extLst>
          </p:cNvPr>
          <p:cNvSpPr>
            <a:spLocks noGrp="1"/>
          </p:cNvSpPr>
          <p:nvPr>
            <p:ph type="title"/>
          </p:nvPr>
        </p:nvSpPr>
        <p:spPr>
          <a:xfrm>
            <a:off x="119270" y="99392"/>
            <a:ext cx="11953459" cy="642730"/>
          </a:xfrm>
        </p:spPr>
        <p:txBody>
          <a:bodyPr>
            <a:normAutofit/>
          </a:bodyPr>
          <a:lstStyle/>
          <a:p>
            <a:r>
              <a:rPr lang="en-US" sz="3600" b="1" dirty="0">
                <a:latin typeface="+mn-lt"/>
              </a:rPr>
              <a:t>Cryptography</a:t>
            </a:r>
          </a:p>
        </p:txBody>
      </p:sp>
      <p:sp>
        <p:nvSpPr>
          <p:cNvPr id="6" name="Text Placeholder 5">
            <a:extLst>
              <a:ext uri="{FF2B5EF4-FFF2-40B4-BE49-F238E27FC236}">
                <a16:creationId xmlns:a16="http://schemas.microsoft.com/office/drawing/2014/main" id="{ADB573C8-2965-E859-67ED-548AF849C8A0}"/>
              </a:ext>
            </a:extLst>
          </p:cNvPr>
          <p:cNvSpPr>
            <a:spLocks noGrp="1"/>
          </p:cNvSpPr>
          <p:nvPr>
            <p:ph type="body" sz="half" idx="2"/>
          </p:nvPr>
        </p:nvSpPr>
        <p:spPr>
          <a:xfrm>
            <a:off x="1" y="987424"/>
            <a:ext cx="5060886" cy="5771183"/>
          </a:xfrm>
        </p:spPr>
        <p:txBody>
          <a:bodyPr>
            <a:noAutofit/>
          </a:bodyPr>
          <a:lstStyle/>
          <a:p>
            <a:pPr algn="just">
              <a:lnSpc>
                <a:spcPct val="150000"/>
              </a:lnSpc>
              <a:spcBef>
                <a:spcPct val="20000"/>
              </a:spcBef>
              <a:buSzPct val="150000"/>
            </a:pPr>
            <a:r>
              <a:rPr lang="en-US" altLang="en-US" sz="2000" dirty="0">
                <a:solidFill>
                  <a:srgbClr val="C00000"/>
                </a:solidFill>
                <a:latin typeface="Tahoma" panose="020B0604030504040204" pitchFamily="34" charset="0"/>
                <a:cs typeface="Tahoma" panose="020B0604030504040204" pitchFamily="34" charset="0"/>
              </a:rPr>
              <a:t>Secret Key:</a:t>
            </a:r>
            <a:r>
              <a:rPr lang="en-US" altLang="en-US" sz="2000" dirty="0">
                <a:solidFill>
                  <a:schemeClr val="accent2"/>
                </a:solidFill>
                <a:latin typeface="Tahoma" panose="020B0604030504040204" pitchFamily="34" charset="0"/>
                <a:cs typeface="Tahoma" panose="020B0604030504040204" pitchFamily="34" charset="0"/>
              </a:rPr>
              <a:t> </a:t>
            </a:r>
            <a:r>
              <a:rPr lang="en-US" altLang="en-US" sz="2000" dirty="0">
                <a:solidFill>
                  <a:schemeClr val="tx1"/>
                </a:solidFill>
                <a:latin typeface="Tahoma" panose="020B0604030504040204" pitchFamily="34" charset="0"/>
                <a:cs typeface="Tahoma" panose="020B0604030504040204" pitchFamily="34" charset="0"/>
              </a:rPr>
              <a:t>is used to set some or all of the various parameters used by the encryption algorithm.</a:t>
            </a:r>
            <a:endParaRPr lang="en-US" altLang="en-US" sz="2000" dirty="0"/>
          </a:p>
          <a:p>
            <a:pPr algn="just">
              <a:lnSpc>
                <a:spcPct val="150000"/>
              </a:lnSpc>
              <a:spcBef>
                <a:spcPct val="20000"/>
              </a:spcBef>
              <a:buSzPct val="150000"/>
            </a:pPr>
            <a:r>
              <a:rPr lang="en-US" altLang="en-US" sz="2000" dirty="0">
                <a:solidFill>
                  <a:srgbClr val="00B050"/>
                </a:solidFill>
                <a:latin typeface="Tahoma" panose="020B0604030504040204" pitchFamily="34" charset="0"/>
                <a:cs typeface="Tahoma" panose="020B0604030504040204" pitchFamily="34" charset="0"/>
              </a:rPr>
              <a:t>Deciphering or decryption: </a:t>
            </a:r>
            <a:r>
              <a:rPr lang="en-US" altLang="en-US" sz="2000" dirty="0">
                <a:solidFill>
                  <a:schemeClr val="tx1"/>
                </a:solidFill>
                <a:latin typeface="Tahoma" panose="020B0604030504040204" pitchFamily="34" charset="0"/>
                <a:cs typeface="Tahoma" panose="020B0604030504040204" pitchFamily="34" charset="0"/>
              </a:rPr>
              <a:t>Recovering plaintext from ciphertext.</a:t>
            </a:r>
            <a:endParaRPr lang="en-US" altLang="en-US" sz="2000" dirty="0">
              <a:latin typeface="Tahoma" panose="020B0604030504040204" pitchFamily="34" charset="0"/>
              <a:cs typeface="Tahoma" panose="020B0604030504040204" pitchFamily="34" charset="0"/>
            </a:endParaRPr>
          </a:p>
          <a:p>
            <a:pPr algn="just">
              <a:lnSpc>
                <a:spcPct val="150000"/>
              </a:lnSpc>
              <a:spcBef>
                <a:spcPct val="20000"/>
              </a:spcBef>
              <a:buSzPct val="150000"/>
            </a:pPr>
            <a:r>
              <a:rPr lang="en-US" altLang="en-US" sz="2000" dirty="0">
                <a:solidFill>
                  <a:srgbClr val="00B050"/>
                </a:solidFill>
                <a:latin typeface="Tahoma" panose="020B0604030504040204" pitchFamily="34" charset="0"/>
                <a:cs typeface="Tahoma" panose="020B0604030504040204" pitchFamily="34" charset="0"/>
              </a:rPr>
              <a:t>Decryption algorithm: </a:t>
            </a:r>
            <a:r>
              <a:rPr lang="en-US" altLang="en-US" sz="2000" dirty="0">
                <a:solidFill>
                  <a:schemeClr val="tx1"/>
                </a:solidFill>
                <a:latin typeface="Tahoma" panose="020B0604030504040204" pitchFamily="34" charset="0"/>
                <a:cs typeface="Tahoma" panose="020B0604030504040204" pitchFamily="34" charset="0"/>
              </a:rPr>
              <a:t>The sequence of data processing steps that go into transforming ciphertext back into plaintext.</a:t>
            </a:r>
            <a:endParaRPr lang="sv-SE" altLang="en-US" sz="2000" dirty="0">
              <a:solidFill>
                <a:schemeClr val="tx1"/>
              </a:solidFill>
              <a:latin typeface="Tahoma" panose="020B0604030504040204" pitchFamily="34" charset="0"/>
              <a:cs typeface="Tahoma" panose="020B0604030504040204" pitchFamily="34" charset="0"/>
            </a:endParaRPr>
          </a:p>
          <a:p>
            <a:pPr algn="just">
              <a:lnSpc>
                <a:spcPct val="150000"/>
              </a:lnSpc>
            </a:pPr>
            <a:endParaRPr lang="en-US" sz="2000" dirty="0"/>
          </a:p>
        </p:txBody>
      </p:sp>
      <p:cxnSp>
        <p:nvCxnSpPr>
          <p:cNvPr id="8" name="Straight Connector 7">
            <a:extLst>
              <a:ext uri="{FF2B5EF4-FFF2-40B4-BE49-F238E27FC236}">
                <a16:creationId xmlns:a16="http://schemas.microsoft.com/office/drawing/2014/main" id="{096C99E2-C06B-13E6-CE82-1EC909D79A5F}"/>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pic>
        <p:nvPicPr>
          <p:cNvPr id="11" name="Content Placeholder 10">
            <a:extLst>
              <a:ext uri="{FF2B5EF4-FFF2-40B4-BE49-F238E27FC236}">
                <a16:creationId xmlns:a16="http://schemas.microsoft.com/office/drawing/2014/main" id="{EECB3393-AF09-959D-49F8-CF3C46B95F1D}"/>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486400" y="2053640"/>
            <a:ext cx="6565519" cy="3233579"/>
          </a:xfrm>
        </p:spPr>
      </p:pic>
    </p:spTree>
    <p:extLst>
      <p:ext uri="{BB962C8B-B14F-4D97-AF65-F5344CB8AC3E}">
        <p14:creationId xmlns:p14="http://schemas.microsoft.com/office/powerpoint/2010/main" val="36880061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C8C7B-97AE-2A79-5CA3-38AF2002CEA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98B9B0C-2CF7-8961-2993-976E395193B3}"/>
              </a:ext>
            </a:extLst>
          </p:cNvPr>
          <p:cNvSpPr>
            <a:spLocks noGrp="1"/>
          </p:cNvSpPr>
          <p:nvPr>
            <p:ph type="title"/>
          </p:nvPr>
        </p:nvSpPr>
        <p:spPr>
          <a:xfrm>
            <a:off x="119270" y="99392"/>
            <a:ext cx="11953459" cy="642730"/>
          </a:xfrm>
        </p:spPr>
        <p:txBody>
          <a:bodyPr>
            <a:normAutofit/>
          </a:bodyPr>
          <a:lstStyle/>
          <a:p>
            <a:r>
              <a:rPr lang="en-US" sz="3600" b="1" dirty="0">
                <a:latin typeface="+mn-lt"/>
              </a:rPr>
              <a:t>Cryptography</a:t>
            </a:r>
          </a:p>
        </p:txBody>
      </p:sp>
      <p:sp>
        <p:nvSpPr>
          <p:cNvPr id="6" name="Text Placeholder 5">
            <a:extLst>
              <a:ext uri="{FF2B5EF4-FFF2-40B4-BE49-F238E27FC236}">
                <a16:creationId xmlns:a16="http://schemas.microsoft.com/office/drawing/2014/main" id="{DAF90B1E-0B07-682B-83E0-262BE26515F7}"/>
              </a:ext>
            </a:extLst>
          </p:cNvPr>
          <p:cNvSpPr>
            <a:spLocks noGrp="1"/>
          </p:cNvSpPr>
          <p:nvPr>
            <p:ph type="body" sz="half" idx="2"/>
          </p:nvPr>
        </p:nvSpPr>
        <p:spPr>
          <a:xfrm>
            <a:off x="1" y="987424"/>
            <a:ext cx="5060886" cy="5771183"/>
          </a:xfrm>
        </p:spPr>
        <p:txBody>
          <a:bodyPr>
            <a:noAutofit/>
          </a:bodyPr>
          <a:lstStyle/>
          <a:p>
            <a:pPr algn="just">
              <a:lnSpc>
                <a:spcPct val="150000"/>
              </a:lnSpc>
            </a:pPr>
            <a:r>
              <a:rPr lang="en-US" altLang="en-US" sz="2000" b="1" dirty="0">
                <a:latin typeface="Tahoma" panose="020B0604030504040204" pitchFamily="34" charset="0"/>
                <a:cs typeface="Tahoma" panose="020B0604030504040204" pitchFamily="34" charset="0"/>
              </a:rPr>
              <a:t>Services provided by Cryptography.</a:t>
            </a:r>
          </a:p>
          <a:p>
            <a:pPr algn="just">
              <a:lnSpc>
                <a:spcPct val="150000"/>
              </a:lnSpc>
            </a:pPr>
            <a:r>
              <a:rPr lang="en-US" altLang="en-US" sz="2000" dirty="0">
                <a:solidFill>
                  <a:srgbClr val="C00000"/>
                </a:solidFill>
                <a:latin typeface="Tahoma" panose="020B0604030504040204" pitchFamily="34" charset="0"/>
                <a:cs typeface="Tahoma" panose="020B0604030504040204" pitchFamily="34" charset="0"/>
              </a:rPr>
              <a:t>Confidentiality: </a:t>
            </a:r>
            <a:r>
              <a:rPr lang="en-US" altLang="en-US" sz="2000" dirty="0">
                <a:latin typeface="Tahoma" panose="020B0604030504040204" pitchFamily="34" charset="0"/>
                <a:cs typeface="Tahoma" panose="020B0604030504040204" pitchFamily="34" charset="0"/>
              </a:rPr>
              <a:t>provides privacy for messages and stored data by hiding</a:t>
            </a:r>
          </a:p>
          <a:p>
            <a:pPr algn="just">
              <a:lnSpc>
                <a:spcPct val="150000"/>
              </a:lnSpc>
            </a:pPr>
            <a:r>
              <a:rPr lang="en-US" altLang="en-US" sz="2000" dirty="0">
                <a:solidFill>
                  <a:srgbClr val="C00000"/>
                </a:solidFill>
                <a:latin typeface="Tahoma" panose="020B0604030504040204" pitchFamily="34" charset="0"/>
                <a:cs typeface="Tahoma" panose="020B0604030504040204" pitchFamily="34" charset="0"/>
              </a:rPr>
              <a:t>Message Integrity: </a:t>
            </a:r>
            <a:r>
              <a:rPr lang="en-US" altLang="en-US" sz="2000" dirty="0">
                <a:latin typeface="Tahoma" panose="020B0604030504040204" pitchFamily="34" charset="0"/>
                <a:cs typeface="Tahoma" panose="020B0604030504040204" pitchFamily="34" charset="0"/>
              </a:rPr>
              <a:t>provides assurance to all parties that a message remains unchanged</a:t>
            </a:r>
          </a:p>
          <a:p>
            <a:pPr algn="just">
              <a:lnSpc>
                <a:spcPct val="150000"/>
              </a:lnSpc>
            </a:pPr>
            <a:r>
              <a:rPr lang="en-US" altLang="en-US" sz="2000" dirty="0">
                <a:solidFill>
                  <a:srgbClr val="C00000"/>
                </a:solidFill>
                <a:latin typeface="Tahoma" panose="020B0604030504040204" pitchFamily="34" charset="0"/>
                <a:cs typeface="Tahoma" panose="020B0604030504040204" pitchFamily="34" charset="0"/>
              </a:rPr>
              <a:t>Non-repudiation: </a:t>
            </a:r>
            <a:r>
              <a:rPr lang="en-US" altLang="en-US" sz="2000" dirty="0">
                <a:latin typeface="Tahoma" panose="020B0604030504040204" pitchFamily="34" charset="0"/>
                <a:cs typeface="Tahoma" panose="020B0604030504040204" pitchFamily="34" charset="0"/>
              </a:rPr>
              <a:t>Can prove a document came from X even if X denies it</a:t>
            </a:r>
          </a:p>
          <a:p>
            <a:pPr algn="just">
              <a:lnSpc>
                <a:spcPct val="150000"/>
              </a:lnSpc>
            </a:pPr>
            <a:r>
              <a:rPr lang="en-US" altLang="en-US" sz="2000" dirty="0">
                <a:solidFill>
                  <a:srgbClr val="C00000"/>
                </a:solidFill>
                <a:latin typeface="Tahoma" panose="020B0604030504040204" pitchFamily="34" charset="0"/>
                <a:cs typeface="Tahoma" panose="020B0604030504040204" pitchFamily="34" charset="0"/>
              </a:rPr>
              <a:t>Authentication: </a:t>
            </a:r>
            <a:r>
              <a:rPr lang="en-US" altLang="en-US" sz="2000" dirty="0">
                <a:latin typeface="Tahoma" panose="020B0604030504040204" pitchFamily="34" charset="0"/>
                <a:cs typeface="Tahoma" panose="020B0604030504040204" pitchFamily="34" charset="0"/>
              </a:rPr>
              <a:t>identifies the origin of a message verifies the identity of person using a computer system</a:t>
            </a:r>
          </a:p>
          <a:p>
            <a:pPr algn="just">
              <a:lnSpc>
                <a:spcPct val="150000"/>
              </a:lnSpc>
            </a:pPr>
            <a:endParaRPr lang="en-US" sz="2000" dirty="0"/>
          </a:p>
        </p:txBody>
      </p:sp>
      <p:cxnSp>
        <p:nvCxnSpPr>
          <p:cNvPr id="8" name="Straight Connector 7">
            <a:extLst>
              <a:ext uri="{FF2B5EF4-FFF2-40B4-BE49-F238E27FC236}">
                <a16:creationId xmlns:a16="http://schemas.microsoft.com/office/drawing/2014/main" id="{BEF3D29E-8114-C9BA-4A09-CC98EF6294D0}"/>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pic>
        <p:nvPicPr>
          <p:cNvPr id="9" name="Content Placeholder 8">
            <a:extLst>
              <a:ext uri="{FF2B5EF4-FFF2-40B4-BE49-F238E27FC236}">
                <a16:creationId xmlns:a16="http://schemas.microsoft.com/office/drawing/2014/main" id="{63155FDF-88AC-6E66-30CE-B1419C199CB8}"/>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296506" y="1982714"/>
            <a:ext cx="6746305" cy="3322618"/>
          </a:xfrm>
        </p:spPr>
      </p:pic>
    </p:spTree>
    <p:extLst>
      <p:ext uri="{BB962C8B-B14F-4D97-AF65-F5344CB8AC3E}">
        <p14:creationId xmlns:p14="http://schemas.microsoft.com/office/powerpoint/2010/main" val="34894166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28476-823B-1A86-0E0F-0AF71433E2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856E2B-EDE2-2DE8-91F3-244690429D22}"/>
              </a:ext>
            </a:extLst>
          </p:cNvPr>
          <p:cNvSpPr>
            <a:spLocks noGrp="1"/>
          </p:cNvSpPr>
          <p:nvPr>
            <p:ph type="title"/>
          </p:nvPr>
        </p:nvSpPr>
        <p:spPr>
          <a:xfrm>
            <a:off x="119270" y="99392"/>
            <a:ext cx="11953459" cy="642730"/>
          </a:xfrm>
        </p:spPr>
        <p:txBody>
          <a:bodyPr>
            <a:normAutofit/>
          </a:bodyPr>
          <a:lstStyle/>
          <a:p>
            <a:r>
              <a:rPr lang="en-US" sz="3600" b="1" dirty="0">
                <a:latin typeface="+mn-lt"/>
              </a:rPr>
              <a:t>Cryptography</a:t>
            </a:r>
          </a:p>
        </p:txBody>
      </p:sp>
      <p:sp>
        <p:nvSpPr>
          <p:cNvPr id="6" name="Text Placeholder 5">
            <a:extLst>
              <a:ext uri="{FF2B5EF4-FFF2-40B4-BE49-F238E27FC236}">
                <a16:creationId xmlns:a16="http://schemas.microsoft.com/office/drawing/2014/main" id="{4AD20CE9-DDE7-6CB1-A330-9947FA19A727}"/>
              </a:ext>
            </a:extLst>
          </p:cNvPr>
          <p:cNvSpPr>
            <a:spLocks noGrp="1"/>
          </p:cNvSpPr>
          <p:nvPr>
            <p:ph type="body" sz="half" idx="2"/>
          </p:nvPr>
        </p:nvSpPr>
        <p:spPr>
          <a:xfrm>
            <a:off x="1" y="987424"/>
            <a:ext cx="5060886" cy="5771183"/>
          </a:xfrm>
        </p:spPr>
        <p:txBody>
          <a:bodyPr>
            <a:noAutofit/>
          </a:bodyPr>
          <a:lstStyle/>
          <a:p>
            <a:pPr algn="just">
              <a:lnSpc>
                <a:spcPct val="150000"/>
              </a:lnSpc>
            </a:pPr>
            <a:r>
              <a:rPr lang="en-US" sz="2800" b="1" dirty="0"/>
              <a:t>Key</a:t>
            </a:r>
          </a:p>
          <a:p>
            <a:pPr algn="just">
              <a:lnSpc>
                <a:spcPct val="150000"/>
              </a:lnSpc>
            </a:pPr>
            <a:r>
              <a:rPr lang="en-US" altLang="en-US" sz="2000" dirty="0">
                <a:latin typeface="Tahoma" panose="020B0604030504040204" pitchFamily="34" charset="0"/>
                <a:cs typeface="Tahoma" panose="020B0604030504040204" pitchFamily="34" charset="0"/>
              </a:rPr>
              <a:t>A key can be thought of as simply a collection of bits</a:t>
            </a:r>
          </a:p>
          <a:p>
            <a:pPr algn="just">
              <a:lnSpc>
                <a:spcPct val="150000"/>
              </a:lnSpc>
            </a:pPr>
            <a:r>
              <a:rPr lang="en-US" altLang="en-US" sz="2000" dirty="0">
                <a:latin typeface="Tahoma" panose="020B0604030504040204" pitchFamily="34" charset="0"/>
                <a:cs typeface="Tahoma" panose="020B0604030504040204" pitchFamily="34" charset="0"/>
              </a:rPr>
              <a:t>The more bits, the stronger the key</a:t>
            </a:r>
          </a:p>
          <a:p>
            <a:pPr algn="just">
              <a:lnSpc>
                <a:spcPct val="150000"/>
              </a:lnSpc>
            </a:pPr>
            <a:r>
              <a:rPr lang="en-US" altLang="en-US" sz="2000" dirty="0">
                <a:latin typeface="Tahoma" panose="020B0604030504040204" pitchFamily="34" charset="0"/>
                <a:cs typeface="Tahoma" panose="020B0604030504040204" pitchFamily="34" charset="0"/>
              </a:rPr>
              <a:t>Keys are tied to specific encryption algorithms</a:t>
            </a:r>
          </a:p>
          <a:p>
            <a:pPr algn="just">
              <a:lnSpc>
                <a:spcPct val="150000"/>
              </a:lnSpc>
            </a:pPr>
            <a:r>
              <a:rPr lang="en-US" altLang="en-US" sz="2000" dirty="0">
                <a:latin typeface="Tahoma" panose="020B0604030504040204" pitchFamily="34" charset="0"/>
                <a:cs typeface="Tahoma" panose="020B0604030504040204" pitchFamily="34" charset="0"/>
              </a:rPr>
              <a:t>Lengths vary depending on the encryption algorithm</a:t>
            </a:r>
          </a:p>
          <a:p>
            <a:pPr algn="just">
              <a:lnSpc>
                <a:spcPct val="150000"/>
              </a:lnSpc>
            </a:pPr>
            <a:r>
              <a:rPr lang="en-US" altLang="en-US" sz="2000" dirty="0">
                <a:latin typeface="Tahoma" panose="020B0604030504040204" pitchFamily="34" charset="0"/>
                <a:cs typeface="Tahoma" panose="020B0604030504040204" pitchFamily="34" charset="0"/>
              </a:rPr>
              <a:t>e.g. 128 bits is long for some algorithms, but short for others</a:t>
            </a:r>
          </a:p>
          <a:p>
            <a:pPr algn="just">
              <a:lnSpc>
                <a:spcPct val="150000"/>
              </a:lnSpc>
            </a:pPr>
            <a:endParaRPr lang="en-US" sz="2000" dirty="0"/>
          </a:p>
        </p:txBody>
      </p:sp>
      <p:cxnSp>
        <p:nvCxnSpPr>
          <p:cNvPr id="8" name="Straight Connector 7">
            <a:extLst>
              <a:ext uri="{FF2B5EF4-FFF2-40B4-BE49-F238E27FC236}">
                <a16:creationId xmlns:a16="http://schemas.microsoft.com/office/drawing/2014/main" id="{32D2B39C-240F-0198-DA3E-16A54DA2E8ED}"/>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pic>
        <p:nvPicPr>
          <p:cNvPr id="5" name="Content Placeholder 4">
            <a:extLst>
              <a:ext uri="{FF2B5EF4-FFF2-40B4-BE49-F238E27FC236}">
                <a16:creationId xmlns:a16="http://schemas.microsoft.com/office/drawing/2014/main" id="{6EB7C555-7DA5-7470-A4E4-43BB83B377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66269" y="2199991"/>
            <a:ext cx="6446419" cy="3521797"/>
          </a:xfrm>
        </p:spPr>
      </p:pic>
    </p:spTree>
    <p:extLst>
      <p:ext uri="{BB962C8B-B14F-4D97-AF65-F5344CB8AC3E}">
        <p14:creationId xmlns:p14="http://schemas.microsoft.com/office/powerpoint/2010/main" val="26309040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08E6E-ABE7-199A-E1A4-651C5607574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967D174-D2A2-DABC-9BA6-D8FF99259112}"/>
              </a:ext>
            </a:extLst>
          </p:cNvPr>
          <p:cNvSpPr>
            <a:spLocks noGrp="1"/>
          </p:cNvSpPr>
          <p:nvPr>
            <p:ph type="title"/>
          </p:nvPr>
        </p:nvSpPr>
        <p:spPr>
          <a:xfrm>
            <a:off x="119270" y="99392"/>
            <a:ext cx="11953459" cy="642730"/>
          </a:xfrm>
        </p:spPr>
        <p:txBody>
          <a:bodyPr>
            <a:normAutofit/>
          </a:bodyPr>
          <a:lstStyle/>
          <a:p>
            <a:r>
              <a:rPr lang="en-US" sz="3600" b="1" dirty="0">
                <a:latin typeface="+mn-lt"/>
              </a:rPr>
              <a:t>Cryptography</a:t>
            </a:r>
          </a:p>
        </p:txBody>
      </p:sp>
      <p:sp>
        <p:nvSpPr>
          <p:cNvPr id="6" name="Text Placeholder 5">
            <a:extLst>
              <a:ext uri="{FF2B5EF4-FFF2-40B4-BE49-F238E27FC236}">
                <a16:creationId xmlns:a16="http://schemas.microsoft.com/office/drawing/2014/main" id="{42024E64-4D1D-8410-8E5A-50E27CBCCEC4}"/>
              </a:ext>
            </a:extLst>
          </p:cNvPr>
          <p:cNvSpPr>
            <a:spLocks noGrp="1"/>
          </p:cNvSpPr>
          <p:nvPr>
            <p:ph type="body" sz="half" idx="2"/>
          </p:nvPr>
        </p:nvSpPr>
        <p:spPr>
          <a:xfrm>
            <a:off x="1" y="987424"/>
            <a:ext cx="5060886" cy="5771183"/>
          </a:xfrm>
        </p:spPr>
        <p:txBody>
          <a:bodyPr>
            <a:noAutofit/>
          </a:bodyPr>
          <a:lstStyle/>
          <a:p>
            <a:pPr algn="just">
              <a:lnSpc>
                <a:spcPct val="150000"/>
              </a:lnSpc>
            </a:pPr>
            <a:r>
              <a:rPr lang="en-US" sz="2800" b="1" dirty="0"/>
              <a:t>Keys</a:t>
            </a:r>
          </a:p>
          <a:p>
            <a:pPr algn="just">
              <a:lnSpc>
                <a:spcPct val="150000"/>
              </a:lnSpc>
            </a:pPr>
            <a:r>
              <a:rPr lang="en-US" altLang="en-US" sz="2000" dirty="0">
                <a:latin typeface="Tahoma" panose="020B0604030504040204" pitchFamily="34" charset="0"/>
                <a:cs typeface="Tahoma" panose="020B0604030504040204" pitchFamily="34" charset="0"/>
              </a:rPr>
              <a:t>Three Main Categories</a:t>
            </a:r>
          </a:p>
          <a:p>
            <a:pPr algn="just">
              <a:lnSpc>
                <a:spcPct val="150000"/>
              </a:lnSpc>
            </a:pPr>
            <a:r>
              <a:rPr lang="en-US" altLang="en-US" sz="2000" b="1" dirty="0">
                <a:solidFill>
                  <a:srgbClr val="C00000"/>
                </a:solidFill>
                <a:latin typeface="Tahoma" panose="020B0604030504040204" pitchFamily="34" charset="0"/>
                <a:cs typeface="Tahoma" panose="020B0604030504040204" pitchFamily="34" charset="0"/>
              </a:rPr>
              <a:t>Secret Key (symmetric key) </a:t>
            </a:r>
            <a:r>
              <a:rPr lang="en-US" altLang="en-US" sz="2000" dirty="0">
                <a:latin typeface="Tahoma" panose="020B0604030504040204" pitchFamily="34" charset="0"/>
                <a:cs typeface="Tahoma" panose="020B0604030504040204" pitchFamily="34" charset="0"/>
              </a:rPr>
              <a:t>single key is used to encrypt and decrypt information</a:t>
            </a:r>
          </a:p>
          <a:p>
            <a:pPr algn="just">
              <a:lnSpc>
                <a:spcPct val="150000"/>
              </a:lnSpc>
            </a:pPr>
            <a:r>
              <a:rPr lang="en-US" altLang="en-US" sz="2000" b="1" dirty="0">
                <a:solidFill>
                  <a:srgbClr val="C00000"/>
                </a:solidFill>
                <a:latin typeface="Tahoma" panose="020B0604030504040204" pitchFamily="34" charset="0"/>
                <a:cs typeface="Tahoma" panose="020B0604030504040204" pitchFamily="34" charset="0"/>
              </a:rPr>
              <a:t>Public/Private Key </a:t>
            </a:r>
            <a:r>
              <a:rPr lang="en-US" altLang="en-US" sz="2000" dirty="0">
                <a:latin typeface="Tahoma" panose="020B0604030504040204" pitchFamily="34" charset="0"/>
                <a:cs typeface="Tahoma" panose="020B0604030504040204" pitchFamily="34" charset="0"/>
              </a:rPr>
              <a:t>two keys are used: one for encryption (public key) and one for decryption (private key)</a:t>
            </a:r>
          </a:p>
          <a:p>
            <a:pPr algn="just">
              <a:lnSpc>
                <a:spcPct val="150000"/>
              </a:lnSpc>
            </a:pPr>
            <a:r>
              <a:rPr lang="en-US" altLang="en-US" sz="2000" b="1" dirty="0">
                <a:solidFill>
                  <a:srgbClr val="C00000"/>
                </a:solidFill>
                <a:latin typeface="Tahoma" panose="020B0604030504040204" pitchFamily="34" charset="0"/>
                <a:cs typeface="Tahoma" panose="020B0604030504040204" pitchFamily="34" charset="0"/>
              </a:rPr>
              <a:t>One-way Function </a:t>
            </a:r>
            <a:r>
              <a:rPr lang="en-US" altLang="en-US" sz="2000" dirty="0">
                <a:latin typeface="Tahoma" panose="020B0604030504040204" pitchFamily="34" charset="0"/>
                <a:cs typeface="Tahoma" panose="020B0604030504040204" pitchFamily="34" charset="0"/>
              </a:rPr>
              <a:t>information is encrypted to produce a “</a:t>
            </a:r>
            <a:r>
              <a:rPr lang="en-US" altLang="en-US" sz="2000" b="1" dirty="0">
                <a:solidFill>
                  <a:srgbClr val="00CC99"/>
                </a:solidFill>
                <a:latin typeface="Tahoma" panose="020B0604030504040204" pitchFamily="34" charset="0"/>
                <a:cs typeface="Tahoma" panose="020B0604030504040204" pitchFamily="34" charset="0"/>
              </a:rPr>
              <a:t>digest</a:t>
            </a:r>
            <a:r>
              <a:rPr lang="en-US" altLang="en-US" sz="2000" dirty="0">
                <a:latin typeface="Tahoma" panose="020B0604030504040204" pitchFamily="34" charset="0"/>
                <a:cs typeface="Tahoma" panose="020B0604030504040204" pitchFamily="34" charset="0"/>
              </a:rPr>
              <a:t>” of the original information that can be used later to prove its authenticity</a:t>
            </a:r>
          </a:p>
          <a:p>
            <a:pPr algn="just">
              <a:lnSpc>
                <a:spcPct val="150000"/>
              </a:lnSpc>
            </a:pPr>
            <a:endParaRPr lang="en-US" sz="2000" dirty="0"/>
          </a:p>
        </p:txBody>
      </p:sp>
      <p:cxnSp>
        <p:nvCxnSpPr>
          <p:cNvPr id="8" name="Straight Connector 7">
            <a:extLst>
              <a:ext uri="{FF2B5EF4-FFF2-40B4-BE49-F238E27FC236}">
                <a16:creationId xmlns:a16="http://schemas.microsoft.com/office/drawing/2014/main" id="{E4E92026-838F-79B1-3DCA-4749FE1BCEB5}"/>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pic>
        <p:nvPicPr>
          <p:cNvPr id="5" name="Content Placeholder 4">
            <a:extLst>
              <a:ext uri="{FF2B5EF4-FFF2-40B4-BE49-F238E27FC236}">
                <a16:creationId xmlns:a16="http://schemas.microsoft.com/office/drawing/2014/main" id="{7B2AB54E-1E03-07C0-3DC1-FA64B36BD6F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66269" y="2199991"/>
            <a:ext cx="6446419" cy="3521797"/>
          </a:xfrm>
        </p:spPr>
      </p:pic>
    </p:spTree>
    <p:extLst>
      <p:ext uri="{BB962C8B-B14F-4D97-AF65-F5344CB8AC3E}">
        <p14:creationId xmlns:p14="http://schemas.microsoft.com/office/powerpoint/2010/main" val="30265350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518BF-873A-2765-A75E-36B61614F52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16B584B-3823-3B99-B4CC-5A3E894449D1}"/>
              </a:ext>
            </a:extLst>
          </p:cNvPr>
          <p:cNvSpPr>
            <a:spLocks noGrp="1"/>
          </p:cNvSpPr>
          <p:nvPr>
            <p:ph type="title"/>
          </p:nvPr>
        </p:nvSpPr>
        <p:spPr>
          <a:xfrm>
            <a:off x="119270" y="99392"/>
            <a:ext cx="11953459" cy="642730"/>
          </a:xfrm>
        </p:spPr>
        <p:txBody>
          <a:bodyPr>
            <a:normAutofit/>
          </a:bodyPr>
          <a:lstStyle/>
          <a:p>
            <a:r>
              <a:rPr lang="en-US" sz="3600" b="1" dirty="0">
                <a:latin typeface="+mn-lt"/>
              </a:rPr>
              <a:t>Cryptography</a:t>
            </a:r>
          </a:p>
        </p:txBody>
      </p:sp>
      <p:sp>
        <p:nvSpPr>
          <p:cNvPr id="6" name="Text Placeholder 5">
            <a:extLst>
              <a:ext uri="{FF2B5EF4-FFF2-40B4-BE49-F238E27FC236}">
                <a16:creationId xmlns:a16="http://schemas.microsoft.com/office/drawing/2014/main" id="{B6850A72-501F-F5F5-D1FF-B6B2687CE0A9}"/>
              </a:ext>
            </a:extLst>
          </p:cNvPr>
          <p:cNvSpPr>
            <a:spLocks noGrp="1"/>
          </p:cNvSpPr>
          <p:nvPr>
            <p:ph type="body" sz="half" idx="2"/>
          </p:nvPr>
        </p:nvSpPr>
        <p:spPr>
          <a:xfrm>
            <a:off x="1" y="987424"/>
            <a:ext cx="5060886" cy="5771183"/>
          </a:xfrm>
        </p:spPr>
        <p:txBody>
          <a:bodyPr>
            <a:noAutofit/>
          </a:bodyPr>
          <a:lstStyle/>
          <a:p>
            <a:pPr algn="just">
              <a:lnSpc>
                <a:spcPct val="150000"/>
              </a:lnSpc>
            </a:pPr>
            <a:r>
              <a:rPr lang="en-US" altLang="en-US" sz="2000" b="1" dirty="0">
                <a:solidFill>
                  <a:srgbClr val="C00000"/>
                </a:solidFill>
                <a:latin typeface="Tahoma" panose="020B0604030504040204" pitchFamily="34" charset="0"/>
                <a:cs typeface="Tahoma" panose="020B0604030504040204" pitchFamily="34" charset="0"/>
              </a:rPr>
              <a:t>Encryption</a:t>
            </a:r>
            <a:r>
              <a:rPr lang="en-US" altLang="en-US" sz="2000" b="1" dirty="0">
                <a:latin typeface="Tahoma" panose="020B0604030504040204" pitchFamily="34" charset="0"/>
                <a:cs typeface="Tahoma" panose="020B0604030504040204" pitchFamily="34" charset="0"/>
              </a:rPr>
              <a:t> </a:t>
            </a:r>
          </a:p>
          <a:p>
            <a:pPr algn="just">
              <a:lnSpc>
                <a:spcPct val="150000"/>
              </a:lnSpc>
            </a:pPr>
            <a:r>
              <a:rPr lang="en-US" altLang="en-US" sz="2000" dirty="0">
                <a:latin typeface="Tahoma" panose="020B0604030504040204" pitchFamily="34" charset="0"/>
                <a:cs typeface="Tahoma" panose="020B0604030504040204" pitchFamily="34" charset="0"/>
              </a:rPr>
              <a:t>It is the process of taking some data and a key and feeding it into a function and getting encrypted data out</a:t>
            </a:r>
          </a:p>
          <a:p>
            <a:pPr algn="just">
              <a:lnSpc>
                <a:spcPct val="150000"/>
              </a:lnSpc>
            </a:pPr>
            <a:r>
              <a:rPr lang="en-US" altLang="en-US" sz="2000" dirty="0">
                <a:latin typeface="Tahoma" panose="020B0604030504040204" pitchFamily="34" charset="0"/>
                <a:cs typeface="Tahoma" panose="020B0604030504040204" pitchFamily="34" charset="0"/>
              </a:rPr>
              <a:t>Encrypted data is, in principle, unreadable unless decrypted.</a:t>
            </a:r>
          </a:p>
          <a:p>
            <a:pPr algn="just">
              <a:lnSpc>
                <a:spcPct val="150000"/>
              </a:lnSpc>
            </a:pPr>
            <a:endParaRPr lang="en-US" sz="2000" dirty="0"/>
          </a:p>
        </p:txBody>
      </p:sp>
      <p:cxnSp>
        <p:nvCxnSpPr>
          <p:cNvPr id="8" name="Straight Connector 7">
            <a:extLst>
              <a:ext uri="{FF2B5EF4-FFF2-40B4-BE49-F238E27FC236}">
                <a16:creationId xmlns:a16="http://schemas.microsoft.com/office/drawing/2014/main" id="{93A48EA7-6CC7-10AF-960B-E05449597C9C}"/>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pic>
        <p:nvPicPr>
          <p:cNvPr id="5" name="Content Placeholder 4">
            <a:extLst>
              <a:ext uri="{FF2B5EF4-FFF2-40B4-BE49-F238E27FC236}">
                <a16:creationId xmlns:a16="http://schemas.microsoft.com/office/drawing/2014/main" id="{4545D5F9-8D7F-2E33-6531-31AF09E00AF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51349" y="1052801"/>
            <a:ext cx="4846552" cy="5710756"/>
          </a:xfrm>
        </p:spPr>
      </p:pic>
    </p:spTree>
    <p:extLst>
      <p:ext uri="{BB962C8B-B14F-4D97-AF65-F5344CB8AC3E}">
        <p14:creationId xmlns:p14="http://schemas.microsoft.com/office/powerpoint/2010/main" val="9308957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E0389-1406-804C-9973-3EC8B951BC3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6F5AB52-6B52-CD39-A661-30BBD52FA1B2}"/>
              </a:ext>
            </a:extLst>
          </p:cNvPr>
          <p:cNvSpPr>
            <a:spLocks noGrp="1"/>
          </p:cNvSpPr>
          <p:nvPr>
            <p:ph type="title"/>
          </p:nvPr>
        </p:nvSpPr>
        <p:spPr>
          <a:xfrm>
            <a:off x="119270" y="99392"/>
            <a:ext cx="11953459" cy="642730"/>
          </a:xfrm>
        </p:spPr>
        <p:txBody>
          <a:bodyPr>
            <a:normAutofit/>
          </a:bodyPr>
          <a:lstStyle/>
          <a:p>
            <a:r>
              <a:rPr lang="en-US" sz="3600" b="1" dirty="0">
                <a:latin typeface="+mn-lt"/>
              </a:rPr>
              <a:t>Cryptography</a:t>
            </a:r>
          </a:p>
        </p:txBody>
      </p:sp>
      <p:sp>
        <p:nvSpPr>
          <p:cNvPr id="6" name="Text Placeholder 5">
            <a:extLst>
              <a:ext uri="{FF2B5EF4-FFF2-40B4-BE49-F238E27FC236}">
                <a16:creationId xmlns:a16="http://schemas.microsoft.com/office/drawing/2014/main" id="{82603696-6DF2-3F98-4D79-2981A4D63942}"/>
              </a:ext>
            </a:extLst>
          </p:cNvPr>
          <p:cNvSpPr>
            <a:spLocks noGrp="1"/>
          </p:cNvSpPr>
          <p:nvPr>
            <p:ph type="body" sz="half" idx="2"/>
          </p:nvPr>
        </p:nvSpPr>
        <p:spPr>
          <a:xfrm>
            <a:off x="1" y="987424"/>
            <a:ext cx="5060886" cy="5771183"/>
          </a:xfrm>
        </p:spPr>
        <p:txBody>
          <a:bodyPr>
            <a:noAutofit/>
          </a:bodyPr>
          <a:lstStyle/>
          <a:p>
            <a:pPr algn="just">
              <a:lnSpc>
                <a:spcPct val="150000"/>
              </a:lnSpc>
            </a:pPr>
            <a:r>
              <a:rPr lang="en-US" altLang="en-US" sz="2000" b="1" dirty="0">
                <a:solidFill>
                  <a:srgbClr val="C00000"/>
                </a:solidFill>
                <a:latin typeface="Tahoma" panose="020B0604030504040204" pitchFamily="34" charset="0"/>
                <a:cs typeface="Tahoma" panose="020B0604030504040204" pitchFamily="34" charset="0"/>
              </a:rPr>
              <a:t>Decryption</a:t>
            </a:r>
            <a:r>
              <a:rPr lang="en-US" altLang="en-US" sz="2000" b="1" dirty="0">
                <a:latin typeface="Tahoma" panose="020B0604030504040204" pitchFamily="34" charset="0"/>
                <a:cs typeface="Tahoma" panose="020B0604030504040204" pitchFamily="34" charset="0"/>
              </a:rPr>
              <a:t> </a:t>
            </a:r>
          </a:p>
          <a:p>
            <a:pPr algn="just">
              <a:lnSpc>
                <a:spcPct val="150000"/>
              </a:lnSpc>
            </a:pPr>
            <a:r>
              <a:rPr lang="en-US" altLang="en-US" sz="2000" dirty="0">
                <a:latin typeface="Tahoma" panose="020B0604030504040204" pitchFamily="34" charset="0"/>
                <a:cs typeface="Tahoma" panose="020B0604030504040204" pitchFamily="34" charset="0"/>
              </a:rPr>
              <a:t>It is the process of taking encrypted data and a key and feeding it into a function and getting out the original data</a:t>
            </a:r>
          </a:p>
          <a:p>
            <a:pPr algn="just">
              <a:lnSpc>
                <a:spcPct val="150000"/>
              </a:lnSpc>
            </a:pPr>
            <a:r>
              <a:rPr lang="en-US" altLang="en-US" sz="2000" dirty="0">
                <a:latin typeface="Tahoma" panose="020B0604030504040204" pitchFamily="34" charset="0"/>
                <a:cs typeface="Tahoma" panose="020B0604030504040204" pitchFamily="34" charset="0"/>
              </a:rPr>
              <a:t>Encryption and decryption functions are linked</a:t>
            </a:r>
          </a:p>
          <a:p>
            <a:pPr algn="just">
              <a:lnSpc>
                <a:spcPct val="150000"/>
              </a:lnSpc>
            </a:pPr>
            <a:endParaRPr lang="en-US" sz="2000" dirty="0"/>
          </a:p>
        </p:txBody>
      </p:sp>
      <p:cxnSp>
        <p:nvCxnSpPr>
          <p:cNvPr id="8" name="Straight Connector 7">
            <a:extLst>
              <a:ext uri="{FF2B5EF4-FFF2-40B4-BE49-F238E27FC236}">
                <a16:creationId xmlns:a16="http://schemas.microsoft.com/office/drawing/2014/main" id="{0A5F67DD-4507-B756-3E66-3F9FAD01D188}"/>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pic>
        <p:nvPicPr>
          <p:cNvPr id="5" name="Content Placeholder 4">
            <a:extLst>
              <a:ext uri="{FF2B5EF4-FFF2-40B4-BE49-F238E27FC236}">
                <a16:creationId xmlns:a16="http://schemas.microsoft.com/office/drawing/2014/main" id="{FA17E32E-3AA3-314F-14F4-1A535D17FF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2349" y="987424"/>
            <a:ext cx="4484483" cy="5769163"/>
          </a:xfrm>
        </p:spPr>
      </p:pic>
    </p:spTree>
    <p:extLst>
      <p:ext uri="{BB962C8B-B14F-4D97-AF65-F5344CB8AC3E}">
        <p14:creationId xmlns:p14="http://schemas.microsoft.com/office/powerpoint/2010/main" val="20494240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B02B9-4623-0693-8BD2-EA3AABAA773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C350925-3CFD-2CAB-0532-5BD158738A22}"/>
              </a:ext>
            </a:extLst>
          </p:cNvPr>
          <p:cNvSpPr>
            <a:spLocks noGrp="1"/>
          </p:cNvSpPr>
          <p:nvPr>
            <p:ph type="title"/>
          </p:nvPr>
        </p:nvSpPr>
        <p:spPr>
          <a:xfrm>
            <a:off x="119270" y="99392"/>
            <a:ext cx="11953459" cy="642730"/>
          </a:xfrm>
        </p:spPr>
        <p:txBody>
          <a:bodyPr>
            <a:normAutofit/>
          </a:bodyPr>
          <a:lstStyle/>
          <a:p>
            <a:r>
              <a:rPr lang="en-US" sz="3600" b="1" dirty="0">
                <a:latin typeface="+mn-lt"/>
              </a:rPr>
              <a:t>Cryptography</a:t>
            </a:r>
          </a:p>
        </p:txBody>
      </p:sp>
      <p:sp>
        <p:nvSpPr>
          <p:cNvPr id="6" name="Text Placeholder 5">
            <a:extLst>
              <a:ext uri="{FF2B5EF4-FFF2-40B4-BE49-F238E27FC236}">
                <a16:creationId xmlns:a16="http://schemas.microsoft.com/office/drawing/2014/main" id="{E4C8C0F7-B80E-BDF2-DC85-76B5AA88DCD6}"/>
              </a:ext>
            </a:extLst>
          </p:cNvPr>
          <p:cNvSpPr>
            <a:spLocks noGrp="1"/>
          </p:cNvSpPr>
          <p:nvPr>
            <p:ph type="body" sz="half" idx="2"/>
          </p:nvPr>
        </p:nvSpPr>
        <p:spPr>
          <a:xfrm>
            <a:off x="1" y="987424"/>
            <a:ext cx="5060886" cy="5771183"/>
          </a:xfrm>
        </p:spPr>
        <p:txBody>
          <a:bodyPr>
            <a:noAutofit/>
          </a:bodyPr>
          <a:lstStyle/>
          <a:p>
            <a:pPr algn="just">
              <a:lnSpc>
                <a:spcPct val="150000"/>
              </a:lnSpc>
            </a:pPr>
            <a:r>
              <a:rPr lang="en-US" altLang="en-US" sz="2400" b="1" dirty="0">
                <a:solidFill>
                  <a:srgbClr val="C00000"/>
                </a:solidFill>
                <a:latin typeface="Tahoma" panose="020B0604030504040204" pitchFamily="34" charset="0"/>
                <a:cs typeface="Tahoma" panose="020B0604030504040204" pitchFamily="34" charset="0"/>
              </a:rPr>
              <a:t>Secret Key (Symmetric)</a:t>
            </a:r>
          </a:p>
          <a:p>
            <a:pPr algn="just">
              <a:lnSpc>
                <a:spcPct val="150000"/>
              </a:lnSpc>
            </a:pPr>
            <a:r>
              <a:rPr lang="en-US" altLang="en-US" sz="2000" dirty="0">
                <a:latin typeface="Tahoma" panose="020B0604030504040204" pitchFamily="34" charset="0"/>
                <a:cs typeface="Tahoma" panose="020B0604030504040204" pitchFamily="34" charset="0"/>
              </a:rPr>
              <a:t>Known symmetrical algorithms</a:t>
            </a:r>
          </a:p>
          <a:p>
            <a:pPr algn="just">
              <a:lnSpc>
                <a:spcPct val="150000"/>
              </a:lnSpc>
            </a:pPr>
            <a:r>
              <a:rPr lang="en-US" altLang="en-US" sz="2000" dirty="0">
                <a:latin typeface="Tahoma" panose="020B0604030504040204" pitchFamily="34" charset="0"/>
                <a:cs typeface="Tahoma" panose="020B0604030504040204" pitchFamily="34" charset="0"/>
              </a:rPr>
              <a:t>Data Encryption Standard (DES)- </a:t>
            </a:r>
            <a:r>
              <a:rPr lang="en-US" altLang="en-US" sz="2000" dirty="0">
                <a:solidFill>
                  <a:schemeClr val="accent2"/>
                </a:solidFill>
                <a:latin typeface="Tahoma" panose="020B0604030504040204" pitchFamily="34" charset="0"/>
                <a:cs typeface="Tahoma" panose="020B0604030504040204" pitchFamily="34" charset="0"/>
              </a:rPr>
              <a:t>56 bit key</a:t>
            </a:r>
          </a:p>
          <a:p>
            <a:pPr algn="just">
              <a:lnSpc>
                <a:spcPct val="150000"/>
              </a:lnSpc>
            </a:pPr>
            <a:r>
              <a:rPr lang="en-US" altLang="en-US" sz="2000" dirty="0">
                <a:latin typeface="Tahoma" panose="020B0604030504040204" pitchFamily="34" charset="0"/>
                <a:cs typeface="Tahoma" panose="020B0604030504040204" pitchFamily="34" charset="0"/>
              </a:rPr>
              <a:t>Triple DES, DESX, GDES, RDES - </a:t>
            </a:r>
            <a:r>
              <a:rPr lang="en-US" altLang="en-US" sz="2000" dirty="0">
                <a:solidFill>
                  <a:schemeClr val="accent2"/>
                </a:solidFill>
                <a:latin typeface="Tahoma" panose="020B0604030504040204" pitchFamily="34" charset="0"/>
                <a:cs typeface="Tahoma" panose="020B0604030504040204" pitchFamily="34" charset="0"/>
              </a:rPr>
              <a:t>168 bit key </a:t>
            </a:r>
          </a:p>
          <a:p>
            <a:pPr algn="just">
              <a:lnSpc>
                <a:spcPct val="150000"/>
              </a:lnSpc>
            </a:pPr>
            <a:r>
              <a:rPr lang="en-US" altLang="en-US" sz="2000" dirty="0">
                <a:latin typeface="Tahoma" panose="020B0604030504040204" pitchFamily="34" charset="0"/>
                <a:cs typeface="Tahoma" panose="020B0604030504040204" pitchFamily="34" charset="0"/>
              </a:rPr>
              <a:t>RC2, RC4, RC5 - </a:t>
            </a:r>
            <a:r>
              <a:rPr lang="en-US" altLang="en-US" sz="2000" dirty="0">
                <a:solidFill>
                  <a:schemeClr val="accent2"/>
                </a:solidFill>
                <a:latin typeface="Tahoma" panose="020B0604030504040204" pitchFamily="34" charset="0"/>
                <a:cs typeface="Tahoma" panose="020B0604030504040204" pitchFamily="34" charset="0"/>
              </a:rPr>
              <a:t>variable length  up to 2048 bits </a:t>
            </a:r>
          </a:p>
          <a:p>
            <a:pPr algn="just">
              <a:lnSpc>
                <a:spcPct val="150000"/>
              </a:lnSpc>
            </a:pPr>
            <a:r>
              <a:rPr lang="en-US" altLang="en-US" sz="2000" dirty="0">
                <a:latin typeface="Tahoma" panose="020B0604030504040204" pitchFamily="34" charset="0"/>
                <a:cs typeface="Tahoma" panose="020B0604030504040204" pitchFamily="34" charset="0"/>
              </a:rPr>
              <a:t>IDEA - basis of PGP - </a:t>
            </a:r>
            <a:r>
              <a:rPr lang="en-US" altLang="en-US" sz="2000" dirty="0">
                <a:solidFill>
                  <a:schemeClr val="accent2"/>
                </a:solidFill>
                <a:latin typeface="Tahoma" panose="020B0604030504040204" pitchFamily="34" charset="0"/>
                <a:cs typeface="Tahoma" panose="020B0604030504040204" pitchFamily="34" charset="0"/>
              </a:rPr>
              <a:t>128 bit key</a:t>
            </a:r>
          </a:p>
          <a:p>
            <a:pPr algn="just">
              <a:lnSpc>
                <a:spcPct val="150000"/>
              </a:lnSpc>
            </a:pPr>
            <a:r>
              <a:rPr lang="en-US" altLang="en-US" sz="2000" dirty="0">
                <a:latin typeface="Tahoma" panose="020B0604030504040204" pitchFamily="34" charset="0"/>
                <a:cs typeface="Tahoma" panose="020B0604030504040204" pitchFamily="34" charset="0"/>
              </a:rPr>
              <a:t>Blowfish - </a:t>
            </a:r>
            <a:r>
              <a:rPr lang="en-US" altLang="en-US" sz="2000" dirty="0">
                <a:solidFill>
                  <a:schemeClr val="accent2"/>
                </a:solidFill>
                <a:latin typeface="Tahoma" panose="020B0604030504040204" pitchFamily="34" charset="0"/>
                <a:cs typeface="Tahoma" panose="020B0604030504040204" pitchFamily="34" charset="0"/>
              </a:rPr>
              <a:t>variable length up to 448 bits</a:t>
            </a:r>
          </a:p>
          <a:p>
            <a:pPr algn="just">
              <a:lnSpc>
                <a:spcPct val="150000"/>
              </a:lnSpc>
            </a:pPr>
            <a:endParaRPr lang="en-US" sz="2000" dirty="0"/>
          </a:p>
        </p:txBody>
      </p:sp>
      <p:cxnSp>
        <p:nvCxnSpPr>
          <p:cNvPr id="8" name="Straight Connector 7">
            <a:extLst>
              <a:ext uri="{FF2B5EF4-FFF2-40B4-BE49-F238E27FC236}">
                <a16:creationId xmlns:a16="http://schemas.microsoft.com/office/drawing/2014/main" id="{5F6D8C78-98B3-EA4D-A2A0-DA81A9A5C4B3}"/>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pic>
        <p:nvPicPr>
          <p:cNvPr id="5" name="Content Placeholder 4">
            <a:extLst>
              <a:ext uri="{FF2B5EF4-FFF2-40B4-BE49-F238E27FC236}">
                <a16:creationId xmlns:a16="http://schemas.microsoft.com/office/drawing/2014/main" id="{A95A543C-2842-05C9-33F3-CCABD3A977C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48566" y="2299583"/>
            <a:ext cx="6164694" cy="3367885"/>
          </a:xfrm>
        </p:spPr>
      </p:pic>
    </p:spTree>
    <p:extLst>
      <p:ext uri="{BB962C8B-B14F-4D97-AF65-F5344CB8AC3E}">
        <p14:creationId xmlns:p14="http://schemas.microsoft.com/office/powerpoint/2010/main" val="20053935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5047E-7824-66E5-8770-DC896EAFB76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0F1DDC8-100B-6113-5B27-ECB72E21B5A2}"/>
              </a:ext>
            </a:extLst>
          </p:cNvPr>
          <p:cNvSpPr>
            <a:spLocks noGrp="1"/>
          </p:cNvSpPr>
          <p:nvPr>
            <p:ph type="title"/>
          </p:nvPr>
        </p:nvSpPr>
        <p:spPr>
          <a:xfrm>
            <a:off x="119270" y="99392"/>
            <a:ext cx="11953459" cy="642730"/>
          </a:xfrm>
        </p:spPr>
        <p:txBody>
          <a:bodyPr>
            <a:normAutofit/>
          </a:bodyPr>
          <a:lstStyle/>
          <a:p>
            <a:r>
              <a:rPr lang="en-US" altLang="en-US" sz="3600" dirty="0">
                <a:solidFill>
                  <a:schemeClr val="accent2"/>
                </a:solidFill>
                <a:latin typeface="Tahoma" panose="020B0604030504040204" pitchFamily="34" charset="0"/>
                <a:cs typeface="Tahoma" panose="020B0604030504040204" pitchFamily="34" charset="0"/>
              </a:rPr>
              <a:t>Building Blocks of Encryption Techniques</a:t>
            </a:r>
            <a:endParaRPr lang="en-US" sz="3600" b="1" dirty="0">
              <a:latin typeface="+mn-lt"/>
            </a:endParaRPr>
          </a:p>
        </p:txBody>
      </p:sp>
      <p:sp>
        <p:nvSpPr>
          <p:cNvPr id="6" name="Text Placeholder 5">
            <a:extLst>
              <a:ext uri="{FF2B5EF4-FFF2-40B4-BE49-F238E27FC236}">
                <a16:creationId xmlns:a16="http://schemas.microsoft.com/office/drawing/2014/main" id="{754A5806-1A2D-345D-ECE3-3818BCC17501}"/>
              </a:ext>
            </a:extLst>
          </p:cNvPr>
          <p:cNvSpPr>
            <a:spLocks noGrp="1"/>
          </p:cNvSpPr>
          <p:nvPr>
            <p:ph type="body" sz="half" idx="2"/>
          </p:nvPr>
        </p:nvSpPr>
        <p:spPr>
          <a:xfrm>
            <a:off x="0" y="987424"/>
            <a:ext cx="5830431" cy="5771183"/>
          </a:xfrm>
        </p:spPr>
        <p:txBody>
          <a:bodyPr>
            <a:noAutofit/>
          </a:bodyPr>
          <a:lstStyle/>
          <a:p>
            <a:pPr algn="just">
              <a:lnSpc>
                <a:spcPct val="150000"/>
              </a:lnSpc>
            </a:pPr>
            <a:r>
              <a:rPr lang="en-US" altLang="en-US" sz="2000" dirty="0">
                <a:latin typeface="Tahoma" panose="020B0604030504040204" pitchFamily="34" charset="0"/>
                <a:cs typeface="Tahoma" panose="020B0604030504040204" pitchFamily="34" charset="0"/>
              </a:rPr>
              <a:t>Two building blocks of all classical encryption techniques are </a:t>
            </a:r>
            <a:r>
              <a:rPr lang="en-US" altLang="en-US" sz="2000" dirty="0">
                <a:solidFill>
                  <a:srgbClr val="C00000"/>
                </a:solidFill>
                <a:latin typeface="Tahoma" panose="020B0604030504040204" pitchFamily="34" charset="0"/>
                <a:cs typeface="Tahoma" panose="020B0604030504040204" pitchFamily="34" charset="0"/>
              </a:rPr>
              <a:t>substitution</a:t>
            </a:r>
            <a:r>
              <a:rPr lang="en-US" altLang="en-US" sz="2000" dirty="0">
                <a:latin typeface="Tahoma" panose="020B0604030504040204" pitchFamily="34" charset="0"/>
                <a:cs typeface="Tahoma" panose="020B0604030504040204" pitchFamily="34" charset="0"/>
              </a:rPr>
              <a:t> and </a:t>
            </a:r>
            <a:r>
              <a:rPr lang="en-US" altLang="en-US" sz="2000" dirty="0">
                <a:solidFill>
                  <a:srgbClr val="C00000"/>
                </a:solidFill>
                <a:latin typeface="Tahoma" panose="020B0604030504040204" pitchFamily="34" charset="0"/>
                <a:cs typeface="Tahoma" panose="020B0604030504040204" pitchFamily="34" charset="0"/>
              </a:rPr>
              <a:t>transposition</a:t>
            </a:r>
            <a:r>
              <a:rPr lang="en-US" altLang="en-US" sz="2000" dirty="0">
                <a:latin typeface="Tahoma" panose="020B0604030504040204" pitchFamily="34" charset="0"/>
                <a:cs typeface="Tahoma" panose="020B0604030504040204" pitchFamily="34" charset="0"/>
              </a:rPr>
              <a:t>.</a:t>
            </a:r>
          </a:p>
          <a:p>
            <a:pPr algn="just">
              <a:lnSpc>
                <a:spcPct val="150000"/>
              </a:lnSpc>
            </a:pPr>
            <a:r>
              <a:rPr lang="en-US" altLang="en-US" sz="2000" b="1" dirty="0">
                <a:solidFill>
                  <a:srgbClr val="C00000"/>
                </a:solidFill>
                <a:latin typeface="Tahoma" panose="020B0604030504040204" pitchFamily="34" charset="0"/>
                <a:cs typeface="Tahoma" panose="020B0604030504040204" pitchFamily="34" charset="0"/>
              </a:rPr>
              <a:t>Substitution</a:t>
            </a:r>
            <a:r>
              <a:rPr lang="en-US" altLang="en-US" sz="2000" dirty="0">
                <a:latin typeface="Tahoma" panose="020B0604030504040204" pitchFamily="34" charset="0"/>
                <a:cs typeface="Tahoma" panose="020B0604030504040204" pitchFamily="34" charset="0"/>
              </a:rPr>
              <a:t> means replacing an element of the plaintext with an element of ciphertext. </a:t>
            </a:r>
            <a:r>
              <a:rPr lang="en-US" altLang="en-US" sz="2000" dirty="0"/>
              <a:t>each element in the plaintext (</a:t>
            </a:r>
            <a:r>
              <a:rPr lang="en-US" altLang="en-US" sz="2000" b="1" dirty="0"/>
              <a:t>bit</a:t>
            </a:r>
            <a:r>
              <a:rPr lang="en-US" altLang="en-US" sz="2000" dirty="0"/>
              <a:t>, </a:t>
            </a:r>
            <a:r>
              <a:rPr lang="en-US" altLang="en-US" sz="2000" b="1" dirty="0"/>
              <a:t>letter</a:t>
            </a:r>
            <a:r>
              <a:rPr lang="en-US" altLang="en-US" sz="2000" dirty="0"/>
              <a:t>, </a:t>
            </a:r>
            <a:r>
              <a:rPr lang="en-US" altLang="en-US" sz="2000" b="1" dirty="0"/>
              <a:t>group</a:t>
            </a:r>
            <a:r>
              <a:rPr lang="en-US" altLang="en-US" sz="2000" dirty="0"/>
              <a:t> of bits or </a:t>
            </a:r>
            <a:r>
              <a:rPr lang="en-US" altLang="en-US" sz="2000" b="1" dirty="0"/>
              <a:t>letters</a:t>
            </a:r>
            <a:r>
              <a:rPr lang="en-US" altLang="en-US" sz="2000" dirty="0"/>
              <a:t>) is mapped into another element</a:t>
            </a:r>
            <a:endParaRPr lang="en-US" altLang="en-US" sz="2000" dirty="0">
              <a:latin typeface="Tahoma" panose="020B0604030504040204" pitchFamily="34" charset="0"/>
              <a:cs typeface="Tahoma" panose="020B0604030504040204" pitchFamily="34" charset="0"/>
            </a:endParaRPr>
          </a:p>
          <a:p>
            <a:pPr algn="just">
              <a:lnSpc>
                <a:spcPct val="150000"/>
              </a:lnSpc>
            </a:pPr>
            <a:r>
              <a:rPr lang="en-US" altLang="en-US" sz="2000" dirty="0">
                <a:solidFill>
                  <a:srgbClr val="C00000"/>
                </a:solidFill>
                <a:latin typeface="Tahoma" panose="020B0604030504040204" pitchFamily="34" charset="0"/>
                <a:cs typeface="Tahoma" panose="020B0604030504040204" pitchFamily="34" charset="0"/>
              </a:rPr>
              <a:t>Transposition</a:t>
            </a:r>
            <a:r>
              <a:rPr lang="en-US" altLang="en-US" sz="2000" dirty="0">
                <a:latin typeface="Tahoma" panose="020B0604030504040204" pitchFamily="34" charset="0"/>
                <a:cs typeface="Tahoma" panose="020B0604030504040204" pitchFamily="34" charset="0"/>
              </a:rPr>
              <a:t> means rearranging the order of appearance of the elements of the plaintext. Transposition is also referred to as </a:t>
            </a:r>
            <a:r>
              <a:rPr lang="en-US" altLang="en-US" sz="2000" dirty="0">
                <a:solidFill>
                  <a:srgbClr val="C00000"/>
                </a:solidFill>
                <a:latin typeface="Tahoma" panose="020B0604030504040204" pitchFamily="34" charset="0"/>
                <a:cs typeface="Tahoma" panose="020B0604030504040204" pitchFamily="34" charset="0"/>
              </a:rPr>
              <a:t>permutation</a:t>
            </a:r>
            <a:r>
              <a:rPr lang="en-US" altLang="en-US" sz="2000" dirty="0">
                <a:latin typeface="Tahoma" panose="020B0604030504040204" pitchFamily="34" charset="0"/>
                <a:cs typeface="Tahoma" panose="020B0604030504040204" pitchFamily="34" charset="0"/>
              </a:rPr>
              <a:t>.</a:t>
            </a:r>
          </a:p>
          <a:p>
            <a:pPr algn="just">
              <a:lnSpc>
                <a:spcPct val="150000"/>
              </a:lnSpc>
            </a:pPr>
            <a:endParaRPr lang="en-US" sz="2000" dirty="0"/>
          </a:p>
        </p:txBody>
      </p:sp>
      <p:cxnSp>
        <p:nvCxnSpPr>
          <p:cNvPr id="8" name="Straight Connector 7">
            <a:extLst>
              <a:ext uri="{FF2B5EF4-FFF2-40B4-BE49-F238E27FC236}">
                <a16:creationId xmlns:a16="http://schemas.microsoft.com/office/drawing/2014/main" id="{D3CE319F-440D-DA2C-D1A0-CE27E453F364}"/>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pic>
        <p:nvPicPr>
          <p:cNvPr id="5" name="Content Placeholder 4">
            <a:extLst>
              <a:ext uri="{FF2B5EF4-FFF2-40B4-BE49-F238E27FC236}">
                <a16:creationId xmlns:a16="http://schemas.microsoft.com/office/drawing/2014/main" id="{7FDB3B20-A44C-65D2-892F-08915277D87E}"/>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095999" y="987424"/>
            <a:ext cx="5843945" cy="2498749"/>
          </a:xfrm>
        </p:spPr>
      </p:pic>
      <p:pic>
        <p:nvPicPr>
          <p:cNvPr id="7" name="Content Placeholder 4">
            <a:extLst>
              <a:ext uri="{FF2B5EF4-FFF2-40B4-BE49-F238E27FC236}">
                <a16:creationId xmlns:a16="http://schemas.microsoft.com/office/drawing/2014/main" id="{F51B3831-58C3-3C3A-80D9-02501A75810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984508" y="3429000"/>
            <a:ext cx="3259896" cy="3440167"/>
          </a:xfrm>
          <a:prstGeom prst="rect">
            <a:avLst/>
          </a:prstGeom>
        </p:spPr>
      </p:pic>
    </p:spTree>
    <p:extLst>
      <p:ext uri="{BB962C8B-B14F-4D97-AF65-F5344CB8AC3E}">
        <p14:creationId xmlns:p14="http://schemas.microsoft.com/office/powerpoint/2010/main" val="7692226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48FB1-5511-3257-60AA-60B3BD12489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C5EBDB9-6C08-449B-234F-D67182E65C93}"/>
              </a:ext>
            </a:extLst>
          </p:cNvPr>
          <p:cNvSpPr>
            <a:spLocks noGrp="1"/>
          </p:cNvSpPr>
          <p:nvPr>
            <p:ph type="title"/>
          </p:nvPr>
        </p:nvSpPr>
        <p:spPr>
          <a:xfrm>
            <a:off x="119270" y="99392"/>
            <a:ext cx="11953459" cy="642730"/>
          </a:xfrm>
        </p:spPr>
        <p:txBody>
          <a:bodyPr>
            <a:normAutofit/>
          </a:bodyPr>
          <a:lstStyle/>
          <a:p>
            <a:r>
              <a:rPr lang="en-US" sz="3600" b="1" dirty="0">
                <a:latin typeface="+mn-lt"/>
              </a:rPr>
              <a:t>Cryptography</a:t>
            </a:r>
          </a:p>
        </p:txBody>
      </p:sp>
      <p:sp>
        <p:nvSpPr>
          <p:cNvPr id="6" name="Text Placeholder 5">
            <a:extLst>
              <a:ext uri="{FF2B5EF4-FFF2-40B4-BE49-F238E27FC236}">
                <a16:creationId xmlns:a16="http://schemas.microsoft.com/office/drawing/2014/main" id="{9D78CF01-B58A-944A-0316-D923CCB6ACDE}"/>
              </a:ext>
            </a:extLst>
          </p:cNvPr>
          <p:cNvSpPr>
            <a:spLocks noGrp="1"/>
          </p:cNvSpPr>
          <p:nvPr>
            <p:ph type="body" sz="half" idx="2"/>
          </p:nvPr>
        </p:nvSpPr>
        <p:spPr>
          <a:xfrm>
            <a:off x="119269" y="987424"/>
            <a:ext cx="5358077" cy="5771183"/>
          </a:xfrm>
        </p:spPr>
        <p:txBody>
          <a:bodyPr>
            <a:noAutofit/>
          </a:bodyPr>
          <a:lstStyle/>
          <a:p>
            <a:pPr algn="just" eaLnBrk="1" hangingPunct="1">
              <a:lnSpc>
                <a:spcPct val="100000"/>
              </a:lnSpc>
            </a:pPr>
            <a:r>
              <a:rPr lang="en-US" altLang="en-US" sz="2000" dirty="0">
                <a:latin typeface="Tahoma" panose="020B0604030504040204" pitchFamily="34" charset="0"/>
                <a:cs typeface="Tahoma" panose="020B0604030504040204" pitchFamily="34" charset="0"/>
              </a:rPr>
              <a:t>Cryptographic systems can be characterized along these three independent dimensions.</a:t>
            </a:r>
          </a:p>
          <a:p>
            <a:pPr algn="just" eaLnBrk="1" hangingPunct="1">
              <a:lnSpc>
                <a:spcPct val="100000"/>
              </a:lnSpc>
            </a:pPr>
            <a:r>
              <a:rPr lang="en-US" altLang="en-US" sz="2000" dirty="0">
                <a:solidFill>
                  <a:srgbClr val="C00000"/>
                </a:solidFill>
                <a:latin typeface="Tahoma" panose="020B0604030504040204" pitchFamily="34" charset="0"/>
                <a:cs typeface="Tahoma" panose="020B0604030504040204" pitchFamily="34" charset="0"/>
              </a:rPr>
              <a:t>Type of encryption operations used</a:t>
            </a:r>
          </a:p>
          <a:p>
            <a:pPr marL="342900" indent="-342900" algn="just" eaLnBrk="1" hangingPunct="1">
              <a:lnSpc>
                <a:spcPct val="100000"/>
              </a:lnSpc>
              <a:buFont typeface="Arial" panose="020B0604020202020204" pitchFamily="34" charset="0"/>
              <a:buChar char="•"/>
            </a:pPr>
            <a:r>
              <a:rPr lang="en-US" altLang="en-US" sz="2000" dirty="0">
                <a:latin typeface="Tahoma" panose="020B0604030504040204" pitchFamily="34" charset="0"/>
                <a:cs typeface="Tahoma" panose="020B0604030504040204" pitchFamily="34" charset="0"/>
              </a:rPr>
              <a:t>Substitution</a:t>
            </a:r>
          </a:p>
          <a:p>
            <a:pPr marL="342900" indent="-342900" algn="just" eaLnBrk="1" hangingPunct="1">
              <a:lnSpc>
                <a:spcPct val="100000"/>
              </a:lnSpc>
              <a:buFont typeface="Arial" panose="020B0604020202020204" pitchFamily="34" charset="0"/>
              <a:buChar char="•"/>
            </a:pPr>
            <a:r>
              <a:rPr lang="en-US" altLang="en-US" sz="2000" dirty="0">
                <a:latin typeface="Tahoma" panose="020B0604030504040204" pitchFamily="34" charset="0"/>
                <a:cs typeface="Tahoma" panose="020B0604030504040204" pitchFamily="34" charset="0"/>
              </a:rPr>
              <a:t>Transposition</a:t>
            </a:r>
          </a:p>
          <a:p>
            <a:pPr marL="342900" indent="-342900" algn="just" eaLnBrk="1" hangingPunct="1">
              <a:lnSpc>
                <a:spcPct val="100000"/>
              </a:lnSpc>
              <a:buFont typeface="Arial" panose="020B0604020202020204" pitchFamily="34" charset="0"/>
              <a:buChar char="•"/>
            </a:pPr>
            <a:r>
              <a:rPr lang="en-US" altLang="en-US" sz="2000" dirty="0">
                <a:latin typeface="Tahoma" panose="020B0604030504040204" pitchFamily="34" charset="0"/>
                <a:cs typeface="Tahoma" panose="020B0604030504040204" pitchFamily="34" charset="0"/>
              </a:rPr>
              <a:t>Product</a:t>
            </a:r>
          </a:p>
          <a:p>
            <a:pPr algn="just" eaLnBrk="1" hangingPunct="1">
              <a:lnSpc>
                <a:spcPct val="100000"/>
              </a:lnSpc>
            </a:pPr>
            <a:r>
              <a:rPr lang="en-US" altLang="en-US" sz="2000" dirty="0">
                <a:solidFill>
                  <a:srgbClr val="C00000"/>
                </a:solidFill>
                <a:latin typeface="Tahoma" panose="020B0604030504040204" pitchFamily="34" charset="0"/>
                <a:cs typeface="Tahoma" panose="020B0604030504040204" pitchFamily="34" charset="0"/>
              </a:rPr>
              <a:t>number of keys used</a:t>
            </a:r>
          </a:p>
          <a:p>
            <a:pPr algn="just" eaLnBrk="1" hangingPunct="1">
              <a:lnSpc>
                <a:spcPct val="100000"/>
              </a:lnSpc>
            </a:pPr>
            <a:r>
              <a:rPr lang="en-US" altLang="en-US" sz="2000" dirty="0">
                <a:latin typeface="Tahoma" panose="020B0604030504040204" pitchFamily="34" charset="0"/>
                <a:cs typeface="Tahoma" panose="020B0604030504040204" pitchFamily="34" charset="0"/>
              </a:rPr>
              <a:t>single-key, secret-key, symmetric or private</a:t>
            </a:r>
          </a:p>
          <a:p>
            <a:pPr algn="just" eaLnBrk="1" hangingPunct="1">
              <a:lnSpc>
                <a:spcPct val="100000"/>
              </a:lnSpc>
            </a:pPr>
            <a:r>
              <a:rPr lang="en-US" altLang="en-US" sz="2000" dirty="0">
                <a:latin typeface="Tahoma" panose="020B0604030504040204" pitchFamily="34" charset="0"/>
                <a:cs typeface="Tahoma" panose="020B0604030504040204" pitchFamily="34" charset="0"/>
              </a:rPr>
              <a:t>two-key, asymmetric or public-key</a:t>
            </a:r>
          </a:p>
          <a:p>
            <a:pPr algn="just" eaLnBrk="1" hangingPunct="1">
              <a:lnSpc>
                <a:spcPct val="100000"/>
              </a:lnSpc>
            </a:pPr>
            <a:r>
              <a:rPr lang="en-US" altLang="en-US" sz="2000" dirty="0">
                <a:solidFill>
                  <a:srgbClr val="C00000"/>
                </a:solidFill>
                <a:latin typeface="Tahoma" panose="020B0604030504040204" pitchFamily="34" charset="0"/>
                <a:cs typeface="Tahoma" panose="020B0604030504040204" pitchFamily="34" charset="0"/>
              </a:rPr>
              <a:t>way in which plaintext is processed</a:t>
            </a:r>
          </a:p>
          <a:p>
            <a:pPr algn="just" eaLnBrk="1" hangingPunct="1">
              <a:lnSpc>
                <a:spcPct val="100000"/>
              </a:lnSpc>
            </a:pPr>
            <a:r>
              <a:rPr lang="en-US" altLang="en-US" sz="2000" dirty="0">
                <a:latin typeface="Tahoma" panose="020B0604030504040204" pitchFamily="34" charset="0"/>
                <a:cs typeface="Tahoma" panose="020B0604030504040204" pitchFamily="34" charset="0"/>
              </a:rPr>
              <a:t>Block</a:t>
            </a:r>
          </a:p>
          <a:p>
            <a:pPr algn="just" eaLnBrk="1" hangingPunct="1">
              <a:lnSpc>
                <a:spcPct val="100000"/>
              </a:lnSpc>
            </a:pPr>
            <a:r>
              <a:rPr lang="en-US" altLang="en-US" sz="2000" dirty="0">
                <a:latin typeface="Tahoma" panose="020B0604030504040204" pitchFamily="34" charset="0"/>
                <a:cs typeface="Tahoma" panose="020B0604030504040204" pitchFamily="34" charset="0"/>
              </a:rPr>
              <a:t>stream</a:t>
            </a:r>
            <a:endParaRPr lang="en-US" sz="2000" dirty="0"/>
          </a:p>
        </p:txBody>
      </p:sp>
      <p:cxnSp>
        <p:nvCxnSpPr>
          <p:cNvPr id="8" name="Straight Connector 7">
            <a:extLst>
              <a:ext uri="{FF2B5EF4-FFF2-40B4-BE49-F238E27FC236}">
                <a16:creationId xmlns:a16="http://schemas.microsoft.com/office/drawing/2014/main" id="{E658C7CA-6BB8-EF5B-EF38-05FF4B390573}"/>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pic>
        <p:nvPicPr>
          <p:cNvPr id="11" name="Content Placeholder 10">
            <a:extLst>
              <a:ext uri="{FF2B5EF4-FFF2-40B4-BE49-F238E27FC236}">
                <a16:creationId xmlns:a16="http://schemas.microsoft.com/office/drawing/2014/main" id="{7231FA11-66B2-6DC4-1D12-2AB8AE0480B3}"/>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828001" y="2381063"/>
            <a:ext cx="6102929" cy="3005750"/>
          </a:xfrm>
        </p:spPr>
      </p:pic>
    </p:spTree>
    <p:extLst>
      <p:ext uri="{BB962C8B-B14F-4D97-AF65-F5344CB8AC3E}">
        <p14:creationId xmlns:p14="http://schemas.microsoft.com/office/powerpoint/2010/main" val="2081626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057503-2BC9-8C0C-C915-FEA837FB3F7A}"/>
              </a:ext>
            </a:extLst>
          </p:cNvPr>
          <p:cNvSpPr>
            <a:spLocks noGrp="1"/>
          </p:cNvSpPr>
          <p:nvPr>
            <p:ph type="title"/>
          </p:nvPr>
        </p:nvSpPr>
        <p:spPr>
          <a:xfrm>
            <a:off x="119270" y="99392"/>
            <a:ext cx="11953459" cy="642730"/>
          </a:xfrm>
        </p:spPr>
        <p:txBody>
          <a:bodyPr>
            <a:normAutofit/>
          </a:bodyPr>
          <a:lstStyle/>
          <a:p>
            <a:r>
              <a:rPr lang="en-GB" sz="3600" b="1" dirty="0">
                <a:latin typeface="+mn-lt"/>
              </a:rPr>
              <a:t>Salt and Pepper</a:t>
            </a:r>
            <a:endParaRPr lang="en-US" sz="3600" b="1" dirty="0">
              <a:latin typeface="+mn-lt"/>
            </a:endParaRPr>
          </a:p>
        </p:txBody>
      </p:sp>
      <p:pic>
        <p:nvPicPr>
          <p:cNvPr id="3" name="Content Placeholder 2">
            <a:extLst>
              <a:ext uri="{FF2B5EF4-FFF2-40B4-BE49-F238E27FC236}">
                <a16:creationId xmlns:a16="http://schemas.microsoft.com/office/drawing/2014/main" id="{2E8E77C3-B110-4497-120B-83266C1F52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64100" y="1845221"/>
            <a:ext cx="7208838" cy="4054971"/>
          </a:xfrm>
        </p:spPr>
      </p:pic>
      <p:sp>
        <p:nvSpPr>
          <p:cNvPr id="6" name="Text Placeholder 5">
            <a:extLst>
              <a:ext uri="{FF2B5EF4-FFF2-40B4-BE49-F238E27FC236}">
                <a16:creationId xmlns:a16="http://schemas.microsoft.com/office/drawing/2014/main" id="{68B699A0-31F3-B440-E990-51F761FB3499}"/>
              </a:ext>
            </a:extLst>
          </p:cNvPr>
          <p:cNvSpPr>
            <a:spLocks noGrp="1"/>
          </p:cNvSpPr>
          <p:nvPr>
            <p:ph type="body" sz="half" idx="2"/>
          </p:nvPr>
        </p:nvSpPr>
        <p:spPr>
          <a:xfrm>
            <a:off x="119270" y="987424"/>
            <a:ext cx="4625008" cy="5771183"/>
          </a:xfrm>
        </p:spPr>
        <p:txBody>
          <a:bodyPr>
            <a:normAutofit fontScale="92500" lnSpcReduction="10000"/>
          </a:bodyPr>
          <a:lstStyle/>
          <a:p>
            <a:pPr algn="just">
              <a:lnSpc>
                <a:spcPct val="150000"/>
              </a:lnSpc>
            </a:pPr>
            <a:r>
              <a:rPr lang="en-US" sz="2800" b="1" dirty="0"/>
              <a:t>Slat and pepper</a:t>
            </a:r>
          </a:p>
          <a:p>
            <a:pPr marL="342900" indent="-342900" algn="just">
              <a:lnSpc>
                <a:spcPct val="150000"/>
              </a:lnSpc>
              <a:buFont typeface="Arial" panose="020B0604020202020204" pitchFamily="34" charset="0"/>
              <a:buChar char="•"/>
            </a:pPr>
            <a:r>
              <a:rPr lang="en-US" sz="2400" dirty="0"/>
              <a:t>A </a:t>
            </a:r>
            <a:r>
              <a:rPr lang="en-US" sz="2400" dirty="0">
                <a:solidFill>
                  <a:schemeClr val="bg1"/>
                </a:solidFill>
                <a:highlight>
                  <a:srgbClr val="000000"/>
                </a:highlight>
              </a:rPr>
              <a:t>salt</a:t>
            </a:r>
            <a:r>
              <a:rPr lang="en-US" sz="2400" dirty="0"/>
              <a:t> is a simple random value generated for each password.</a:t>
            </a:r>
          </a:p>
          <a:p>
            <a:pPr marL="342900" indent="-342900" algn="just">
              <a:lnSpc>
                <a:spcPct val="150000"/>
              </a:lnSpc>
              <a:buFont typeface="Arial" panose="020B0604020202020204" pitchFamily="34" charset="0"/>
              <a:buChar char="•"/>
            </a:pPr>
            <a:r>
              <a:rPr lang="en-US" sz="2400" dirty="0"/>
              <a:t>In other word, each user has its own salt for his/her </a:t>
            </a:r>
            <a:r>
              <a:rPr lang="en-US" sz="2400" dirty="0">
                <a:solidFill>
                  <a:srgbClr val="C00000"/>
                </a:solidFill>
              </a:rPr>
              <a:t>password</a:t>
            </a:r>
            <a:r>
              <a:rPr lang="en-US" sz="2400" dirty="0"/>
              <a:t>.</a:t>
            </a:r>
          </a:p>
          <a:p>
            <a:pPr marL="342900" indent="-342900" algn="just">
              <a:lnSpc>
                <a:spcPct val="150000"/>
              </a:lnSpc>
              <a:buFont typeface="Arial" panose="020B0604020202020204" pitchFamily="34" charset="0"/>
              <a:buChar char="•"/>
            </a:pPr>
            <a:r>
              <a:rPr lang="en-US" sz="2400" dirty="0"/>
              <a:t>A process of </a:t>
            </a:r>
            <a:r>
              <a:rPr lang="en-US" sz="2400" b="1" dirty="0"/>
              <a:t>combining</a:t>
            </a:r>
            <a:r>
              <a:rPr lang="en-US" sz="2400" dirty="0"/>
              <a:t> password with a salt and hashing is called as </a:t>
            </a:r>
            <a:r>
              <a:rPr lang="en-US" sz="2400" b="1" dirty="0"/>
              <a:t>salting</a:t>
            </a:r>
            <a:r>
              <a:rPr lang="en-US" sz="2400" dirty="0"/>
              <a:t>.</a:t>
            </a:r>
          </a:p>
          <a:p>
            <a:pPr marL="342900" indent="-342900" algn="just">
              <a:lnSpc>
                <a:spcPct val="150000"/>
              </a:lnSpc>
              <a:buFont typeface="Arial" panose="020B0604020202020204" pitchFamily="34" charset="0"/>
              <a:buChar char="•"/>
            </a:pPr>
            <a:r>
              <a:rPr lang="en-US" sz="2400" b="1" dirty="0"/>
              <a:t>Salting= password + salt = hash.</a:t>
            </a:r>
          </a:p>
          <a:p>
            <a:pPr algn="just">
              <a:lnSpc>
                <a:spcPct val="150000"/>
              </a:lnSpc>
            </a:pPr>
            <a:r>
              <a:rPr lang="en-US" sz="2400" dirty="0"/>
              <a:t> </a:t>
            </a:r>
          </a:p>
        </p:txBody>
      </p:sp>
      <p:cxnSp>
        <p:nvCxnSpPr>
          <p:cNvPr id="8" name="Straight Connector 7">
            <a:extLst>
              <a:ext uri="{FF2B5EF4-FFF2-40B4-BE49-F238E27FC236}">
                <a16:creationId xmlns:a16="http://schemas.microsoft.com/office/drawing/2014/main" id="{F3354B62-73CC-0A29-A574-9AE1EBD2532C}"/>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7946142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FC979-329E-8F5F-D90A-ECE6B0C0353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595FF60-9F69-5C5B-9124-DFD8547407FC}"/>
              </a:ext>
            </a:extLst>
          </p:cNvPr>
          <p:cNvSpPr>
            <a:spLocks noGrp="1"/>
          </p:cNvSpPr>
          <p:nvPr>
            <p:ph type="title"/>
          </p:nvPr>
        </p:nvSpPr>
        <p:spPr>
          <a:xfrm>
            <a:off x="119270" y="99392"/>
            <a:ext cx="11953459" cy="642730"/>
          </a:xfrm>
        </p:spPr>
        <p:txBody>
          <a:bodyPr>
            <a:normAutofit/>
          </a:bodyPr>
          <a:lstStyle/>
          <a:p>
            <a:r>
              <a:rPr lang="en-US" sz="3600" b="1" dirty="0">
                <a:latin typeface="+mn-lt"/>
              </a:rPr>
              <a:t>Cryptography</a:t>
            </a:r>
          </a:p>
        </p:txBody>
      </p:sp>
      <p:sp>
        <p:nvSpPr>
          <p:cNvPr id="6" name="Text Placeholder 5">
            <a:extLst>
              <a:ext uri="{FF2B5EF4-FFF2-40B4-BE49-F238E27FC236}">
                <a16:creationId xmlns:a16="http://schemas.microsoft.com/office/drawing/2014/main" id="{DAB24529-BAB9-884C-6A3C-716BE22FCE7D}"/>
              </a:ext>
            </a:extLst>
          </p:cNvPr>
          <p:cNvSpPr>
            <a:spLocks noGrp="1"/>
          </p:cNvSpPr>
          <p:nvPr>
            <p:ph type="body" sz="half" idx="2"/>
          </p:nvPr>
        </p:nvSpPr>
        <p:spPr>
          <a:xfrm>
            <a:off x="119269" y="987424"/>
            <a:ext cx="5213222" cy="5771183"/>
          </a:xfrm>
        </p:spPr>
        <p:txBody>
          <a:bodyPr>
            <a:noAutofit/>
          </a:bodyPr>
          <a:lstStyle/>
          <a:p>
            <a:pPr algn="just">
              <a:lnSpc>
                <a:spcPct val="150000"/>
              </a:lnSpc>
              <a:defRPr/>
            </a:pPr>
            <a:r>
              <a:rPr lang="en-US" sz="2000" dirty="0">
                <a:solidFill>
                  <a:srgbClr val="C00000"/>
                </a:solidFill>
                <a:latin typeface="Tahoma" pitchFamily="34" charset="0"/>
                <a:ea typeface="Tahoma" pitchFamily="34" charset="0"/>
                <a:cs typeface="Tahoma" pitchFamily="34" charset="0"/>
              </a:rPr>
              <a:t>Mathematical Notation</a:t>
            </a:r>
          </a:p>
          <a:p>
            <a:pPr marL="285750" indent="-285750" algn="just">
              <a:lnSpc>
                <a:spcPct val="150000"/>
              </a:lnSpc>
              <a:spcBef>
                <a:spcPct val="20000"/>
              </a:spcBef>
              <a:buClr>
                <a:srgbClr val="FF0000"/>
              </a:buClr>
              <a:buSzPct val="90000"/>
              <a:buFont typeface="Wingdings" pitchFamily="2" charset="2"/>
              <a:buChar char="Ø"/>
              <a:defRPr/>
            </a:pPr>
            <a:r>
              <a:rPr lang="en-US" sz="2000" dirty="0">
                <a:solidFill>
                  <a:schemeClr val="tx1"/>
                </a:solidFill>
                <a:latin typeface="Tahoma" pitchFamily="34" charset="0"/>
                <a:ea typeface="Tahoma" pitchFamily="34" charset="0"/>
                <a:cs typeface="Tahoma" pitchFamily="34" charset="0"/>
              </a:rPr>
              <a:t> Given</a:t>
            </a:r>
          </a:p>
          <a:p>
            <a:pPr marL="685800" lvl="1" indent="-228600" algn="just">
              <a:lnSpc>
                <a:spcPct val="150000"/>
              </a:lnSpc>
              <a:spcBef>
                <a:spcPct val="20000"/>
              </a:spcBef>
              <a:buSzPct val="80000"/>
              <a:buFont typeface="Wingdings 2" pitchFamily="18" charset="2"/>
              <a:buChar char=""/>
              <a:defRPr/>
            </a:pPr>
            <a:r>
              <a:rPr lang="en-US" sz="2000" dirty="0">
                <a:solidFill>
                  <a:srgbClr val="C00000"/>
                </a:solidFill>
                <a:latin typeface="Tahoma" pitchFamily="34" charset="0"/>
                <a:ea typeface="Tahoma" pitchFamily="34" charset="0"/>
                <a:cs typeface="Tahoma" pitchFamily="34" charset="0"/>
              </a:rPr>
              <a:t>P=Plaintext</a:t>
            </a:r>
          </a:p>
          <a:p>
            <a:pPr marL="685800" lvl="1" indent="-228600" algn="just">
              <a:lnSpc>
                <a:spcPct val="150000"/>
              </a:lnSpc>
              <a:spcBef>
                <a:spcPct val="20000"/>
              </a:spcBef>
              <a:buSzPct val="80000"/>
              <a:buFont typeface="Wingdings 2" pitchFamily="18" charset="2"/>
              <a:buChar char=""/>
              <a:defRPr/>
            </a:pPr>
            <a:r>
              <a:rPr lang="en-US" sz="2000" dirty="0">
                <a:solidFill>
                  <a:srgbClr val="C00000"/>
                </a:solidFill>
                <a:latin typeface="Tahoma" pitchFamily="34" charset="0"/>
                <a:ea typeface="Tahoma" pitchFamily="34" charset="0"/>
                <a:cs typeface="Tahoma" pitchFamily="34" charset="0"/>
              </a:rPr>
              <a:t>C=Ciphertext</a:t>
            </a:r>
          </a:p>
          <a:p>
            <a:pPr marL="285750" indent="-285750" algn="just">
              <a:lnSpc>
                <a:spcPct val="150000"/>
              </a:lnSpc>
              <a:spcBef>
                <a:spcPct val="20000"/>
              </a:spcBef>
              <a:buClr>
                <a:srgbClr val="FF0000"/>
              </a:buClr>
              <a:buSzPct val="90000"/>
              <a:buFont typeface="Wingdings" pitchFamily="2" charset="2"/>
              <a:buChar char="Ø"/>
              <a:defRPr/>
            </a:pPr>
            <a:r>
              <a:rPr lang="en-US" sz="2000" dirty="0">
                <a:solidFill>
                  <a:schemeClr val="tx1"/>
                </a:solidFill>
                <a:latin typeface="Tahoma" pitchFamily="34" charset="0"/>
                <a:ea typeface="Tahoma" pitchFamily="34" charset="0"/>
                <a:cs typeface="Tahoma" pitchFamily="34" charset="0"/>
              </a:rPr>
              <a:t> C = E</a:t>
            </a:r>
            <a:r>
              <a:rPr lang="en-US" sz="2000" baseline="-30000" dirty="0">
                <a:solidFill>
                  <a:schemeClr val="tx1"/>
                </a:solidFill>
                <a:latin typeface="Tahoma" pitchFamily="34" charset="0"/>
                <a:ea typeface="Tahoma" pitchFamily="34" charset="0"/>
                <a:cs typeface="Tahoma" pitchFamily="34" charset="0"/>
              </a:rPr>
              <a:t>K</a:t>
            </a:r>
            <a:r>
              <a:rPr lang="en-US" sz="2000" dirty="0">
                <a:solidFill>
                  <a:schemeClr val="tx1"/>
                </a:solidFill>
                <a:latin typeface="Tahoma" pitchFamily="34" charset="0"/>
                <a:ea typeface="Tahoma" pitchFamily="34" charset="0"/>
                <a:cs typeface="Tahoma" pitchFamily="34" charset="0"/>
              </a:rPr>
              <a:t> (P) 	Encryption </a:t>
            </a:r>
          </a:p>
          <a:p>
            <a:pPr marL="285750" indent="-285750" algn="just">
              <a:lnSpc>
                <a:spcPct val="150000"/>
              </a:lnSpc>
              <a:spcBef>
                <a:spcPct val="20000"/>
              </a:spcBef>
              <a:buClr>
                <a:srgbClr val="FF0000"/>
              </a:buClr>
              <a:buSzPct val="90000"/>
              <a:buFont typeface="Wingdings" pitchFamily="2" charset="2"/>
              <a:buChar char="Ø"/>
              <a:defRPr/>
            </a:pPr>
            <a:r>
              <a:rPr lang="en-US" sz="2000" dirty="0">
                <a:solidFill>
                  <a:schemeClr val="tx1"/>
                </a:solidFill>
                <a:latin typeface="Tahoma" pitchFamily="34" charset="0"/>
                <a:ea typeface="Tahoma" pitchFamily="34" charset="0"/>
                <a:cs typeface="Tahoma" pitchFamily="34" charset="0"/>
              </a:rPr>
              <a:t> P = D</a:t>
            </a:r>
            <a:r>
              <a:rPr lang="en-US" sz="2000" baseline="-30000" dirty="0">
                <a:solidFill>
                  <a:schemeClr val="tx1"/>
                </a:solidFill>
                <a:latin typeface="Tahoma" pitchFamily="34" charset="0"/>
                <a:ea typeface="Tahoma" pitchFamily="34" charset="0"/>
                <a:cs typeface="Tahoma" pitchFamily="34" charset="0"/>
              </a:rPr>
              <a:t>K</a:t>
            </a:r>
            <a:r>
              <a:rPr lang="en-US" sz="2000" dirty="0">
                <a:solidFill>
                  <a:schemeClr val="tx1"/>
                </a:solidFill>
                <a:latin typeface="Tahoma" pitchFamily="34" charset="0"/>
                <a:ea typeface="Tahoma" pitchFamily="34" charset="0"/>
                <a:cs typeface="Tahoma" pitchFamily="34" charset="0"/>
              </a:rPr>
              <a:t> (C) 	Decryption </a:t>
            </a:r>
          </a:p>
          <a:p>
            <a:pPr algn="just">
              <a:lnSpc>
                <a:spcPct val="150000"/>
              </a:lnSpc>
            </a:pPr>
            <a:endParaRPr lang="en-US" sz="2000" dirty="0"/>
          </a:p>
        </p:txBody>
      </p:sp>
      <p:cxnSp>
        <p:nvCxnSpPr>
          <p:cNvPr id="8" name="Straight Connector 7">
            <a:extLst>
              <a:ext uri="{FF2B5EF4-FFF2-40B4-BE49-F238E27FC236}">
                <a16:creationId xmlns:a16="http://schemas.microsoft.com/office/drawing/2014/main" id="{00191882-6C12-47B2-1C1D-14D8CBAC5C87}"/>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pic>
        <p:nvPicPr>
          <p:cNvPr id="5" name="Content Placeholder 4">
            <a:extLst>
              <a:ext uri="{FF2B5EF4-FFF2-40B4-BE49-F238E27FC236}">
                <a16:creationId xmlns:a16="http://schemas.microsoft.com/office/drawing/2014/main" id="{DE7546EB-0CEC-CF93-357C-E2C0BD687586}"/>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510257" y="2064196"/>
            <a:ext cx="6562472" cy="3232079"/>
          </a:xfrm>
        </p:spPr>
      </p:pic>
    </p:spTree>
    <p:extLst>
      <p:ext uri="{BB962C8B-B14F-4D97-AF65-F5344CB8AC3E}">
        <p14:creationId xmlns:p14="http://schemas.microsoft.com/office/powerpoint/2010/main" val="34048170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7D7E8-0192-282E-B901-7C2D72B03F4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DFB4766-2E95-30DA-03BD-0A45981BEC4B}"/>
              </a:ext>
            </a:extLst>
          </p:cNvPr>
          <p:cNvSpPr>
            <a:spLocks noGrp="1"/>
          </p:cNvSpPr>
          <p:nvPr>
            <p:ph type="title"/>
          </p:nvPr>
        </p:nvSpPr>
        <p:spPr>
          <a:xfrm>
            <a:off x="119270" y="99392"/>
            <a:ext cx="11953459" cy="642730"/>
          </a:xfrm>
        </p:spPr>
        <p:txBody>
          <a:bodyPr>
            <a:normAutofit/>
          </a:bodyPr>
          <a:lstStyle/>
          <a:p>
            <a:r>
              <a:rPr lang="en-US" sz="3600" b="1" dirty="0">
                <a:latin typeface="+mn-lt"/>
              </a:rPr>
              <a:t>Cryptographic Attack</a:t>
            </a:r>
          </a:p>
        </p:txBody>
      </p:sp>
      <p:sp>
        <p:nvSpPr>
          <p:cNvPr id="6" name="Text Placeholder 5">
            <a:extLst>
              <a:ext uri="{FF2B5EF4-FFF2-40B4-BE49-F238E27FC236}">
                <a16:creationId xmlns:a16="http://schemas.microsoft.com/office/drawing/2014/main" id="{31562111-256F-EBC0-3239-B8041AAF433F}"/>
              </a:ext>
            </a:extLst>
          </p:cNvPr>
          <p:cNvSpPr>
            <a:spLocks noGrp="1"/>
          </p:cNvSpPr>
          <p:nvPr>
            <p:ph type="body" sz="half" idx="2"/>
          </p:nvPr>
        </p:nvSpPr>
        <p:spPr>
          <a:xfrm>
            <a:off x="119269" y="987424"/>
            <a:ext cx="5213222" cy="5771183"/>
          </a:xfrm>
        </p:spPr>
        <p:txBody>
          <a:bodyPr>
            <a:noAutofit/>
          </a:bodyPr>
          <a:lstStyle/>
          <a:p>
            <a:pPr marL="285750" indent="-285750" algn="just">
              <a:lnSpc>
                <a:spcPct val="150000"/>
              </a:lnSpc>
              <a:spcBef>
                <a:spcPct val="20000"/>
              </a:spcBef>
              <a:buSzPct val="150000"/>
              <a:buFont typeface="Arial" panose="020B0604020202020204" pitchFamily="34" charset="0"/>
              <a:buChar char="•"/>
            </a:pPr>
            <a:r>
              <a:rPr lang="en-US" altLang="en-US" sz="2000" dirty="0">
                <a:solidFill>
                  <a:schemeClr val="tx1"/>
                </a:solidFill>
                <a:latin typeface="Tahoma" panose="020B0604030504040204" pitchFamily="34" charset="0"/>
                <a:cs typeface="Tahoma" panose="020B0604030504040204" pitchFamily="34" charset="0"/>
              </a:rPr>
              <a:t>An </a:t>
            </a:r>
            <a:r>
              <a:rPr lang="en-US" altLang="en-US" sz="2000" dirty="0">
                <a:solidFill>
                  <a:srgbClr val="C00000"/>
                </a:solidFill>
                <a:latin typeface="Tahoma" panose="020B0604030504040204" pitchFamily="34" charset="0"/>
                <a:cs typeface="Tahoma" panose="020B0604030504040204" pitchFamily="34" charset="0"/>
              </a:rPr>
              <a:t>attacker</a:t>
            </a:r>
            <a:r>
              <a:rPr lang="en-US" altLang="en-US" sz="2000" dirty="0">
                <a:solidFill>
                  <a:schemeClr val="tx1"/>
                </a:solidFill>
                <a:latin typeface="Tahoma" panose="020B0604030504040204" pitchFamily="34" charset="0"/>
                <a:cs typeface="Tahoma" panose="020B0604030504040204" pitchFamily="34" charset="0"/>
              </a:rPr>
              <a:t> has only the </a:t>
            </a:r>
            <a:r>
              <a:rPr lang="en-US" altLang="en-US" sz="2000" dirty="0">
                <a:solidFill>
                  <a:schemeClr val="accent2"/>
                </a:solidFill>
                <a:latin typeface="Tahoma" panose="020B0604030504040204" pitchFamily="34" charset="0"/>
                <a:cs typeface="Tahoma" panose="020B0604030504040204" pitchFamily="34" charset="0"/>
              </a:rPr>
              <a:t>ciphertext</a:t>
            </a:r>
            <a:r>
              <a:rPr lang="en-US" altLang="en-US" sz="2000" dirty="0">
                <a:solidFill>
                  <a:schemeClr val="tx1"/>
                </a:solidFill>
                <a:latin typeface="Tahoma" panose="020B0604030504040204" pitchFamily="34" charset="0"/>
                <a:cs typeface="Tahoma" panose="020B0604030504040204" pitchFamily="34" charset="0"/>
              </a:rPr>
              <a:t> and his goal is to find the corresponding </a:t>
            </a:r>
            <a:r>
              <a:rPr lang="en-US" altLang="en-US" sz="2000" dirty="0">
                <a:solidFill>
                  <a:schemeClr val="accent2"/>
                </a:solidFill>
                <a:latin typeface="Tahoma" panose="020B0604030504040204" pitchFamily="34" charset="0"/>
                <a:cs typeface="Tahoma" panose="020B0604030504040204" pitchFamily="34" charset="0"/>
              </a:rPr>
              <a:t>plaintext.</a:t>
            </a:r>
          </a:p>
          <a:p>
            <a:pPr marL="285750" indent="-285750" algn="just">
              <a:lnSpc>
                <a:spcPct val="150000"/>
              </a:lnSpc>
              <a:spcBef>
                <a:spcPct val="20000"/>
              </a:spcBef>
              <a:buSzPct val="150000"/>
              <a:buFont typeface="Arial" panose="020B0604020202020204" pitchFamily="34" charset="0"/>
              <a:buChar char="•"/>
            </a:pPr>
            <a:r>
              <a:rPr lang="en-US" altLang="en-US" sz="2000" dirty="0">
                <a:solidFill>
                  <a:schemeClr val="tx1"/>
                </a:solidFill>
                <a:latin typeface="Tahoma" panose="020B0604030504040204" pitchFamily="34" charset="0"/>
                <a:cs typeface="Tahoma" panose="020B0604030504040204" pitchFamily="34" charset="0"/>
              </a:rPr>
              <a:t>An </a:t>
            </a:r>
            <a:r>
              <a:rPr lang="en-US" altLang="en-US" sz="2000" dirty="0">
                <a:solidFill>
                  <a:srgbClr val="C00000"/>
                </a:solidFill>
                <a:latin typeface="Tahoma" panose="020B0604030504040204" pitchFamily="34" charset="0"/>
                <a:cs typeface="Tahoma" panose="020B0604030504040204" pitchFamily="34" charset="0"/>
              </a:rPr>
              <a:t>attacker</a:t>
            </a:r>
            <a:r>
              <a:rPr lang="en-US" altLang="en-US" sz="2000" dirty="0">
                <a:solidFill>
                  <a:schemeClr val="tx1"/>
                </a:solidFill>
                <a:latin typeface="Tahoma" panose="020B0604030504040204" pitchFamily="34" charset="0"/>
                <a:cs typeface="Tahoma" panose="020B0604030504040204" pitchFamily="34" charset="0"/>
              </a:rPr>
              <a:t> has a </a:t>
            </a:r>
            <a:r>
              <a:rPr lang="en-US" altLang="en-US" sz="2000" dirty="0">
                <a:solidFill>
                  <a:schemeClr val="accent2"/>
                </a:solidFill>
                <a:latin typeface="Tahoma" panose="020B0604030504040204" pitchFamily="34" charset="0"/>
                <a:cs typeface="Tahoma" panose="020B0604030504040204" pitchFamily="34" charset="0"/>
              </a:rPr>
              <a:t>ciphertext</a:t>
            </a:r>
            <a:r>
              <a:rPr lang="en-US" altLang="en-US" sz="2000" dirty="0">
                <a:solidFill>
                  <a:schemeClr val="tx1"/>
                </a:solidFill>
                <a:latin typeface="Tahoma" panose="020B0604030504040204" pitchFamily="34" charset="0"/>
                <a:cs typeface="Tahoma" panose="020B0604030504040204" pitchFamily="34" charset="0"/>
              </a:rPr>
              <a:t> and the corresponding </a:t>
            </a:r>
            <a:r>
              <a:rPr lang="en-US" altLang="en-US" sz="2000" dirty="0">
                <a:solidFill>
                  <a:schemeClr val="accent2"/>
                </a:solidFill>
                <a:latin typeface="Tahoma" panose="020B0604030504040204" pitchFamily="34" charset="0"/>
                <a:cs typeface="Tahoma" panose="020B0604030504040204" pitchFamily="34" charset="0"/>
              </a:rPr>
              <a:t>plaintext</a:t>
            </a:r>
            <a:r>
              <a:rPr lang="en-US" altLang="en-US" sz="2000" dirty="0">
                <a:solidFill>
                  <a:schemeClr val="tx1"/>
                </a:solidFill>
                <a:latin typeface="Tahoma" panose="020B0604030504040204" pitchFamily="34" charset="0"/>
                <a:cs typeface="Tahoma" panose="020B0604030504040204" pitchFamily="34" charset="0"/>
              </a:rPr>
              <a:t> and his goal is to find the </a:t>
            </a:r>
            <a:r>
              <a:rPr lang="en-US" altLang="en-US" sz="2000" dirty="0">
                <a:solidFill>
                  <a:schemeClr val="accent2"/>
                </a:solidFill>
                <a:latin typeface="Tahoma" panose="020B0604030504040204" pitchFamily="34" charset="0"/>
                <a:cs typeface="Tahoma" panose="020B0604030504040204" pitchFamily="34" charset="0"/>
              </a:rPr>
              <a:t>key</a:t>
            </a:r>
            <a:r>
              <a:rPr lang="en-US" altLang="en-US" sz="2000" dirty="0">
                <a:solidFill>
                  <a:schemeClr val="tx1"/>
                </a:solidFill>
                <a:latin typeface="Tahoma" panose="020B0604030504040204" pitchFamily="34" charset="0"/>
                <a:cs typeface="Tahoma" panose="020B0604030504040204" pitchFamily="34" charset="0"/>
              </a:rPr>
              <a:t>.</a:t>
            </a:r>
            <a:endParaRPr lang="en-US" altLang="en-US" sz="2000" b="1" dirty="0">
              <a:solidFill>
                <a:srgbClr val="1E4C7C"/>
              </a:solidFill>
              <a:latin typeface="Garamond" panose="02020404030301010803" pitchFamily="18" charset="0"/>
            </a:endParaRPr>
          </a:p>
          <a:p>
            <a:pPr algn="just">
              <a:lnSpc>
                <a:spcPct val="150000"/>
              </a:lnSpc>
              <a:spcBef>
                <a:spcPct val="20000"/>
              </a:spcBef>
              <a:buSzPct val="150000"/>
              <a:buFont typeface="Arial" panose="020B0604020202020204" pitchFamily="34" charset="0"/>
              <a:buChar char="•"/>
            </a:pPr>
            <a:r>
              <a:rPr lang="en-US" altLang="en-US" sz="2000" dirty="0">
                <a:solidFill>
                  <a:schemeClr val="tx1"/>
                </a:solidFill>
                <a:latin typeface="Tahoma" panose="020B0604030504040204" pitchFamily="34" charset="0"/>
                <a:cs typeface="Tahoma" panose="020B0604030504040204" pitchFamily="34" charset="0"/>
              </a:rPr>
              <a:t>A good cryptosystem protects against all types of attacks.</a:t>
            </a:r>
          </a:p>
          <a:p>
            <a:pPr algn="just">
              <a:lnSpc>
                <a:spcPct val="150000"/>
              </a:lnSpc>
              <a:spcBef>
                <a:spcPct val="20000"/>
              </a:spcBef>
              <a:buSzPct val="150000"/>
              <a:buFont typeface="Arial" panose="020B0604020202020204" pitchFamily="34" charset="0"/>
              <a:buChar char="•"/>
            </a:pPr>
            <a:r>
              <a:rPr lang="en-US" altLang="en-US" sz="2000" dirty="0">
                <a:solidFill>
                  <a:schemeClr val="tx1"/>
                </a:solidFill>
                <a:latin typeface="Tahoma" panose="020B0604030504040204" pitchFamily="34" charset="0"/>
                <a:cs typeface="Tahoma" panose="020B0604030504040204" pitchFamily="34" charset="0"/>
              </a:rPr>
              <a:t>Attackers use both Mathematics and Statistics.</a:t>
            </a:r>
          </a:p>
          <a:p>
            <a:pPr algn="just">
              <a:lnSpc>
                <a:spcPct val="150000"/>
              </a:lnSpc>
            </a:pPr>
            <a:endParaRPr lang="en-US" sz="2000" dirty="0"/>
          </a:p>
        </p:txBody>
      </p:sp>
      <p:cxnSp>
        <p:nvCxnSpPr>
          <p:cNvPr id="8" name="Straight Connector 7">
            <a:extLst>
              <a:ext uri="{FF2B5EF4-FFF2-40B4-BE49-F238E27FC236}">
                <a16:creationId xmlns:a16="http://schemas.microsoft.com/office/drawing/2014/main" id="{CEF59A88-BCDC-0003-3F80-65C64F643638}"/>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pic>
        <p:nvPicPr>
          <p:cNvPr id="5" name="Content Placeholder 4">
            <a:extLst>
              <a:ext uri="{FF2B5EF4-FFF2-40B4-BE49-F238E27FC236}">
                <a16:creationId xmlns:a16="http://schemas.microsoft.com/office/drawing/2014/main" id="{7BC69C9C-4DD7-E35B-65B1-6B590A70229E}"/>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902859" y="2467586"/>
            <a:ext cx="6214641" cy="2249267"/>
          </a:xfrm>
        </p:spPr>
      </p:pic>
    </p:spTree>
    <p:extLst>
      <p:ext uri="{BB962C8B-B14F-4D97-AF65-F5344CB8AC3E}">
        <p14:creationId xmlns:p14="http://schemas.microsoft.com/office/powerpoint/2010/main" val="14238769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0A9C2-C9D2-961C-B132-B81E1E3146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4979D9E-D6C6-C06E-05FB-16D01B3D7C7F}"/>
              </a:ext>
            </a:extLst>
          </p:cNvPr>
          <p:cNvSpPr>
            <a:spLocks noGrp="1"/>
          </p:cNvSpPr>
          <p:nvPr>
            <p:ph type="title"/>
          </p:nvPr>
        </p:nvSpPr>
        <p:spPr>
          <a:xfrm>
            <a:off x="119270" y="99392"/>
            <a:ext cx="11953459" cy="642730"/>
          </a:xfrm>
        </p:spPr>
        <p:txBody>
          <a:bodyPr>
            <a:normAutofit/>
          </a:bodyPr>
          <a:lstStyle/>
          <a:p>
            <a:r>
              <a:rPr lang="en-US" sz="3600" b="1" dirty="0">
                <a:latin typeface="+mn-lt"/>
              </a:rPr>
              <a:t>Cryptography</a:t>
            </a:r>
          </a:p>
        </p:txBody>
      </p:sp>
      <p:sp>
        <p:nvSpPr>
          <p:cNvPr id="6" name="Text Placeholder 5">
            <a:extLst>
              <a:ext uri="{FF2B5EF4-FFF2-40B4-BE49-F238E27FC236}">
                <a16:creationId xmlns:a16="http://schemas.microsoft.com/office/drawing/2014/main" id="{499EE5C6-07EB-9064-93A5-28C4B02F3FD2}"/>
              </a:ext>
            </a:extLst>
          </p:cNvPr>
          <p:cNvSpPr>
            <a:spLocks noGrp="1"/>
          </p:cNvSpPr>
          <p:nvPr>
            <p:ph type="body" sz="half" idx="2"/>
          </p:nvPr>
        </p:nvSpPr>
        <p:spPr>
          <a:xfrm>
            <a:off x="119269" y="987424"/>
            <a:ext cx="5213222" cy="5870576"/>
          </a:xfrm>
        </p:spPr>
        <p:txBody>
          <a:bodyPr>
            <a:noAutofit/>
          </a:bodyPr>
          <a:lstStyle/>
          <a:p>
            <a:pPr algn="just">
              <a:lnSpc>
                <a:spcPct val="100000"/>
              </a:lnSpc>
              <a:spcBef>
                <a:spcPct val="20000"/>
              </a:spcBef>
              <a:buSzPct val="150000"/>
            </a:pPr>
            <a:r>
              <a:rPr lang="en-US" altLang="en-US" sz="2000" b="1" dirty="0">
                <a:solidFill>
                  <a:srgbClr val="FF0000"/>
                </a:solidFill>
                <a:latin typeface="Tahoma" panose="020B0604030504040204" pitchFamily="34" charset="0"/>
                <a:cs typeface="Tahoma" panose="020B0604030504040204" pitchFamily="34" charset="0"/>
              </a:rPr>
              <a:t>Intruders : </a:t>
            </a:r>
            <a:r>
              <a:rPr lang="en-US" altLang="en-US" sz="2000" dirty="0">
                <a:solidFill>
                  <a:srgbClr val="C00000"/>
                </a:solidFill>
                <a:latin typeface="Tahoma" panose="020B0604030504040204" pitchFamily="34" charset="0"/>
                <a:cs typeface="Tahoma" panose="020B0604030504040204" pitchFamily="34" charset="0"/>
              </a:rPr>
              <a:t>Eavesdropping (listening/spying the message) </a:t>
            </a:r>
          </a:p>
          <a:p>
            <a:pPr algn="just">
              <a:lnSpc>
                <a:spcPct val="100000"/>
              </a:lnSpc>
              <a:spcBef>
                <a:spcPct val="20000"/>
              </a:spcBef>
              <a:buSzPct val="150000"/>
              <a:buFont typeface="Arial" panose="020B0604020202020204" pitchFamily="34" charset="0"/>
              <a:buChar char="•"/>
            </a:pPr>
            <a:r>
              <a:rPr lang="en-US" altLang="en-US" sz="2000" dirty="0">
                <a:solidFill>
                  <a:schemeClr val="tx1"/>
                </a:solidFill>
                <a:latin typeface="Tahoma" panose="020B0604030504040204" pitchFamily="34" charset="0"/>
                <a:cs typeface="Tahoma" panose="020B0604030504040204" pitchFamily="34" charset="0"/>
              </a:rPr>
              <a:t>An intruder may try to read the message</a:t>
            </a:r>
          </a:p>
          <a:p>
            <a:pPr algn="just">
              <a:lnSpc>
                <a:spcPct val="100000"/>
              </a:lnSpc>
              <a:spcBef>
                <a:spcPct val="20000"/>
              </a:spcBef>
              <a:buSzPct val="150000"/>
              <a:buFont typeface="Arial" panose="020B0604020202020204" pitchFamily="34" charset="0"/>
              <a:buChar char="•"/>
            </a:pPr>
            <a:r>
              <a:rPr lang="en-US" altLang="en-US" sz="2000" dirty="0">
                <a:solidFill>
                  <a:schemeClr val="tx1"/>
                </a:solidFill>
                <a:latin typeface="Tahoma" panose="020B0604030504040204" pitchFamily="34" charset="0"/>
                <a:cs typeface="Tahoma" panose="020B0604030504040204" pitchFamily="34" charset="0"/>
              </a:rPr>
              <a:t>If it is well encrypted, the intruder will not know the content</a:t>
            </a:r>
          </a:p>
          <a:p>
            <a:pPr algn="just">
              <a:lnSpc>
                <a:spcPct val="100000"/>
              </a:lnSpc>
              <a:spcBef>
                <a:spcPct val="20000"/>
              </a:spcBef>
              <a:buSzPct val="150000"/>
              <a:buFont typeface="Arial" panose="020B0604020202020204" pitchFamily="34" charset="0"/>
              <a:buChar char="•"/>
            </a:pPr>
            <a:r>
              <a:rPr lang="en-US" altLang="en-US" sz="2000" dirty="0">
                <a:solidFill>
                  <a:schemeClr val="tx1"/>
                </a:solidFill>
                <a:latin typeface="Tahoma" panose="020B0604030504040204" pitchFamily="34" charset="0"/>
                <a:cs typeface="Tahoma" panose="020B0604030504040204" pitchFamily="34" charset="0"/>
              </a:rPr>
              <a:t>However, just the fact the intruder knows that there is communication may be a threat (Traffic analysis)</a:t>
            </a:r>
          </a:p>
          <a:p>
            <a:pPr algn="just">
              <a:lnSpc>
                <a:spcPct val="150000"/>
              </a:lnSpc>
              <a:spcBef>
                <a:spcPct val="20000"/>
              </a:spcBef>
              <a:buSzPct val="150000"/>
            </a:pPr>
            <a:r>
              <a:rPr lang="en-US" altLang="en-US" sz="2000" dirty="0">
                <a:solidFill>
                  <a:srgbClr val="C00000"/>
                </a:solidFill>
                <a:latin typeface="Tahoma" panose="020B0604030504040204" pitchFamily="34" charset="0"/>
                <a:cs typeface="Tahoma" panose="020B0604030504040204" pitchFamily="34" charset="0"/>
              </a:rPr>
              <a:t>Modification</a:t>
            </a:r>
          </a:p>
          <a:p>
            <a:pPr algn="just">
              <a:lnSpc>
                <a:spcPct val="150000"/>
              </a:lnSpc>
              <a:spcBef>
                <a:spcPct val="20000"/>
              </a:spcBef>
              <a:buSzPct val="150000"/>
            </a:pPr>
            <a:r>
              <a:rPr lang="en-US" altLang="en-US" sz="2000" dirty="0">
                <a:solidFill>
                  <a:schemeClr val="tx1"/>
                </a:solidFill>
                <a:latin typeface="Tahoma" panose="020B0604030504040204" pitchFamily="34" charset="0"/>
                <a:cs typeface="Tahoma" panose="020B0604030504040204" pitchFamily="34" charset="0"/>
              </a:rPr>
              <a:t>Modifying a plaintext is easy, but modifying encrypted messages is more difficult</a:t>
            </a:r>
          </a:p>
          <a:p>
            <a:pPr algn="just">
              <a:lnSpc>
                <a:spcPct val="150000"/>
              </a:lnSpc>
              <a:spcBef>
                <a:spcPct val="20000"/>
              </a:spcBef>
              <a:buSzPct val="150000"/>
            </a:pPr>
            <a:r>
              <a:rPr lang="en-US" altLang="en-US" sz="2000" dirty="0">
                <a:solidFill>
                  <a:srgbClr val="C00000"/>
                </a:solidFill>
                <a:latin typeface="Tahoma" panose="020B0604030504040204" pitchFamily="34" charset="0"/>
                <a:cs typeface="Tahoma" panose="020B0604030504040204" pitchFamily="34" charset="0"/>
              </a:rPr>
              <a:t>Insertion of messages</a:t>
            </a:r>
          </a:p>
          <a:p>
            <a:pPr algn="just">
              <a:lnSpc>
                <a:spcPct val="150000"/>
              </a:lnSpc>
              <a:spcBef>
                <a:spcPct val="20000"/>
              </a:spcBef>
              <a:buSzPct val="150000"/>
            </a:pPr>
            <a:r>
              <a:rPr lang="en-US" altLang="en-US" sz="2000" dirty="0">
                <a:solidFill>
                  <a:schemeClr val="tx1"/>
                </a:solidFill>
                <a:latin typeface="Tahoma" panose="020B0604030504040204" pitchFamily="34" charset="0"/>
                <a:cs typeface="Tahoma" panose="020B0604030504040204" pitchFamily="34" charset="0"/>
              </a:rPr>
              <a:t>Inserting new message into a ciphertext is difficult </a:t>
            </a:r>
          </a:p>
          <a:p>
            <a:pPr algn="just">
              <a:lnSpc>
                <a:spcPct val="150000"/>
              </a:lnSpc>
            </a:pPr>
            <a:endParaRPr lang="en-US" dirty="0"/>
          </a:p>
        </p:txBody>
      </p:sp>
      <p:cxnSp>
        <p:nvCxnSpPr>
          <p:cNvPr id="8" name="Straight Connector 7">
            <a:extLst>
              <a:ext uri="{FF2B5EF4-FFF2-40B4-BE49-F238E27FC236}">
                <a16:creationId xmlns:a16="http://schemas.microsoft.com/office/drawing/2014/main" id="{86061906-0829-BDF5-5B87-2F85071D60EC}"/>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pic>
        <p:nvPicPr>
          <p:cNvPr id="5" name="Content Placeholder 4">
            <a:extLst>
              <a:ext uri="{FF2B5EF4-FFF2-40B4-BE49-F238E27FC236}">
                <a16:creationId xmlns:a16="http://schemas.microsoft.com/office/drawing/2014/main" id="{5E3A52AF-E60C-36E3-6B1E-3478339B6204}"/>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513388" y="2390510"/>
            <a:ext cx="6559550" cy="2964392"/>
          </a:xfrm>
        </p:spPr>
      </p:pic>
    </p:spTree>
    <p:extLst>
      <p:ext uri="{BB962C8B-B14F-4D97-AF65-F5344CB8AC3E}">
        <p14:creationId xmlns:p14="http://schemas.microsoft.com/office/powerpoint/2010/main" val="14494000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6A004-532E-262B-4F62-22F0E6985CB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E7407D-7D0C-3D06-3572-7B76E92F64E3}"/>
              </a:ext>
            </a:extLst>
          </p:cNvPr>
          <p:cNvSpPr>
            <a:spLocks noGrp="1"/>
          </p:cNvSpPr>
          <p:nvPr>
            <p:ph type="title"/>
          </p:nvPr>
        </p:nvSpPr>
        <p:spPr>
          <a:xfrm>
            <a:off x="119270" y="99392"/>
            <a:ext cx="11953459" cy="642730"/>
          </a:xfrm>
        </p:spPr>
        <p:txBody>
          <a:bodyPr>
            <a:normAutofit/>
          </a:bodyPr>
          <a:lstStyle/>
          <a:p>
            <a:r>
              <a:rPr lang="en-GB" altLang="en-US" sz="3600" dirty="0">
                <a:solidFill>
                  <a:srgbClr val="FF0000"/>
                </a:solidFill>
                <a:latin typeface="Tahoma" panose="020B0604030504040204" pitchFamily="34" charset="0"/>
                <a:cs typeface="Tahoma" panose="020B0604030504040204" pitchFamily="34" charset="0"/>
              </a:rPr>
              <a:t>Caesar cipher</a:t>
            </a:r>
            <a:endParaRPr lang="en-US" sz="3600" b="1" dirty="0">
              <a:latin typeface="+mn-lt"/>
            </a:endParaRPr>
          </a:p>
        </p:txBody>
      </p:sp>
      <p:sp>
        <p:nvSpPr>
          <p:cNvPr id="6" name="Text Placeholder 5">
            <a:extLst>
              <a:ext uri="{FF2B5EF4-FFF2-40B4-BE49-F238E27FC236}">
                <a16:creationId xmlns:a16="http://schemas.microsoft.com/office/drawing/2014/main" id="{3D8643FD-35F9-1B2B-B194-51629CF539B2}"/>
              </a:ext>
            </a:extLst>
          </p:cNvPr>
          <p:cNvSpPr>
            <a:spLocks noGrp="1"/>
          </p:cNvSpPr>
          <p:nvPr>
            <p:ph type="body" sz="half" idx="2"/>
          </p:nvPr>
        </p:nvSpPr>
        <p:spPr>
          <a:xfrm>
            <a:off x="119268" y="987424"/>
            <a:ext cx="5421453" cy="5771183"/>
          </a:xfrm>
        </p:spPr>
        <p:txBody>
          <a:bodyPr>
            <a:noAutofit/>
          </a:bodyPr>
          <a:lstStyle/>
          <a:p>
            <a:pPr algn="just">
              <a:lnSpc>
                <a:spcPct val="150000"/>
              </a:lnSpc>
            </a:pPr>
            <a:r>
              <a:rPr lang="en-US" altLang="en-US" sz="2000" dirty="0">
                <a:latin typeface="Tahoma" panose="020B0604030504040204" pitchFamily="34" charset="0"/>
                <a:cs typeface="Tahoma" panose="020B0604030504040204" pitchFamily="34" charset="0"/>
              </a:rPr>
              <a:t>This is the earliest known example of a </a:t>
            </a:r>
            <a:r>
              <a:rPr lang="en-US" altLang="en-US" sz="2000" dirty="0">
                <a:solidFill>
                  <a:srgbClr val="C00000"/>
                </a:solidFill>
                <a:latin typeface="Tahoma" panose="020B0604030504040204" pitchFamily="34" charset="0"/>
                <a:cs typeface="Tahoma" panose="020B0604030504040204" pitchFamily="34" charset="0"/>
              </a:rPr>
              <a:t>substitution cipher</a:t>
            </a:r>
            <a:r>
              <a:rPr lang="en-US" altLang="en-US" sz="2000" dirty="0">
                <a:latin typeface="Tahoma" panose="020B0604030504040204" pitchFamily="34" charset="0"/>
                <a:cs typeface="Tahoma" panose="020B0604030504040204" pitchFamily="34" charset="0"/>
              </a:rPr>
              <a:t>.</a:t>
            </a:r>
          </a:p>
          <a:p>
            <a:pPr algn="just">
              <a:lnSpc>
                <a:spcPct val="150000"/>
              </a:lnSpc>
            </a:pPr>
            <a:r>
              <a:rPr lang="en-US" altLang="en-US" sz="2000" dirty="0">
                <a:latin typeface="Tahoma" panose="020B0604030504040204" pitchFamily="34" charset="0"/>
                <a:cs typeface="Tahoma" panose="020B0604030504040204" pitchFamily="34" charset="0"/>
              </a:rPr>
              <a:t>Each character of a message is replaced by a character three position down in the alphabet.</a:t>
            </a:r>
          </a:p>
          <a:p>
            <a:pPr algn="just" eaLnBrk="1" hangingPunct="1">
              <a:lnSpc>
                <a:spcPct val="150000"/>
              </a:lnSpc>
            </a:pPr>
            <a:r>
              <a:rPr lang="en-GB" altLang="en-US" sz="2000" dirty="0">
                <a:solidFill>
                  <a:srgbClr val="C00000"/>
                </a:solidFill>
                <a:latin typeface="Tahoma" panose="020B0604030504040204" pitchFamily="34" charset="0"/>
                <a:cs typeface="Tahoma" panose="020B0604030504040204" pitchFamily="34" charset="0"/>
              </a:rPr>
              <a:t>Shift of letters:</a:t>
            </a:r>
          </a:p>
          <a:p>
            <a:pPr algn="just" eaLnBrk="1" hangingPunct="1">
              <a:lnSpc>
                <a:spcPct val="150000"/>
              </a:lnSpc>
              <a:buFontTx/>
              <a:buNone/>
            </a:pPr>
            <a:r>
              <a:rPr lang="en-GB" altLang="en-US" sz="2000" b="1" dirty="0">
                <a:latin typeface="Tahoma" panose="020B0604030504040204" pitchFamily="34" charset="0"/>
                <a:cs typeface="Tahoma" panose="020B0604030504040204" pitchFamily="34" charset="0"/>
              </a:rPr>
              <a:t>Plain</a:t>
            </a:r>
            <a:r>
              <a:rPr lang="en-GB" altLang="en-US" sz="2000" dirty="0">
                <a:latin typeface="Tahoma" panose="020B0604030504040204" pitchFamily="34" charset="0"/>
                <a:cs typeface="Tahoma" panose="020B0604030504040204" pitchFamily="34" charset="0"/>
              </a:rPr>
              <a:t>:   ABCDEFGHIJKLMNOPQRSTUVWXYZ</a:t>
            </a:r>
          </a:p>
          <a:p>
            <a:pPr algn="just" eaLnBrk="1" hangingPunct="1">
              <a:lnSpc>
                <a:spcPct val="150000"/>
              </a:lnSpc>
              <a:buFontTx/>
              <a:buNone/>
            </a:pPr>
            <a:r>
              <a:rPr lang="en-GB" altLang="en-US" sz="2000" b="1" dirty="0">
                <a:latin typeface="Tahoma" panose="020B0604030504040204" pitchFamily="34" charset="0"/>
                <a:cs typeface="Tahoma" panose="020B0604030504040204" pitchFamily="34" charset="0"/>
              </a:rPr>
              <a:t>Cipher</a:t>
            </a:r>
            <a:r>
              <a:rPr lang="en-GB" altLang="en-US" sz="2000" dirty="0">
                <a:latin typeface="Tahoma" panose="020B0604030504040204" pitchFamily="34" charset="0"/>
                <a:cs typeface="Tahoma" panose="020B0604030504040204" pitchFamily="34" charset="0"/>
              </a:rPr>
              <a:t>: DEFGHIJKLMNOPQRSTUVWXYZABC</a:t>
            </a:r>
            <a:endParaRPr lang="en-US" altLang="en-US" sz="2000" dirty="0">
              <a:latin typeface="Tahoma" panose="020B0604030504040204" pitchFamily="34" charset="0"/>
              <a:cs typeface="Tahoma" panose="020B0604030504040204" pitchFamily="34" charset="0"/>
            </a:endParaRPr>
          </a:p>
          <a:p>
            <a:pPr algn="just" eaLnBrk="1" hangingPunct="1">
              <a:lnSpc>
                <a:spcPct val="150000"/>
              </a:lnSpc>
              <a:buFontTx/>
              <a:buNone/>
            </a:pPr>
            <a:r>
              <a:rPr lang="en-US" altLang="en-US" sz="2000" dirty="0">
                <a:latin typeface="Tahoma" panose="020B0604030504040204" pitchFamily="34" charset="0"/>
                <a:cs typeface="Tahoma" panose="020B0604030504040204" pitchFamily="34" charset="0"/>
              </a:rPr>
              <a:t>Example</a:t>
            </a:r>
          </a:p>
          <a:p>
            <a:pPr algn="just" eaLnBrk="1" hangingPunct="1">
              <a:lnSpc>
                <a:spcPct val="150000"/>
              </a:lnSpc>
              <a:buFontTx/>
              <a:buNone/>
            </a:pPr>
            <a:r>
              <a:rPr lang="en-US" altLang="en-US" sz="2000" dirty="0">
                <a:solidFill>
                  <a:srgbClr val="C00000"/>
                </a:solidFill>
                <a:latin typeface="Tahoma" panose="020B0604030504040204" pitchFamily="34" charset="0"/>
                <a:cs typeface="Tahoma" panose="020B0604030504040204" pitchFamily="34" charset="0"/>
              </a:rPr>
              <a:t>plaintext</a:t>
            </a:r>
            <a:r>
              <a:rPr lang="en-US" altLang="en-US" sz="2000" dirty="0">
                <a:latin typeface="Tahoma" panose="020B0604030504040204" pitchFamily="34" charset="0"/>
                <a:cs typeface="Tahoma" panose="020B0604030504040204" pitchFamily="34" charset="0"/>
              </a:rPr>
              <a:t>:   </a:t>
            </a:r>
            <a:r>
              <a:rPr lang="en-US" altLang="en-US" sz="2000" dirty="0">
                <a:solidFill>
                  <a:schemeClr val="accent2"/>
                </a:solidFill>
                <a:latin typeface="Tahoma" panose="020B0604030504040204" pitchFamily="34" charset="0"/>
                <a:cs typeface="Tahoma" panose="020B0604030504040204" pitchFamily="34" charset="0"/>
              </a:rPr>
              <a:t>are you ready</a:t>
            </a:r>
          </a:p>
          <a:p>
            <a:pPr algn="just" eaLnBrk="1" hangingPunct="1">
              <a:lnSpc>
                <a:spcPct val="150000"/>
              </a:lnSpc>
              <a:buFontTx/>
              <a:buNone/>
            </a:pPr>
            <a:r>
              <a:rPr lang="en-US" altLang="en-US" sz="2000" dirty="0">
                <a:solidFill>
                  <a:srgbClr val="C00000"/>
                </a:solidFill>
                <a:latin typeface="Tahoma" panose="020B0604030504040204" pitchFamily="34" charset="0"/>
                <a:cs typeface="Tahoma" panose="020B0604030504040204" pitchFamily="34" charset="0"/>
              </a:rPr>
              <a:t>ciphertext</a:t>
            </a:r>
            <a:r>
              <a:rPr lang="en-US" altLang="en-US" sz="2000" dirty="0">
                <a:latin typeface="Tahoma" panose="020B0604030504040204" pitchFamily="34" charset="0"/>
                <a:cs typeface="Tahoma" panose="020B0604030504040204" pitchFamily="34" charset="0"/>
              </a:rPr>
              <a:t>:  </a:t>
            </a:r>
            <a:r>
              <a:rPr lang="en-US" altLang="en-US" sz="2000" dirty="0">
                <a:solidFill>
                  <a:schemeClr val="accent2"/>
                </a:solidFill>
                <a:latin typeface="Tahoma" panose="020B0604030504040204" pitchFamily="34" charset="0"/>
                <a:cs typeface="Tahoma" panose="020B0604030504040204" pitchFamily="34" charset="0"/>
              </a:rPr>
              <a:t>duh </a:t>
            </a:r>
            <a:r>
              <a:rPr lang="en-US" altLang="en-US" sz="2000" dirty="0" err="1">
                <a:solidFill>
                  <a:schemeClr val="accent2"/>
                </a:solidFill>
                <a:latin typeface="Tahoma" panose="020B0604030504040204" pitchFamily="34" charset="0"/>
                <a:cs typeface="Tahoma" panose="020B0604030504040204" pitchFamily="34" charset="0"/>
              </a:rPr>
              <a:t>brx</a:t>
            </a:r>
            <a:r>
              <a:rPr lang="en-US" altLang="en-US" sz="2000" dirty="0">
                <a:solidFill>
                  <a:schemeClr val="accent2"/>
                </a:solidFill>
                <a:latin typeface="Tahoma" panose="020B0604030504040204" pitchFamily="34" charset="0"/>
                <a:cs typeface="Tahoma" panose="020B0604030504040204" pitchFamily="34" charset="0"/>
              </a:rPr>
              <a:t> </a:t>
            </a:r>
            <a:r>
              <a:rPr lang="en-US" altLang="en-US" sz="2000" dirty="0" err="1">
                <a:solidFill>
                  <a:schemeClr val="accent2"/>
                </a:solidFill>
                <a:latin typeface="Tahoma" panose="020B0604030504040204" pitchFamily="34" charset="0"/>
                <a:cs typeface="Tahoma" panose="020B0604030504040204" pitchFamily="34" charset="0"/>
              </a:rPr>
              <a:t>uhdgb</a:t>
            </a:r>
            <a:endParaRPr lang="en-US" altLang="en-US" sz="2000" dirty="0">
              <a:solidFill>
                <a:schemeClr val="accent2"/>
              </a:solidFill>
              <a:latin typeface="Tahoma" panose="020B0604030504040204" pitchFamily="34" charset="0"/>
              <a:cs typeface="Tahoma" panose="020B0604030504040204" pitchFamily="34" charset="0"/>
            </a:endParaRPr>
          </a:p>
          <a:p>
            <a:pPr algn="just">
              <a:lnSpc>
                <a:spcPct val="150000"/>
              </a:lnSpc>
            </a:pPr>
            <a:endParaRPr lang="en-US" sz="2000" dirty="0"/>
          </a:p>
        </p:txBody>
      </p:sp>
      <p:cxnSp>
        <p:nvCxnSpPr>
          <p:cNvPr id="8" name="Straight Connector 7">
            <a:extLst>
              <a:ext uri="{FF2B5EF4-FFF2-40B4-BE49-F238E27FC236}">
                <a16:creationId xmlns:a16="http://schemas.microsoft.com/office/drawing/2014/main" id="{62BB0A66-5410-9F75-35CC-ECD122C162A9}"/>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pic>
        <p:nvPicPr>
          <p:cNvPr id="5" name="Content Placeholder 4">
            <a:extLst>
              <a:ext uri="{FF2B5EF4-FFF2-40B4-BE49-F238E27FC236}">
                <a16:creationId xmlns:a16="http://schemas.microsoft.com/office/drawing/2014/main" id="{5EF8E437-DE5F-4256-A510-CEFDBD2582FC}"/>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9170938">
            <a:off x="5034981" y="3544924"/>
            <a:ext cx="7718877" cy="601470"/>
          </a:xfrm>
        </p:spPr>
      </p:pic>
    </p:spTree>
    <p:extLst>
      <p:ext uri="{BB962C8B-B14F-4D97-AF65-F5344CB8AC3E}">
        <p14:creationId xmlns:p14="http://schemas.microsoft.com/office/powerpoint/2010/main" val="14528636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84461-0290-1226-0C2D-12288640CB1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C3AE97-52F8-76BE-9CB0-2602110968F8}"/>
              </a:ext>
            </a:extLst>
          </p:cNvPr>
          <p:cNvSpPr>
            <a:spLocks noGrp="1"/>
          </p:cNvSpPr>
          <p:nvPr>
            <p:ph type="title"/>
          </p:nvPr>
        </p:nvSpPr>
        <p:spPr>
          <a:xfrm>
            <a:off x="119270" y="99392"/>
            <a:ext cx="11953459" cy="642730"/>
          </a:xfrm>
        </p:spPr>
        <p:txBody>
          <a:bodyPr>
            <a:normAutofit/>
          </a:bodyPr>
          <a:lstStyle/>
          <a:p>
            <a:r>
              <a:rPr lang="en-GB" altLang="en-US" sz="3600" dirty="0">
                <a:solidFill>
                  <a:srgbClr val="FF0000"/>
                </a:solidFill>
                <a:latin typeface="Tahoma" panose="020B0604030504040204" pitchFamily="34" charset="0"/>
                <a:cs typeface="Tahoma" panose="020B0604030504040204" pitchFamily="34" charset="0"/>
              </a:rPr>
              <a:t>Caesar cipher</a:t>
            </a:r>
            <a:endParaRPr lang="en-US" sz="3600" b="1" dirty="0">
              <a:latin typeface="+mn-lt"/>
            </a:endParaRPr>
          </a:p>
        </p:txBody>
      </p:sp>
      <p:sp>
        <p:nvSpPr>
          <p:cNvPr id="6" name="Text Placeholder 5">
            <a:extLst>
              <a:ext uri="{FF2B5EF4-FFF2-40B4-BE49-F238E27FC236}">
                <a16:creationId xmlns:a16="http://schemas.microsoft.com/office/drawing/2014/main" id="{F86357FC-B4BE-640A-9E97-96B482E36215}"/>
              </a:ext>
            </a:extLst>
          </p:cNvPr>
          <p:cNvSpPr>
            <a:spLocks noGrp="1"/>
          </p:cNvSpPr>
          <p:nvPr>
            <p:ph type="body" sz="half" idx="2"/>
          </p:nvPr>
        </p:nvSpPr>
        <p:spPr>
          <a:xfrm>
            <a:off x="119268" y="987424"/>
            <a:ext cx="5976732" cy="5771183"/>
          </a:xfrm>
        </p:spPr>
        <p:txBody>
          <a:bodyPr>
            <a:noAutofit/>
          </a:bodyPr>
          <a:lstStyle/>
          <a:p>
            <a:pPr algn="just">
              <a:lnSpc>
                <a:spcPct val="100000"/>
              </a:lnSpc>
              <a:spcAft>
                <a:spcPct val="0"/>
              </a:spcAft>
              <a:buFont typeface="Times New Roman" panose="02020603050405020304" pitchFamily="18" charset="0"/>
              <a:buNone/>
            </a:pPr>
            <a:r>
              <a:rPr lang="en-US" altLang="en-US" sz="2000" b="1" dirty="0">
                <a:latin typeface="Tahoma" panose="020B0604030504040204" pitchFamily="34" charset="0"/>
                <a:cs typeface="Tahoma" panose="020B0604030504040204" pitchFamily="34" charset="0"/>
              </a:rPr>
              <a:t>Example:  </a:t>
            </a:r>
            <a:r>
              <a:rPr lang="en-US" altLang="en-US" sz="2000" dirty="0">
                <a:latin typeface="Tahoma" panose="020B0604030504040204" pitchFamily="34" charset="0"/>
                <a:cs typeface="Tahoma" panose="020B0604030504040204" pitchFamily="34" charset="0"/>
              </a:rPr>
              <a:t>Encipher the message</a:t>
            </a:r>
          </a:p>
          <a:p>
            <a:pPr algn="just">
              <a:lnSpc>
                <a:spcPct val="100000"/>
              </a:lnSpc>
              <a:spcAft>
                <a:spcPct val="0"/>
              </a:spcAft>
              <a:buFont typeface="Times New Roman" panose="02020603050405020304" pitchFamily="18" charset="0"/>
              <a:buNone/>
            </a:pPr>
            <a:r>
              <a:rPr lang="en-US" altLang="en-US" sz="2000" dirty="0">
                <a:latin typeface="Tahoma" panose="020B0604030504040204" pitchFamily="34" charset="0"/>
                <a:cs typeface="Tahoma" panose="020B0604030504040204" pitchFamily="34" charset="0"/>
              </a:rPr>
              <a:t>  </a:t>
            </a:r>
            <a:r>
              <a:rPr lang="en-US" altLang="en-US" sz="2000" dirty="0">
                <a:solidFill>
                  <a:schemeClr val="accent2"/>
                </a:solidFill>
                <a:latin typeface="Tahoma" panose="020B0604030504040204" pitchFamily="34" charset="0"/>
                <a:cs typeface="Tahoma" panose="020B0604030504040204" pitchFamily="34" charset="0"/>
              </a:rPr>
              <a:t>THIS MESSAGE IS TOP SECRET</a:t>
            </a:r>
          </a:p>
          <a:p>
            <a:pPr algn="just">
              <a:lnSpc>
                <a:spcPct val="100000"/>
              </a:lnSpc>
              <a:spcAft>
                <a:spcPct val="0"/>
              </a:spcAft>
            </a:pPr>
            <a:r>
              <a:rPr lang="en-US" altLang="en-US" sz="2000" dirty="0">
                <a:latin typeface="Tahoma" panose="020B0604030504040204" pitchFamily="34" charset="0"/>
                <a:cs typeface="Tahoma" panose="020B0604030504040204" pitchFamily="34" charset="0"/>
              </a:rPr>
              <a:t>using the ordinary alphabet and a Caesar cipher with a shift of 3. </a:t>
            </a:r>
          </a:p>
          <a:p>
            <a:pPr algn="just">
              <a:lnSpc>
                <a:spcPct val="100000"/>
              </a:lnSpc>
              <a:spcAft>
                <a:spcPct val="0"/>
              </a:spcAft>
            </a:pPr>
            <a:r>
              <a:rPr lang="en-US" altLang="en-US" sz="2000" dirty="0">
                <a:latin typeface="Tahoma" panose="020B0604030504040204" pitchFamily="34" charset="0"/>
                <a:cs typeface="Tahoma" panose="020B0604030504040204" pitchFamily="34" charset="0"/>
              </a:rPr>
              <a:t>When each letter is converted to a number, and we group into blocks of length 5, we get</a:t>
            </a:r>
          </a:p>
          <a:p>
            <a:pPr algn="just">
              <a:lnSpc>
                <a:spcPct val="100000"/>
              </a:lnSpc>
              <a:spcAft>
                <a:spcPct val="0"/>
              </a:spcAft>
            </a:pPr>
            <a:r>
              <a:rPr lang="en-US" altLang="en-US" sz="2000" dirty="0">
                <a:solidFill>
                  <a:srgbClr val="C00000"/>
                </a:solidFill>
                <a:latin typeface="Tahoma" panose="020B0604030504040204" pitchFamily="34" charset="0"/>
                <a:cs typeface="Tahoma" panose="020B0604030504040204" pitchFamily="34" charset="0"/>
              </a:rPr>
              <a:t>19 7 8 18 12   4 18 18 0 6   4 8 18 19 14  15 18 4 2 17   4 19</a:t>
            </a:r>
            <a:endParaRPr lang="en-US" altLang="en-US" sz="2000" dirty="0">
              <a:latin typeface="Tahoma" panose="020B0604030504040204" pitchFamily="34" charset="0"/>
              <a:cs typeface="Tahoma" panose="020B0604030504040204" pitchFamily="34" charset="0"/>
            </a:endParaRPr>
          </a:p>
          <a:p>
            <a:pPr algn="just"/>
            <a:r>
              <a:rPr lang="en-US" altLang="en-US" sz="2000" dirty="0">
                <a:latin typeface="Tahoma" panose="020B0604030504040204" pitchFamily="34" charset="0"/>
                <a:cs typeface="Tahoma" panose="020B0604030504040204" pitchFamily="34" charset="0"/>
              </a:rPr>
              <a:t>Here, we group the items in blocks for readability. After applying the enciphering transformation, each number becomes</a:t>
            </a:r>
          </a:p>
          <a:p>
            <a:pPr algn="just"/>
            <a:r>
              <a:rPr lang="en-US" altLang="en-US" sz="2000" dirty="0">
                <a:solidFill>
                  <a:srgbClr val="C00000"/>
                </a:solidFill>
              </a:rPr>
              <a:t>22 10 11 21 15   7 21 21 3 9    7 11 21 22 17   18 21 7 5 20   7 22</a:t>
            </a:r>
          </a:p>
          <a:p>
            <a:pPr algn="just"/>
            <a:r>
              <a:rPr lang="en-US" altLang="en-US" sz="2000" dirty="0">
                <a:latin typeface="Tahoma" panose="020B0604030504040204" pitchFamily="34" charset="0"/>
                <a:cs typeface="Tahoma" panose="020B0604030504040204" pitchFamily="34" charset="0"/>
              </a:rPr>
              <a:t>and the ciphertext message is sent as</a:t>
            </a:r>
          </a:p>
          <a:p>
            <a:pPr algn="just"/>
            <a:r>
              <a:rPr lang="en-US" altLang="en-US" sz="2000" dirty="0">
                <a:solidFill>
                  <a:schemeClr val="accent2"/>
                </a:solidFill>
                <a:latin typeface="Tahoma" panose="020B0604030504040204" pitchFamily="34" charset="0"/>
                <a:cs typeface="Tahoma" panose="020B0604030504040204" pitchFamily="34" charset="0"/>
              </a:rPr>
              <a:t>WKLVP HVVDI HLVWR SVHFU HW</a:t>
            </a:r>
          </a:p>
          <a:p>
            <a:pPr algn="just">
              <a:lnSpc>
                <a:spcPct val="150000"/>
              </a:lnSpc>
            </a:pPr>
            <a:endParaRPr lang="en-US" sz="2000" dirty="0"/>
          </a:p>
        </p:txBody>
      </p:sp>
      <p:cxnSp>
        <p:nvCxnSpPr>
          <p:cNvPr id="8" name="Straight Connector 7">
            <a:extLst>
              <a:ext uri="{FF2B5EF4-FFF2-40B4-BE49-F238E27FC236}">
                <a16:creationId xmlns:a16="http://schemas.microsoft.com/office/drawing/2014/main" id="{3B18F27E-9547-DC17-FF57-34DB6BE3820C}"/>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pic>
        <p:nvPicPr>
          <p:cNvPr id="5" name="Content Placeholder 4">
            <a:extLst>
              <a:ext uri="{FF2B5EF4-FFF2-40B4-BE49-F238E27FC236}">
                <a16:creationId xmlns:a16="http://schemas.microsoft.com/office/drawing/2014/main" id="{0259FD37-9F03-C564-1E88-EDF4224A67FE}"/>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9307979">
            <a:off x="5841473" y="3286063"/>
            <a:ext cx="6922382" cy="539406"/>
          </a:xfrm>
        </p:spPr>
      </p:pic>
    </p:spTree>
    <p:extLst>
      <p:ext uri="{BB962C8B-B14F-4D97-AF65-F5344CB8AC3E}">
        <p14:creationId xmlns:p14="http://schemas.microsoft.com/office/powerpoint/2010/main" val="14302054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D7D82-BB7F-2897-EF37-A03EED28932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A108CC6-7DCB-86B0-8783-A5F6672865A7}"/>
              </a:ext>
            </a:extLst>
          </p:cNvPr>
          <p:cNvSpPr>
            <a:spLocks noGrp="1"/>
          </p:cNvSpPr>
          <p:nvPr>
            <p:ph type="title"/>
          </p:nvPr>
        </p:nvSpPr>
        <p:spPr>
          <a:xfrm>
            <a:off x="119270" y="99392"/>
            <a:ext cx="11953459" cy="642730"/>
          </a:xfrm>
        </p:spPr>
        <p:txBody>
          <a:bodyPr>
            <a:normAutofit/>
          </a:bodyPr>
          <a:lstStyle/>
          <a:p>
            <a:r>
              <a:rPr lang="en-GB" altLang="en-US" sz="3600" dirty="0">
                <a:solidFill>
                  <a:srgbClr val="FF0000"/>
                </a:solidFill>
                <a:latin typeface="Tahoma" panose="020B0604030504040204" pitchFamily="34" charset="0"/>
                <a:cs typeface="Tahoma" panose="020B0604030504040204" pitchFamily="34" charset="0"/>
              </a:rPr>
              <a:t>Caesar cipher</a:t>
            </a:r>
            <a:endParaRPr lang="en-US" sz="3600" b="1" dirty="0">
              <a:latin typeface="+mn-lt"/>
            </a:endParaRPr>
          </a:p>
        </p:txBody>
      </p:sp>
      <p:sp>
        <p:nvSpPr>
          <p:cNvPr id="6" name="Text Placeholder 5">
            <a:extLst>
              <a:ext uri="{FF2B5EF4-FFF2-40B4-BE49-F238E27FC236}">
                <a16:creationId xmlns:a16="http://schemas.microsoft.com/office/drawing/2014/main" id="{C209B46B-20DA-A1A1-A93E-ABE0BB009E97}"/>
              </a:ext>
            </a:extLst>
          </p:cNvPr>
          <p:cNvSpPr>
            <a:spLocks noGrp="1"/>
          </p:cNvSpPr>
          <p:nvPr>
            <p:ph type="body" sz="half" idx="2"/>
          </p:nvPr>
        </p:nvSpPr>
        <p:spPr>
          <a:xfrm>
            <a:off x="119268" y="987424"/>
            <a:ext cx="5976732" cy="5771183"/>
          </a:xfrm>
        </p:spPr>
        <p:txBody>
          <a:bodyPr>
            <a:noAutofit/>
          </a:bodyPr>
          <a:lstStyle/>
          <a:p>
            <a:pPr algn="just">
              <a:lnSpc>
                <a:spcPct val="150000"/>
              </a:lnSpc>
            </a:pPr>
            <a:r>
              <a:rPr lang="en-US" altLang="en-US" sz="2000" dirty="0">
                <a:latin typeface="Tahoma" panose="020B0604030504040204" pitchFamily="34" charset="0"/>
                <a:cs typeface="Tahoma" panose="020B0604030504040204" pitchFamily="34" charset="0"/>
              </a:rPr>
              <a:t>If we represent each letter of the alphabet by an integer that corresponds to its position in the alphabet, the formula for replacing each character ’</a:t>
            </a:r>
            <a:r>
              <a:rPr lang="en-US" altLang="en-US" sz="2000" dirty="0">
                <a:solidFill>
                  <a:srgbClr val="C00000"/>
                </a:solidFill>
                <a:latin typeface="Tahoma" panose="020B0604030504040204" pitchFamily="34" charset="0"/>
                <a:cs typeface="Tahoma" panose="020B0604030504040204" pitchFamily="34" charset="0"/>
              </a:rPr>
              <a:t>P</a:t>
            </a:r>
            <a:r>
              <a:rPr lang="en-US" altLang="en-US" sz="2000" dirty="0">
                <a:latin typeface="Tahoma" panose="020B0604030504040204" pitchFamily="34" charset="0"/>
                <a:cs typeface="Tahoma" panose="020B0604030504040204" pitchFamily="34" charset="0"/>
              </a:rPr>
              <a:t>’ of the plaintext with a character ’</a:t>
            </a:r>
            <a:r>
              <a:rPr lang="en-US" altLang="en-US" sz="2000" dirty="0">
                <a:solidFill>
                  <a:srgbClr val="C00000"/>
                </a:solidFill>
                <a:latin typeface="Tahoma" panose="020B0604030504040204" pitchFamily="34" charset="0"/>
                <a:cs typeface="Tahoma" panose="020B0604030504040204" pitchFamily="34" charset="0"/>
              </a:rPr>
              <a:t>C</a:t>
            </a:r>
            <a:r>
              <a:rPr lang="en-US" altLang="en-US" sz="2000" dirty="0">
                <a:latin typeface="Tahoma" panose="020B0604030504040204" pitchFamily="34" charset="0"/>
                <a:cs typeface="Tahoma" panose="020B0604030504040204" pitchFamily="34" charset="0"/>
              </a:rPr>
              <a:t>’ of the ciphertext can be expressed as</a:t>
            </a:r>
            <a:endParaRPr lang="da-DK" altLang="en-US" sz="2000" dirty="0">
              <a:latin typeface="Tahoma" panose="020B0604030504040204" pitchFamily="34" charset="0"/>
              <a:cs typeface="Tahoma" panose="020B0604030504040204" pitchFamily="34" charset="0"/>
            </a:endParaRPr>
          </a:p>
          <a:p>
            <a:pPr algn="just">
              <a:buFont typeface="Times New Roman" panose="02020603050405020304" pitchFamily="18" charset="0"/>
              <a:buNone/>
            </a:pPr>
            <a:r>
              <a:rPr lang="da-DK" altLang="en-US" sz="2000" dirty="0">
                <a:latin typeface="Tahoma" panose="020B0604030504040204" pitchFamily="34" charset="0"/>
                <a:cs typeface="Tahoma" panose="020B0604030504040204" pitchFamily="34" charset="0"/>
              </a:rPr>
              <a:t>     </a:t>
            </a:r>
            <a:r>
              <a:rPr lang="da-DK" altLang="en-US" sz="2000" dirty="0">
                <a:solidFill>
                  <a:srgbClr val="C00000"/>
                </a:solidFill>
                <a:latin typeface="Tahoma" panose="020B0604030504040204" pitchFamily="34" charset="0"/>
                <a:cs typeface="Tahoma" panose="020B0604030504040204" pitchFamily="34" charset="0"/>
              </a:rPr>
              <a:t>C = E( 3, </a:t>
            </a:r>
            <a:r>
              <a:rPr lang="en-US" altLang="en-US" sz="2000" dirty="0">
                <a:solidFill>
                  <a:srgbClr val="C00000"/>
                </a:solidFill>
                <a:latin typeface="Tahoma" panose="020B0604030504040204" pitchFamily="34" charset="0"/>
                <a:cs typeface="Tahoma" panose="020B0604030504040204" pitchFamily="34" charset="0"/>
              </a:rPr>
              <a:t>P</a:t>
            </a:r>
            <a:r>
              <a:rPr lang="da-DK" altLang="en-US" sz="2000" dirty="0">
                <a:solidFill>
                  <a:srgbClr val="C00000"/>
                </a:solidFill>
                <a:latin typeface="Tahoma" panose="020B0604030504040204" pitchFamily="34" charset="0"/>
                <a:cs typeface="Tahoma" panose="020B0604030504040204" pitchFamily="34" charset="0"/>
              </a:rPr>
              <a:t>) = (</a:t>
            </a:r>
            <a:r>
              <a:rPr lang="en-US" altLang="en-US" sz="2000" dirty="0">
                <a:solidFill>
                  <a:srgbClr val="C00000"/>
                </a:solidFill>
                <a:latin typeface="Tahoma" panose="020B0604030504040204" pitchFamily="34" charset="0"/>
                <a:cs typeface="Tahoma" panose="020B0604030504040204" pitchFamily="34" charset="0"/>
              </a:rPr>
              <a:t>P</a:t>
            </a:r>
            <a:r>
              <a:rPr lang="da-DK" altLang="en-US" sz="2000" dirty="0">
                <a:solidFill>
                  <a:srgbClr val="C00000"/>
                </a:solidFill>
                <a:latin typeface="Tahoma" panose="020B0604030504040204" pitchFamily="34" charset="0"/>
                <a:cs typeface="Tahoma" panose="020B0604030504040204" pitchFamily="34" charset="0"/>
              </a:rPr>
              <a:t> + 3) mod 26</a:t>
            </a:r>
          </a:p>
          <a:p>
            <a:pPr algn="just"/>
            <a:r>
              <a:rPr lang="en-US" altLang="en-US" sz="2000" dirty="0">
                <a:latin typeface="Tahoma" panose="020B0604030504040204" pitchFamily="34" charset="0"/>
                <a:cs typeface="Tahoma" panose="020B0604030504040204" pitchFamily="34" charset="0"/>
              </a:rPr>
              <a:t>A more general version of this cipher that allows for any degree of shift would be expressed by</a:t>
            </a:r>
          </a:p>
          <a:p>
            <a:pPr algn="just">
              <a:buFont typeface="Times New Roman" panose="02020603050405020304" pitchFamily="18" charset="0"/>
              <a:buNone/>
            </a:pPr>
            <a:r>
              <a:rPr lang="da-DK" altLang="en-US" sz="2000" dirty="0">
                <a:solidFill>
                  <a:srgbClr val="C00000"/>
                </a:solidFill>
                <a:latin typeface="Tahoma" panose="020B0604030504040204" pitchFamily="34" charset="0"/>
                <a:cs typeface="Tahoma" panose="020B0604030504040204" pitchFamily="34" charset="0"/>
              </a:rPr>
              <a:t>C = E( k, </a:t>
            </a:r>
            <a:r>
              <a:rPr lang="en-US" altLang="en-US" sz="2000" dirty="0">
                <a:solidFill>
                  <a:srgbClr val="C00000"/>
                </a:solidFill>
                <a:latin typeface="Tahoma" panose="020B0604030504040204" pitchFamily="34" charset="0"/>
                <a:cs typeface="Tahoma" panose="020B0604030504040204" pitchFamily="34" charset="0"/>
              </a:rPr>
              <a:t>P</a:t>
            </a:r>
            <a:r>
              <a:rPr lang="da-DK" altLang="en-US" sz="2000" dirty="0">
                <a:solidFill>
                  <a:srgbClr val="C00000"/>
                </a:solidFill>
                <a:latin typeface="Tahoma" panose="020B0604030504040204" pitchFamily="34" charset="0"/>
                <a:cs typeface="Tahoma" panose="020B0604030504040204" pitchFamily="34" charset="0"/>
              </a:rPr>
              <a:t>) = (</a:t>
            </a:r>
            <a:r>
              <a:rPr lang="en-US" altLang="en-US" sz="2000" dirty="0">
                <a:solidFill>
                  <a:srgbClr val="C00000"/>
                </a:solidFill>
                <a:latin typeface="Tahoma" panose="020B0604030504040204" pitchFamily="34" charset="0"/>
                <a:cs typeface="Tahoma" panose="020B0604030504040204" pitchFamily="34" charset="0"/>
              </a:rPr>
              <a:t>P</a:t>
            </a:r>
            <a:r>
              <a:rPr lang="da-DK" altLang="en-US" sz="2000" dirty="0">
                <a:solidFill>
                  <a:srgbClr val="C00000"/>
                </a:solidFill>
                <a:latin typeface="Tahoma" panose="020B0604030504040204" pitchFamily="34" charset="0"/>
                <a:cs typeface="Tahoma" panose="020B0604030504040204" pitchFamily="34" charset="0"/>
              </a:rPr>
              <a:t> + k) mod 26</a:t>
            </a:r>
          </a:p>
          <a:p>
            <a:pPr algn="just"/>
            <a:r>
              <a:rPr lang="en-US" altLang="en-US" sz="2000" dirty="0">
                <a:latin typeface="Tahoma" panose="020B0604030504040204" pitchFamily="34" charset="0"/>
                <a:cs typeface="Tahoma" panose="020B0604030504040204" pitchFamily="34" charset="0"/>
              </a:rPr>
              <a:t>The formula for decryption would be</a:t>
            </a:r>
          </a:p>
          <a:p>
            <a:pPr algn="just">
              <a:buFont typeface="Times New Roman" panose="02020603050405020304" pitchFamily="18" charset="0"/>
              <a:buNone/>
            </a:pPr>
            <a:r>
              <a:rPr lang="da-DK" altLang="en-US" sz="2000" dirty="0">
                <a:latin typeface="Tahoma" panose="020B0604030504040204" pitchFamily="34" charset="0"/>
                <a:cs typeface="Tahoma" panose="020B0604030504040204" pitchFamily="34" charset="0"/>
              </a:rPr>
              <a:t>    </a:t>
            </a:r>
            <a:r>
              <a:rPr lang="en-US" altLang="en-US" sz="2000" dirty="0">
                <a:solidFill>
                  <a:srgbClr val="C00000"/>
                </a:solidFill>
                <a:latin typeface="Tahoma" panose="020B0604030504040204" pitchFamily="34" charset="0"/>
                <a:cs typeface="Tahoma" panose="020B0604030504040204" pitchFamily="34" charset="0"/>
              </a:rPr>
              <a:t>P</a:t>
            </a:r>
            <a:r>
              <a:rPr lang="da-DK" altLang="en-US" sz="2000" dirty="0">
                <a:solidFill>
                  <a:srgbClr val="C00000"/>
                </a:solidFill>
                <a:latin typeface="Tahoma" panose="020B0604030504040204" pitchFamily="34" charset="0"/>
                <a:cs typeface="Tahoma" panose="020B0604030504040204" pitchFamily="34" charset="0"/>
              </a:rPr>
              <a:t> = D( k, C ) = (C - k) mod 26</a:t>
            </a:r>
          </a:p>
          <a:p>
            <a:pPr algn="just"/>
            <a:r>
              <a:rPr lang="en-US" altLang="en-US" sz="2000" dirty="0">
                <a:latin typeface="Tahoma" panose="020B0604030504040204" pitchFamily="34" charset="0"/>
                <a:cs typeface="Tahoma" panose="020B0604030504040204" pitchFamily="34" charset="0"/>
              </a:rPr>
              <a:t>In these formulas, </a:t>
            </a:r>
            <a:r>
              <a:rPr lang="en-US" altLang="en-US" sz="2000" dirty="0">
                <a:solidFill>
                  <a:srgbClr val="C00000"/>
                </a:solidFill>
                <a:latin typeface="Tahoma" panose="020B0604030504040204" pitchFamily="34" charset="0"/>
                <a:cs typeface="Tahoma" panose="020B0604030504040204" pitchFamily="34" charset="0"/>
              </a:rPr>
              <a:t>’k’</a:t>
            </a:r>
            <a:r>
              <a:rPr lang="en-US" altLang="en-US" sz="2000" dirty="0">
                <a:latin typeface="Tahoma" panose="020B0604030504040204" pitchFamily="34" charset="0"/>
                <a:cs typeface="Tahoma" panose="020B0604030504040204" pitchFamily="34" charset="0"/>
              </a:rPr>
              <a:t> would be the secret key. </a:t>
            </a:r>
          </a:p>
          <a:p>
            <a:pPr algn="just"/>
            <a:r>
              <a:rPr lang="en-US" altLang="en-US" sz="2000" dirty="0">
                <a:latin typeface="Tahoma" panose="020B0604030504040204" pitchFamily="34" charset="0"/>
                <a:cs typeface="Tahoma" panose="020B0604030504040204" pitchFamily="34" charset="0"/>
              </a:rPr>
              <a:t>The symbols </a:t>
            </a:r>
            <a:r>
              <a:rPr lang="en-US" altLang="en-US" sz="2000" dirty="0">
                <a:solidFill>
                  <a:srgbClr val="C00000"/>
                </a:solidFill>
                <a:latin typeface="Tahoma" panose="020B0604030504040204" pitchFamily="34" charset="0"/>
                <a:cs typeface="Tahoma" panose="020B0604030504040204" pitchFamily="34" charset="0"/>
              </a:rPr>
              <a:t>’E’</a:t>
            </a:r>
            <a:r>
              <a:rPr lang="en-US" altLang="en-US" sz="2000" dirty="0">
                <a:latin typeface="Tahoma" panose="020B0604030504040204" pitchFamily="34" charset="0"/>
                <a:cs typeface="Tahoma" panose="020B0604030504040204" pitchFamily="34" charset="0"/>
              </a:rPr>
              <a:t> and </a:t>
            </a:r>
            <a:r>
              <a:rPr lang="en-US" altLang="en-US" sz="2000" dirty="0">
                <a:solidFill>
                  <a:srgbClr val="C00000"/>
                </a:solidFill>
                <a:latin typeface="Tahoma" panose="020B0604030504040204" pitchFamily="34" charset="0"/>
                <a:cs typeface="Tahoma" panose="020B0604030504040204" pitchFamily="34" charset="0"/>
              </a:rPr>
              <a:t>’D’</a:t>
            </a:r>
            <a:r>
              <a:rPr lang="en-US" altLang="en-US" sz="2000" dirty="0">
                <a:latin typeface="Tahoma" panose="020B0604030504040204" pitchFamily="34" charset="0"/>
                <a:cs typeface="Tahoma" panose="020B0604030504040204" pitchFamily="34" charset="0"/>
              </a:rPr>
              <a:t> represent encryption and decryption.</a:t>
            </a:r>
            <a:endParaRPr lang="da-DK" altLang="en-US" sz="2000" dirty="0">
              <a:solidFill>
                <a:srgbClr val="C00000"/>
              </a:solidFill>
              <a:latin typeface="Tahoma" panose="020B0604030504040204" pitchFamily="34" charset="0"/>
              <a:cs typeface="Tahoma" panose="020B0604030504040204" pitchFamily="34" charset="0"/>
            </a:endParaRPr>
          </a:p>
          <a:p>
            <a:pPr algn="just">
              <a:lnSpc>
                <a:spcPct val="150000"/>
              </a:lnSpc>
            </a:pPr>
            <a:endParaRPr lang="en-US" sz="2000" dirty="0"/>
          </a:p>
        </p:txBody>
      </p:sp>
      <p:cxnSp>
        <p:nvCxnSpPr>
          <p:cNvPr id="8" name="Straight Connector 7">
            <a:extLst>
              <a:ext uri="{FF2B5EF4-FFF2-40B4-BE49-F238E27FC236}">
                <a16:creationId xmlns:a16="http://schemas.microsoft.com/office/drawing/2014/main" id="{C53417B8-E9E4-8FD0-8880-EAC2C835C844}"/>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pic>
        <p:nvPicPr>
          <p:cNvPr id="5" name="Content Placeholder 4">
            <a:extLst>
              <a:ext uri="{FF2B5EF4-FFF2-40B4-BE49-F238E27FC236}">
                <a16:creationId xmlns:a16="http://schemas.microsoft.com/office/drawing/2014/main" id="{AEB8F48A-37E2-DF01-53BD-5C56333C3DAC}"/>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9307979">
            <a:off x="5841473" y="3286063"/>
            <a:ext cx="6922382" cy="539406"/>
          </a:xfrm>
        </p:spPr>
      </p:pic>
    </p:spTree>
    <p:extLst>
      <p:ext uri="{BB962C8B-B14F-4D97-AF65-F5344CB8AC3E}">
        <p14:creationId xmlns:p14="http://schemas.microsoft.com/office/powerpoint/2010/main" val="34967168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86F39-9CD5-1FC3-425E-E90CDDD2FB3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4EDBB56-1E78-DA62-CF5E-C43F89A7ED34}"/>
              </a:ext>
            </a:extLst>
          </p:cNvPr>
          <p:cNvSpPr>
            <a:spLocks noGrp="1"/>
          </p:cNvSpPr>
          <p:nvPr>
            <p:ph type="title"/>
          </p:nvPr>
        </p:nvSpPr>
        <p:spPr>
          <a:xfrm>
            <a:off x="119270" y="99392"/>
            <a:ext cx="11953459" cy="642730"/>
          </a:xfrm>
        </p:spPr>
        <p:txBody>
          <a:bodyPr>
            <a:normAutofit/>
          </a:bodyPr>
          <a:lstStyle/>
          <a:p>
            <a:r>
              <a:rPr lang="en-GB" altLang="en-US" sz="3600" dirty="0">
                <a:solidFill>
                  <a:srgbClr val="FF0000"/>
                </a:solidFill>
                <a:latin typeface="Tahoma" panose="020B0604030504040204" pitchFamily="34" charset="0"/>
                <a:cs typeface="Tahoma" panose="020B0604030504040204" pitchFamily="34" charset="0"/>
              </a:rPr>
              <a:t>Caesar cipher</a:t>
            </a:r>
            <a:endParaRPr lang="en-US" sz="3600" b="1" dirty="0">
              <a:latin typeface="+mn-lt"/>
            </a:endParaRPr>
          </a:p>
        </p:txBody>
      </p:sp>
      <p:sp>
        <p:nvSpPr>
          <p:cNvPr id="6" name="Text Placeholder 5">
            <a:extLst>
              <a:ext uri="{FF2B5EF4-FFF2-40B4-BE49-F238E27FC236}">
                <a16:creationId xmlns:a16="http://schemas.microsoft.com/office/drawing/2014/main" id="{23A1E0FB-3253-FBC5-2A88-0B06AF42ECCE}"/>
              </a:ext>
            </a:extLst>
          </p:cNvPr>
          <p:cNvSpPr>
            <a:spLocks noGrp="1"/>
          </p:cNvSpPr>
          <p:nvPr>
            <p:ph type="body" sz="half" idx="2"/>
          </p:nvPr>
        </p:nvSpPr>
        <p:spPr>
          <a:xfrm>
            <a:off x="119268" y="987424"/>
            <a:ext cx="5976732" cy="5771183"/>
          </a:xfrm>
        </p:spPr>
        <p:txBody>
          <a:bodyPr>
            <a:noAutofit/>
          </a:bodyPr>
          <a:lstStyle/>
          <a:p>
            <a:pPr marL="342900" indent="-342900" algn="just">
              <a:lnSpc>
                <a:spcPct val="150000"/>
              </a:lnSpc>
              <a:buFont typeface="Arial" panose="020B0604020202020204" pitchFamily="34" charset="0"/>
              <a:buChar char="•"/>
            </a:pPr>
            <a:r>
              <a:rPr lang="en-US" altLang="en-US" sz="2000" dirty="0">
                <a:latin typeface="Tahoma" panose="020B0604030504040204" pitchFamily="34" charset="0"/>
                <a:cs typeface="Tahoma" panose="020B0604030504040204" pitchFamily="34" charset="0"/>
              </a:rPr>
              <a:t>The Caesar Cipher is a secret key cryptosystem. </a:t>
            </a:r>
          </a:p>
          <a:p>
            <a:pPr marL="342900" indent="-342900" algn="just">
              <a:lnSpc>
                <a:spcPct val="150000"/>
              </a:lnSpc>
              <a:buFont typeface="Arial" panose="020B0604020202020204" pitchFamily="34" charset="0"/>
              <a:buChar char="•"/>
            </a:pPr>
            <a:r>
              <a:rPr lang="en-US" altLang="en-US" sz="2000" dirty="0">
                <a:latin typeface="Tahoma" panose="020B0604030504040204" pitchFamily="34" charset="0"/>
                <a:cs typeface="Tahoma" panose="020B0604030504040204" pitchFamily="34" charset="0"/>
              </a:rPr>
              <a:t>that is, revealing the enciphering key makes decryption simple. </a:t>
            </a:r>
          </a:p>
          <a:p>
            <a:pPr marL="342900" indent="-342900" algn="just">
              <a:lnSpc>
                <a:spcPct val="150000"/>
              </a:lnSpc>
              <a:buFont typeface="Arial" panose="020B0604020202020204" pitchFamily="34" charset="0"/>
              <a:buChar char="•"/>
            </a:pPr>
            <a:r>
              <a:rPr lang="en-US" altLang="en-US" sz="2000" dirty="0">
                <a:latin typeface="Tahoma" panose="020B0604030504040204" pitchFamily="34" charset="0"/>
                <a:cs typeface="Tahoma" panose="020B0604030504040204" pitchFamily="34" charset="0"/>
              </a:rPr>
              <a:t>In the Caesar cipher, the </a:t>
            </a:r>
            <a:r>
              <a:rPr lang="en-US" altLang="en-US" sz="2000" dirty="0">
                <a:solidFill>
                  <a:srgbClr val="C00000"/>
                </a:solidFill>
                <a:latin typeface="Tahoma" panose="020B0604030504040204" pitchFamily="34" charset="0"/>
                <a:cs typeface="Tahoma" panose="020B0604030504040204" pitchFamily="34" charset="0"/>
              </a:rPr>
              <a:t>shift value</a:t>
            </a:r>
            <a:r>
              <a:rPr lang="en-US" altLang="en-US" sz="2000" dirty="0">
                <a:latin typeface="Tahoma" panose="020B0604030504040204" pitchFamily="34" charset="0"/>
                <a:cs typeface="Tahoma" panose="020B0604030504040204" pitchFamily="34" charset="0"/>
              </a:rPr>
              <a:t> is the enciphering key. </a:t>
            </a:r>
          </a:p>
          <a:p>
            <a:pPr marL="342900" indent="-342900" algn="just">
              <a:lnSpc>
                <a:spcPct val="150000"/>
              </a:lnSpc>
              <a:buFont typeface="Arial" panose="020B0604020202020204" pitchFamily="34" charset="0"/>
              <a:buChar char="•"/>
            </a:pPr>
            <a:r>
              <a:rPr lang="en-US" altLang="en-US" sz="2000" dirty="0">
                <a:latin typeface="Tahoma" panose="020B0604030504040204" pitchFamily="34" charset="0"/>
                <a:cs typeface="Tahoma" panose="020B0604030504040204" pitchFamily="34" charset="0"/>
              </a:rPr>
              <a:t>Anyone knowing it can immediately decrypt, so it must be protected from unauthorized persons.</a:t>
            </a:r>
          </a:p>
          <a:p>
            <a:pPr algn="just">
              <a:lnSpc>
                <a:spcPct val="150000"/>
              </a:lnSpc>
            </a:pPr>
            <a:endParaRPr lang="en-US" sz="2000" dirty="0"/>
          </a:p>
        </p:txBody>
      </p:sp>
      <p:cxnSp>
        <p:nvCxnSpPr>
          <p:cNvPr id="8" name="Straight Connector 7">
            <a:extLst>
              <a:ext uri="{FF2B5EF4-FFF2-40B4-BE49-F238E27FC236}">
                <a16:creationId xmlns:a16="http://schemas.microsoft.com/office/drawing/2014/main" id="{65BA3AEB-944D-01AC-6E1E-5230332130DF}"/>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pic>
        <p:nvPicPr>
          <p:cNvPr id="5" name="Content Placeholder 4">
            <a:extLst>
              <a:ext uri="{FF2B5EF4-FFF2-40B4-BE49-F238E27FC236}">
                <a16:creationId xmlns:a16="http://schemas.microsoft.com/office/drawing/2014/main" id="{BB4430FE-1E16-66C6-2FE1-6A4997C886EB}"/>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9307979">
            <a:off x="5841473" y="3286063"/>
            <a:ext cx="6922382" cy="539406"/>
          </a:xfrm>
        </p:spPr>
      </p:pic>
    </p:spTree>
    <p:extLst>
      <p:ext uri="{BB962C8B-B14F-4D97-AF65-F5344CB8AC3E}">
        <p14:creationId xmlns:p14="http://schemas.microsoft.com/office/powerpoint/2010/main" val="21343745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D8144-A318-9FBA-C446-436DE850C31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0CD449B-21FA-D220-2EF5-75CBBFCC2BB3}"/>
              </a:ext>
            </a:extLst>
          </p:cNvPr>
          <p:cNvSpPr>
            <a:spLocks noGrp="1"/>
          </p:cNvSpPr>
          <p:nvPr>
            <p:ph type="title"/>
          </p:nvPr>
        </p:nvSpPr>
        <p:spPr>
          <a:xfrm>
            <a:off x="119270" y="99392"/>
            <a:ext cx="11953459" cy="642730"/>
          </a:xfrm>
        </p:spPr>
        <p:txBody>
          <a:bodyPr>
            <a:normAutofit/>
          </a:bodyPr>
          <a:lstStyle/>
          <a:p>
            <a:r>
              <a:rPr lang="en-GB" altLang="en-US" sz="3600" dirty="0">
                <a:solidFill>
                  <a:srgbClr val="FF0000"/>
                </a:solidFill>
                <a:latin typeface="Tahoma" panose="020B0604030504040204" pitchFamily="34" charset="0"/>
                <a:cs typeface="Tahoma" panose="020B0604030504040204" pitchFamily="34" charset="0"/>
              </a:rPr>
              <a:t>Caesar cipher</a:t>
            </a:r>
            <a:endParaRPr lang="en-US" sz="3600" b="1" dirty="0">
              <a:latin typeface="+mn-lt"/>
            </a:endParaRPr>
          </a:p>
        </p:txBody>
      </p:sp>
      <p:sp>
        <p:nvSpPr>
          <p:cNvPr id="6" name="Text Placeholder 5">
            <a:extLst>
              <a:ext uri="{FF2B5EF4-FFF2-40B4-BE49-F238E27FC236}">
                <a16:creationId xmlns:a16="http://schemas.microsoft.com/office/drawing/2014/main" id="{F6A41344-03D5-4679-2C11-7BE63F4A6450}"/>
              </a:ext>
            </a:extLst>
          </p:cNvPr>
          <p:cNvSpPr>
            <a:spLocks noGrp="1"/>
          </p:cNvSpPr>
          <p:nvPr>
            <p:ph type="body" sz="half" idx="2"/>
          </p:nvPr>
        </p:nvSpPr>
        <p:spPr>
          <a:xfrm>
            <a:off x="119268" y="987424"/>
            <a:ext cx="5976732" cy="5771183"/>
          </a:xfrm>
        </p:spPr>
        <p:txBody>
          <a:bodyPr>
            <a:noAutofit/>
          </a:bodyPr>
          <a:lstStyle/>
          <a:p>
            <a:pPr algn="just">
              <a:lnSpc>
                <a:spcPct val="150000"/>
              </a:lnSpc>
            </a:pPr>
            <a:r>
              <a:rPr lang="en-US" altLang="en-US" sz="2000" dirty="0">
                <a:solidFill>
                  <a:srgbClr val="C00000"/>
                </a:solidFill>
                <a:latin typeface="Tahoma" panose="020B0604030504040204" pitchFamily="34" charset="0"/>
                <a:cs typeface="Tahoma" panose="020B0604030504040204" pitchFamily="34" charset="0"/>
              </a:rPr>
              <a:t>Exhaustive Key Search</a:t>
            </a:r>
            <a:r>
              <a:rPr lang="en-US" altLang="en-US" sz="2000" dirty="0">
                <a:latin typeface="Tahoma" panose="020B0604030504040204" pitchFamily="34" charset="0"/>
                <a:cs typeface="Tahoma" panose="020B0604030504040204" pitchFamily="34" charset="0"/>
              </a:rPr>
              <a:t> </a:t>
            </a:r>
          </a:p>
          <a:p>
            <a:pPr algn="just">
              <a:lnSpc>
                <a:spcPct val="150000"/>
              </a:lnSpc>
            </a:pPr>
            <a:r>
              <a:rPr lang="en-US" altLang="en-US" sz="2000" dirty="0">
                <a:latin typeface="Tahoma" panose="020B0604030504040204" pitchFamily="34" charset="0"/>
                <a:cs typeface="Tahoma" panose="020B0604030504040204" pitchFamily="34" charset="0"/>
              </a:rPr>
              <a:t>There is yet another method for breaking the Caesar cipher:</a:t>
            </a:r>
          </a:p>
          <a:p>
            <a:pPr algn="just">
              <a:lnSpc>
                <a:spcPct val="150000"/>
              </a:lnSpc>
              <a:spcBef>
                <a:spcPts val="600"/>
              </a:spcBef>
              <a:spcAft>
                <a:spcPct val="0"/>
              </a:spcAft>
            </a:pPr>
            <a:r>
              <a:rPr lang="en-US" altLang="en-US" sz="2000" dirty="0">
                <a:latin typeface="Tahoma" panose="020B0604030504040204" pitchFamily="34" charset="0"/>
                <a:cs typeface="Tahoma" panose="020B0604030504040204" pitchFamily="34" charset="0"/>
              </a:rPr>
              <a:t>simply try all the possible keys! </a:t>
            </a:r>
          </a:p>
          <a:p>
            <a:pPr marL="342900" indent="-342900" algn="just">
              <a:lnSpc>
                <a:spcPct val="150000"/>
              </a:lnSpc>
              <a:spcBef>
                <a:spcPts val="600"/>
              </a:spcBef>
              <a:spcAft>
                <a:spcPct val="0"/>
              </a:spcAft>
              <a:buFont typeface="Arial" panose="020B0604020202020204" pitchFamily="34" charset="0"/>
              <a:buChar char="•"/>
            </a:pPr>
            <a:r>
              <a:rPr lang="en-US" altLang="en-US" sz="1800" dirty="0">
                <a:latin typeface="Tahoma" panose="020B0604030504040204" pitchFamily="34" charset="0"/>
                <a:cs typeface="Tahoma" panose="020B0604030504040204" pitchFamily="34" charset="0"/>
              </a:rPr>
              <a:t>After all, there are only </a:t>
            </a:r>
            <a:r>
              <a:rPr lang="en-US" altLang="en-US" sz="1800" b="1" dirty="0">
                <a:latin typeface="Tahoma" panose="020B0604030504040204" pitchFamily="34" charset="0"/>
                <a:cs typeface="Tahoma" panose="020B0604030504040204" pitchFamily="34" charset="0"/>
              </a:rPr>
              <a:t>26</a:t>
            </a:r>
            <a:r>
              <a:rPr lang="en-US" altLang="en-US" sz="1800" dirty="0">
                <a:latin typeface="Tahoma" panose="020B0604030504040204" pitchFamily="34" charset="0"/>
                <a:cs typeface="Tahoma" panose="020B0604030504040204" pitchFamily="34" charset="0"/>
              </a:rPr>
              <a:t> viable keys in the ordinary alphabet, and only </a:t>
            </a:r>
            <a:r>
              <a:rPr lang="en-US" altLang="en-US" sz="1800" b="1" dirty="0">
                <a:latin typeface="Tahoma" panose="020B0604030504040204" pitchFamily="34" charset="0"/>
                <a:cs typeface="Tahoma" panose="020B0604030504040204" pitchFamily="34" charset="0"/>
              </a:rPr>
              <a:t>255</a:t>
            </a:r>
            <a:r>
              <a:rPr lang="en-US" altLang="en-US" sz="1800" dirty="0">
                <a:latin typeface="Tahoma" panose="020B0604030504040204" pitchFamily="34" charset="0"/>
                <a:cs typeface="Tahoma" panose="020B0604030504040204" pitchFamily="34" charset="0"/>
              </a:rPr>
              <a:t> useful keys in the </a:t>
            </a:r>
            <a:r>
              <a:rPr lang="en-US" altLang="en-US" sz="1800" b="1" dirty="0">
                <a:latin typeface="Tahoma" panose="020B0604030504040204" pitchFamily="34" charset="0"/>
                <a:cs typeface="Tahoma" panose="020B0604030504040204" pitchFamily="34" charset="0"/>
              </a:rPr>
              <a:t>ASCII</a:t>
            </a:r>
            <a:r>
              <a:rPr lang="en-US" altLang="en-US" sz="1800" dirty="0">
                <a:latin typeface="Tahoma" panose="020B0604030504040204" pitchFamily="34" charset="0"/>
                <a:cs typeface="Tahoma" panose="020B0604030504040204" pitchFamily="34" charset="0"/>
              </a:rPr>
              <a:t> alphabet! This kind of attack is called an </a:t>
            </a:r>
            <a:r>
              <a:rPr lang="en-US" altLang="en-US" sz="1800" dirty="0">
                <a:solidFill>
                  <a:srgbClr val="C00000"/>
                </a:solidFill>
                <a:latin typeface="Tahoma" panose="020B0604030504040204" pitchFamily="34" charset="0"/>
                <a:cs typeface="Tahoma" panose="020B0604030504040204" pitchFamily="34" charset="0"/>
              </a:rPr>
              <a:t>exhaustive search</a:t>
            </a:r>
            <a:r>
              <a:rPr lang="en-US" altLang="en-US" sz="1800" dirty="0">
                <a:latin typeface="Tahoma" panose="020B0604030504040204" pitchFamily="34" charset="0"/>
                <a:cs typeface="Tahoma" panose="020B0604030504040204" pitchFamily="34" charset="0"/>
              </a:rPr>
              <a:t>. </a:t>
            </a:r>
          </a:p>
          <a:p>
            <a:pPr marL="342900" indent="-342900" algn="just">
              <a:lnSpc>
                <a:spcPct val="150000"/>
              </a:lnSpc>
              <a:spcBef>
                <a:spcPts val="600"/>
              </a:spcBef>
              <a:spcAft>
                <a:spcPct val="0"/>
              </a:spcAft>
              <a:buFont typeface="Arial" panose="020B0604020202020204" pitchFamily="34" charset="0"/>
              <a:buChar char="•"/>
            </a:pPr>
            <a:r>
              <a:rPr lang="en-US" altLang="en-US" sz="1800" dirty="0">
                <a:latin typeface="Tahoma" panose="020B0604030504040204" pitchFamily="34" charset="0"/>
                <a:cs typeface="Tahoma" panose="020B0604030504040204" pitchFamily="34" charset="0"/>
              </a:rPr>
              <a:t>An </a:t>
            </a:r>
            <a:r>
              <a:rPr lang="en-US" altLang="en-US" sz="1800" b="1" dirty="0">
                <a:latin typeface="Tahoma" panose="020B0604030504040204" pitchFamily="34" charset="0"/>
                <a:cs typeface="Tahoma" panose="020B0604030504040204" pitchFamily="34" charset="0"/>
              </a:rPr>
              <a:t>exhaustive</a:t>
            </a:r>
            <a:r>
              <a:rPr lang="en-US" altLang="en-US" sz="1800" dirty="0">
                <a:latin typeface="Tahoma" panose="020B0604030504040204" pitchFamily="34" charset="0"/>
                <a:cs typeface="Tahoma" panose="020B0604030504040204" pitchFamily="34" charset="0"/>
              </a:rPr>
              <a:t> search is rarely effective against all but the simplest of cryptosystems.</a:t>
            </a:r>
          </a:p>
          <a:p>
            <a:pPr marL="342900" indent="-342900" algn="just">
              <a:lnSpc>
                <a:spcPct val="150000"/>
              </a:lnSpc>
              <a:spcBef>
                <a:spcPts val="600"/>
              </a:spcBef>
              <a:spcAft>
                <a:spcPct val="0"/>
              </a:spcAft>
              <a:buFont typeface="Arial" panose="020B0604020202020204" pitchFamily="34" charset="0"/>
              <a:buChar char="•"/>
            </a:pPr>
            <a:r>
              <a:rPr lang="en-US" altLang="en-US" sz="1800" dirty="0">
                <a:latin typeface="Tahoma" panose="020B0604030504040204" pitchFamily="34" charset="0"/>
                <a:cs typeface="Tahoma" panose="020B0604030504040204" pitchFamily="34" charset="0"/>
              </a:rPr>
              <a:t>Seeing that the </a:t>
            </a:r>
            <a:r>
              <a:rPr lang="en-US" altLang="en-US" sz="1800" b="1" dirty="0">
                <a:latin typeface="Tahoma" panose="020B0604030504040204" pitchFamily="34" charset="0"/>
                <a:cs typeface="Tahoma" panose="020B0604030504040204" pitchFamily="34" charset="0"/>
              </a:rPr>
              <a:t>Caesar cipher </a:t>
            </a:r>
            <a:r>
              <a:rPr lang="en-US" altLang="en-US" sz="1800" dirty="0">
                <a:latin typeface="Tahoma" panose="020B0604030504040204" pitchFamily="34" charset="0"/>
                <a:cs typeface="Tahoma" panose="020B0604030504040204" pitchFamily="34" charset="0"/>
              </a:rPr>
              <a:t>is so vulnerable, we attempt to see stronger cryptosystems</a:t>
            </a:r>
            <a:r>
              <a:rPr lang="en-US" altLang="en-US" sz="2000" dirty="0">
                <a:latin typeface="Tahoma" panose="020B0604030504040204" pitchFamily="34" charset="0"/>
                <a:cs typeface="Tahoma" panose="020B0604030504040204" pitchFamily="34" charset="0"/>
              </a:rPr>
              <a:t>.</a:t>
            </a:r>
            <a:endParaRPr lang="en-GB" altLang="en-US" sz="2000" dirty="0">
              <a:latin typeface="Tahoma" panose="020B0604030504040204" pitchFamily="34" charset="0"/>
              <a:cs typeface="Tahoma" panose="020B0604030504040204" pitchFamily="34" charset="0"/>
            </a:endParaRPr>
          </a:p>
          <a:p>
            <a:pPr algn="just">
              <a:lnSpc>
                <a:spcPct val="150000"/>
              </a:lnSpc>
            </a:pPr>
            <a:endParaRPr lang="en-US" sz="2000" dirty="0"/>
          </a:p>
        </p:txBody>
      </p:sp>
      <p:cxnSp>
        <p:nvCxnSpPr>
          <p:cNvPr id="8" name="Straight Connector 7">
            <a:extLst>
              <a:ext uri="{FF2B5EF4-FFF2-40B4-BE49-F238E27FC236}">
                <a16:creationId xmlns:a16="http://schemas.microsoft.com/office/drawing/2014/main" id="{6E372D01-8F03-1BF4-724D-258AF0DD8663}"/>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pic>
        <p:nvPicPr>
          <p:cNvPr id="5" name="Content Placeholder 4">
            <a:extLst>
              <a:ext uri="{FF2B5EF4-FFF2-40B4-BE49-F238E27FC236}">
                <a16:creationId xmlns:a16="http://schemas.microsoft.com/office/drawing/2014/main" id="{BF0292F4-7291-93C7-BDA9-8694DD1DE4CB}"/>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9307979">
            <a:off x="5841473" y="3286063"/>
            <a:ext cx="6922382" cy="539406"/>
          </a:xfrm>
        </p:spPr>
      </p:pic>
    </p:spTree>
    <p:extLst>
      <p:ext uri="{BB962C8B-B14F-4D97-AF65-F5344CB8AC3E}">
        <p14:creationId xmlns:p14="http://schemas.microsoft.com/office/powerpoint/2010/main" val="11894566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1B636-1176-C2EE-9136-5BE6FA43A77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FF09361-83E2-B05D-B3A4-00E659C21533}"/>
              </a:ext>
            </a:extLst>
          </p:cNvPr>
          <p:cNvSpPr>
            <a:spLocks noGrp="1"/>
          </p:cNvSpPr>
          <p:nvPr>
            <p:ph type="title"/>
          </p:nvPr>
        </p:nvSpPr>
        <p:spPr>
          <a:xfrm>
            <a:off x="119270" y="99392"/>
            <a:ext cx="11953459" cy="642730"/>
          </a:xfrm>
        </p:spPr>
        <p:txBody>
          <a:bodyPr>
            <a:normAutofit fontScale="90000"/>
          </a:bodyPr>
          <a:lstStyle/>
          <a:p>
            <a:r>
              <a:rPr lang="en-US" altLang="en-US" sz="4800" dirty="0">
                <a:solidFill>
                  <a:schemeClr val="accent2"/>
                </a:solidFill>
                <a:latin typeface="Tahoma" panose="020B0604030504040204" pitchFamily="34" charset="0"/>
                <a:cs typeface="Tahoma" panose="020B0604030504040204" pitchFamily="34" charset="0"/>
              </a:rPr>
              <a:t>Ciphering with Transposition</a:t>
            </a:r>
            <a:endParaRPr lang="en-US" sz="3600" b="1" dirty="0">
              <a:latin typeface="+mn-lt"/>
            </a:endParaRPr>
          </a:p>
        </p:txBody>
      </p:sp>
      <p:sp>
        <p:nvSpPr>
          <p:cNvPr id="6" name="Text Placeholder 5">
            <a:extLst>
              <a:ext uri="{FF2B5EF4-FFF2-40B4-BE49-F238E27FC236}">
                <a16:creationId xmlns:a16="http://schemas.microsoft.com/office/drawing/2014/main" id="{33A0EB31-C15D-9689-4035-67DC3069912F}"/>
              </a:ext>
            </a:extLst>
          </p:cNvPr>
          <p:cNvSpPr>
            <a:spLocks noGrp="1"/>
          </p:cNvSpPr>
          <p:nvPr>
            <p:ph type="body" sz="half" idx="2"/>
          </p:nvPr>
        </p:nvSpPr>
        <p:spPr>
          <a:xfrm>
            <a:off x="119269" y="987424"/>
            <a:ext cx="5828858" cy="5771183"/>
          </a:xfrm>
        </p:spPr>
        <p:txBody>
          <a:bodyPr>
            <a:noAutofit/>
          </a:bodyPr>
          <a:lstStyle/>
          <a:p>
            <a:pPr algn="just">
              <a:lnSpc>
                <a:spcPct val="150000"/>
              </a:lnSpc>
            </a:pPr>
            <a:r>
              <a:rPr lang="en-US" altLang="en-US" sz="2000" dirty="0">
                <a:latin typeface="Tahoma" panose="020B0604030504040204" pitchFamily="34" charset="0"/>
                <a:cs typeface="Tahoma" panose="020B0604030504040204" pitchFamily="34" charset="0"/>
              </a:rPr>
              <a:t>So far, we have seen ciphering with </a:t>
            </a:r>
            <a:r>
              <a:rPr lang="en-US" altLang="en-US" sz="2000" dirty="0">
                <a:solidFill>
                  <a:srgbClr val="C00000"/>
                </a:solidFill>
                <a:latin typeface="Tahoma" panose="020B0604030504040204" pitchFamily="34" charset="0"/>
                <a:cs typeface="Tahoma" panose="020B0604030504040204" pitchFamily="34" charset="0"/>
              </a:rPr>
              <a:t>substitution</a:t>
            </a:r>
            <a:r>
              <a:rPr lang="en-US" altLang="en-US" sz="2000" dirty="0">
                <a:latin typeface="Tahoma" panose="020B0604030504040204" pitchFamily="34" charset="0"/>
                <a:cs typeface="Tahoma" panose="020B0604030504040204" pitchFamily="34" charset="0"/>
              </a:rPr>
              <a:t>. </a:t>
            </a:r>
          </a:p>
          <a:p>
            <a:pPr algn="just">
              <a:lnSpc>
                <a:spcPct val="150000"/>
              </a:lnSpc>
            </a:pPr>
            <a:r>
              <a:rPr lang="en-US" altLang="en-US" sz="2000" dirty="0">
                <a:latin typeface="Tahoma" panose="020B0604030504040204" pitchFamily="34" charset="0"/>
                <a:cs typeface="Tahoma" panose="020B0604030504040204" pitchFamily="34" charset="0"/>
              </a:rPr>
              <a:t>We will now talk about a different notion in classical cryptography: </a:t>
            </a:r>
            <a:r>
              <a:rPr lang="en-US" altLang="en-US" sz="2000" dirty="0">
                <a:solidFill>
                  <a:srgbClr val="C00000"/>
                </a:solidFill>
                <a:latin typeface="Tahoma" panose="020B0604030504040204" pitchFamily="34" charset="0"/>
                <a:cs typeface="Tahoma" panose="020B0604030504040204" pitchFamily="34" charset="0"/>
              </a:rPr>
              <a:t>permuting</a:t>
            </a:r>
            <a:r>
              <a:rPr lang="en-US" altLang="en-US" sz="2000" dirty="0">
                <a:latin typeface="Tahoma" panose="020B0604030504040204" pitchFamily="34" charset="0"/>
                <a:cs typeface="Tahoma" panose="020B0604030504040204" pitchFamily="34" charset="0"/>
              </a:rPr>
              <a:t> the plaintext.</a:t>
            </a:r>
          </a:p>
          <a:p>
            <a:pPr algn="just">
              <a:lnSpc>
                <a:spcPct val="150000"/>
              </a:lnSpc>
            </a:pPr>
            <a:r>
              <a:rPr lang="en-US" altLang="en-US" sz="2000" dirty="0">
                <a:solidFill>
                  <a:srgbClr val="C00000"/>
                </a:solidFill>
                <a:latin typeface="Tahoma" panose="020B0604030504040204" pitchFamily="34" charset="0"/>
                <a:cs typeface="Tahoma" panose="020B0604030504040204" pitchFamily="34" charset="0"/>
              </a:rPr>
              <a:t>This is how a pure permutation cipher could work: </a:t>
            </a:r>
          </a:p>
          <a:p>
            <a:pPr algn="just">
              <a:lnSpc>
                <a:spcPct val="150000"/>
              </a:lnSpc>
            </a:pPr>
            <a:r>
              <a:rPr lang="en-US" altLang="en-US" sz="2000" dirty="0">
                <a:latin typeface="Tahoma" panose="020B0604030504040204" pitchFamily="34" charset="0"/>
                <a:cs typeface="Tahoma" panose="020B0604030504040204" pitchFamily="34" charset="0"/>
              </a:rPr>
              <a:t>You write your plaintext message along the rows of a matrix of some size.</a:t>
            </a:r>
          </a:p>
          <a:p>
            <a:pPr algn="just">
              <a:lnSpc>
                <a:spcPct val="150000"/>
              </a:lnSpc>
            </a:pPr>
            <a:r>
              <a:rPr lang="en-US" altLang="en-US" sz="2000" dirty="0">
                <a:latin typeface="Tahoma" panose="020B0604030504040204" pitchFamily="34" charset="0"/>
                <a:cs typeface="Tahoma" panose="020B0604030504040204" pitchFamily="34" charset="0"/>
              </a:rPr>
              <a:t>You generate ciphertext by reading along the columns. </a:t>
            </a:r>
          </a:p>
          <a:p>
            <a:pPr algn="just">
              <a:lnSpc>
                <a:spcPct val="150000"/>
              </a:lnSpc>
            </a:pPr>
            <a:r>
              <a:rPr lang="en-US" altLang="en-US" sz="2000" dirty="0">
                <a:latin typeface="Tahoma" panose="020B0604030504040204" pitchFamily="34" charset="0"/>
                <a:cs typeface="Tahoma" panose="020B0604030504040204" pitchFamily="34" charset="0"/>
              </a:rPr>
              <a:t>The order in which you read the columns is determined by the </a:t>
            </a:r>
            <a:r>
              <a:rPr lang="en-US" altLang="en-US" sz="2000" dirty="0">
                <a:solidFill>
                  <a:schemeClr val="accent2"/>
                </a:solidFill>
                <a:latin typeface="Tahoma" panose="020B0604030504040204" pitchFamily="34" charset="0"/>
                <a:cs typeface="Tahoma" panose="020B0604030504040204" pitchFamily="34" charset="0"/>
              </a:rPr>
              <a:t>encryption key.</a:t>
            </a:r>
            <a:endParaRPr lang="en-US" altLang="en-US" sz="2000" dirty="0">
              <a:latin typeface="Tahoma" panose="020B0604030504040204" pitchFamily="34" charset="0"/>
              <a:cs typeface="Tahoma" panose="020B0604030504040204" pitchFamily="34" charset="0"/>
            </a:endParaRPr>
          </a:p>
          <a:p>
            <a:pPr algn="just">
              <a:lnSpc>
                <a:spcPct val="150000"/>
              </a:lnSpc>
            </a:pPr>
            <a:endParaRPr lang="en-US" sz="2000" dirty="0"/>
          </a:p>
        </p:txBody>
      </p:sp>
      <p:cxnSp>
        <p:nvCxnSpPr>
          <p:cNvPr id="8" name="Straight Connector 7">
            <a:extLst>
              <a:ext uri="{FF2B5EF4-FFF2-40B4-BE49-F238E27FC236}">
                <a16:creationId xmlns:a16="http://schemas.microsoft.com/office/drawing/2014/main" id="{124A2777-F0E3-06DE-7769-DCAF5A3E9A17}"/>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pic>
        <p:nvPicPr>
          <p:cNvPr id="5" name="Content Placeholder 4">
            <a:extLst>
              <a:ext uri="{FF2B5EF4-FFF2-40B4-BE49-F238E27FC236}">
                <a16:creationId xmlns:a16="http://schemas.microsoft.com/office/drawing/2014/main" id="{6AB6B777-BF93-C30F-0D3B-6049A7476A5E}"/>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130508" y="1810693"/>
            <a:ext cx="4521302" cy="4771328"/>
          </a:xfrm>
        </p:spPr>
      </p:pic>
    </p:spTree>
    <p:extLst>
      <p:ext uri="{BB962C8B-B14F-4D97-AF65-F5344CB8AC3E}">
        <p14:creationId xmlns:p14="http://schemas.microsoft.com/office/powerpoint/2010/main" val="39434320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46251-07D5-53BF-E6FA-13FB14E304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859094D-18A5-4154-8FAC-3304C6D0EDF8}"/>
              </a:ext>
            </a:extLst>
          </p:cNvPr>
          <p:cNvSpPr>
            <a:spLocks noGrp="1"/>
          </p:cNvSpPr>
          <p:nvPr>
            <p:ph type="title"/>
          </p:nvPr>
        </p:nvSpPr>
        <p:spPr>
          <a:xfrm>
            <a:off x="119270" y="99392"/>
            <a:ext cx="11953459" cy="642730"/>
          </a:xfrm>
        </p:spPr>
        <p:txBody>
          <a:bodyPr>
            <a:normAutofit/>
          </a:bodyPr>
          <a:lstStyle/>
          <a:p>
            <a:r>
              <a:rPr lang="en-US" altLang="en-US" sz="3600" dirty="0">
                <a:solidFill>
                  <a:schemeClr val="accent2"/>
                </a:solidFill>
                <a:latin typeface="Tahoma" panose="020B0604030504040204" pitchFamily="34" charset="0"/>
                <a:cs typeface="Tahoma" panose="020B0604030504040204" pitchFamily="34" charset="0"/>
              </a:rPr>
              <a:t>Ciphering with Transposition</a:t>
            </a:r>
            <a:endParaRPr lang="en-US" sz="3600" b="1" dirty="0">
              <a:latin typeface="+mn-lt"/>
            </a:endParaRPr>
          </a:p>
        </p:txBody>
      </p:sp>
      <p:sp>
        <p:nvSpPr>
          <p:cNvPr id="6" name="Text Placeholder 5">
            <a:extLst>
              <a:ext uri="{FF2B5EF4-FFF2-40B4-BE49-F238E27FC236}">
                <a16:creationId xmlns:a16="http://schemas.microsoft.com/office/drawing/2014/main" id="{6DBDC0E5-6EA4-81A3-4072-195003C9AE4B}"/>
              </a:ext>
            </a:extLst>
          </p:cNvPr>
          <p:cNvSpPr>
            <a:spLocks noGrp="1"/>
          </p:cNvSpPr>
          <p:nvPr>
            <p:ph type="body" sz="half" idx="2"/>
          </p:nvPr>
        </p:nvSpPr>
        <p:spPr>
          <a:xfrm>
            <a:off x="119269" y="987424"/>
            <a:ext cx="5285650" cy="5771183"/>
          </a:xfrm>
        </p:spPr>
        <p:txBody>
          <a:bodyPr>
            <a:noAutofit/>
          </a:bodyPr>
          <a:lstStyle/>
          <a:p>
            <a:pPr algn="just">
              <a:lnSpc>
                <a:spcPct val="150000"/>
              </a:lnSpc>
            </a:pPr>
            <a:endParaRPr lang="en-US" altLang="en-US" sz="2000" dirty="0">
              <a:solidFill>
                <a:srgbClr val="C00000"/>
              </a:solidFill>
              <a:latin typeface="Tahoma" panose="020B0604030504040204" pitchFamily="34" charset="0"/>
              <a:cs typeface="Tahoma" panose="020B0604030504040204" pitchFamily="34" charset="0"/>
            </a:endParaRPr>
          </a:p>
          <a:p>
            <a:pPr algn="just">
              <a:lnSpc>
                <a:spcPct val="150000"/>
              </a:lnSpc>
            </a:pPr>
            <a:endParaRPr lang="en-US" altLang="en-US" sz="2000" dirty="0">
              <a:solidFill>
                <a:srgbClr val="C00000"/>
              </a:solidFill>
              <a:latin typeface="Tahoma" panose="020B0604030504040204" pitchFamily="34" charset="0"/>
              <a:cs typeface="Tahoma" panose="020B0604030504040204" pitchFamily="34" charset="0"/>
            </a:endParaRPr>
          </a:p>
          <a:p>
            <a:pPr algn="just">
              <a:lnSpc>
                <a:spcPct val="150000"/>
              </a:lnSpc>
            </a:pPr>
            <a:endParaRPr lang="en-US" altLang="en-US" sz="2000" dirty="0">
              <a:solidFill>
                <a:srgbClr val="C00000"/>
              </a:solidFill>
              <a:latin typeface="Tahoma" panose="020B0604030504040204" pitchFamily="34" charset="0"/>
              <a:cs typeface="Tahoma" panose="020B0604030504040204" pitchFamily="34" charset="0"/>
            </a:endParaRPr>
          </a:p>
          <a:p>
            <a:pPr algn="just">
              <a:lnSpc>
                <a:spcPct val="150000"/>
              </a:lnSpc>
            </a:pPr>
            <a:endParaRPr lang="en-US" altLang="en-US" sz="2000" dirty="0">
              <a:solidFill>
                <a:srgbClr val="C00000"/>
              </a:solidFill>
              <a:latin typeface="Tahoma" panose="020B0604030504040204" pitchFamily="34" charset="0"/>
              <a:cs typeface="Tahoma" panose="020B0604030504040204" pitchFamily="34" charset="0"/>
            </a:endParaRPr>
          </a:p>
          <a:p>
            <a:pPr algn="just">
              <a:lnSpc>
                <a:spcPct val="150000"/>
              </a:lnSpc>
            </a:pPr>
            <a:endParaRPr lang="en-US" altLang="en-US" sz="2000" dirty="0">
              <a:solidFill>
                <a:srgbClr val="C00000"/>
              </a:solidFill>
              <a:latin typeface="Tahoma" panose="020B0604030504040204" pitchFamily="34" charset="0"/>
              <a:cs typeface="Tahoma" panose="020B0604030504040204" pitchFamily="34" charset="0"/>
            </a:endParaRPr>
          </a:p>
          <a:p>
            <a:pPr algn="just">
              <a:lnSpc>
                <a:spcPct val="150000"/>
              </a:lnSpc>
            </a:pPr>
            <a:r>
              <a:rPr lang="en-US" altLang="en-US" sz="2000" dirty="0">
                <a:solidFill>
                  <a:srgbClr val="C00000"/>
                </a:solidFill>
                <a:latin typeface="Tahoma" panose="020B0604030504040204" pitchFamily="34" charset="0"/>
                <a:cs typeface="Tahoma" panose="020B0604030504040204" pitchFamily="34" charset="0"/>
              </a:rPr>
              <a:t>Ciphertext:  </a:t>
            </a:r>
            <a:r>
              <a:rPr lang="en-US" altLang="en-US" sz="2000" dirty="0" err="1">
                <a:solidFill>
                  <a:srgbClr val="C00000"/>
                </a:solidFill>
                <a:latin typeface="Tahoma" panose="020B0604030504040204" pitchFamily="34" charset="0"/>
                <a:cs typeface="Tahoma" panose="020B0604030504040204" pitchFamily="34" charset="0"/>
              </a:rPr>
              <a:t>tqufdrmardgnesgnoeearriketeeonmuaoo</a:t>
            </a:r>
            <a:r>
              <a:rPr lang="en-US" altLang="en-US" sz="2000" dirty="0">
                <a:solidFill>
                  <a:srgbClr val="C00000"/>
                </a:solidFill>
                <a:latin typeface="Tahoma" panose="020B0604030504040204" pitchFamily="34" charset="0"/>
                <a:cs typeface="Tahoma" panose="020B0604030504040204" pitchFamily="34" charset="0"/>
              </a:rPr>
              <a:t> </a:t>
            </a:r>
          </a:p>
          <a:p>
            <a:pPr algn="just" eaLnBrk="1" hangingPunct="1">
              <a:lnSpc>
                <a:spcPct val="150000"/>
              </a:lnSpc>
            </a:pPr>
            <a:r>
              <a:rPr lang="en-US" altLang="en-US" sz="2000" dirty="0">
                <a:solidFill>
                  <a:schemeClr val="tx1"/>
                </a:solidFill>
                <a:latin typeface="Tahoma" panose="020B0604030504040204" pitchFamily="34" charset="0"/>
                <a:cs typeface="Tahoma" panose="020B0604030504040204" pitchFamily="34" charset="0"/>
              </a:rPr>
              <a:t>The cipher can be made more secure by performing multiple rounds of such permutations.</a:t>
            </a:r>
          </a:p>
          <a:p>
            <a:pPr algn="just">
              <a:lnSpc>
                <a:spcPct val="150000"/>
              </a:lnSpc>
            </a:pPr>
            <a:endParaRPr lang="en-US" sz="2000" dirty="0"/>
          </a:p>
        </p:txBody>
      </p:sp>
      <p:cxnSp>
        <p:nvCxnSpPr>
          <p:cNvPr id="8" name="Straight Connector 7">
            <a:extLst>
              <a:ext uri="{FF2B5EF4-FFF2-40B4-BE49-F238E27FC236}">
                <a16:creationId xmlns:a16="http://schemas.microsoft.com/office/drawing/2014/main" id="{B8C3B229-6660-0035-820F-5F73633F8298}"/>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pic>
        <p:nvPicPr>
          <p:cNvPr id="7" name="Picture 6">
            <a:extLst>
              <a:ext uri="{FF2B5EF4-FFF2-40B4-BE49-F238E27FC236}">
                <a16:creationId xmlns:a16="http://schemas.microsoft.com/office/drawing/2014/main" id="{DA496FBB-260A-2288-E28D-FE7814E2FB63}"/>
              </a:ext>
            </a:extLst>
          </p:cNvPr>
          <p:cNvPicPr>
            <a:picLocks noChangeAspect="1"/>
          </p:cNvPicPr>
          <p:nvPr/>
        </p:nvPicPr>
        <p:blipFill>
          <a:blip r:embed="rId2"/>
          <a:stretch>
            <a:fillRect/>
          </a:stretch>
        </p:blipFill>
        <p:spPr>
          <a:xfrm>
            <a:off x="234102" y="987425"/>
            <a:ext cx="4410326" cy="2717386"/>
          </a:xfrm>
          <a:prstGeom prst="rect">
            <a:avLst/>
          </a:prstGeom>
        </p:spPr>
      </p:pic>
      <p:pic>
        <p:nvPicPr>
          <p:cNvPr id="11" name="Content Placeholder 4">
            <a:extLst>
              <a:ext uri="{FF2B5EF4-FFF2-40B4-BE49-F238E27FC236}">
                <a16:creationId xmlns:a16="http://schemas.microsoft.com/office/drawing/2014/main" id="{5C9E14CE-C510-0C45-BD1B-FE7A3F2397F8}"/>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092473" y="1197047"/>
            <a:ext cx="4931066" cy="5203752"/>
          </a:xfrm>
        </p:spPr>
      </p:pic>
    </p:spTree>
    <p:extLst>
      <p:ext uri="{BB962C8B-B14F-4D97-AF65-F5344CB8AC3E}">
        <p14:creationId xmlns:p14="http://schemas.microsoft.com/office/powerpoint/2010/main" val="3914841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057503-2BC9-8C0C-C915-FEA837FB3F7A}"/>
              </a:ext>
            </a:extLst>
          </p:cNvPr>
          <p:cNvSpPr>
            <a:spLocks noGrp="1"/>
          </p:cNvSpPr>
          <p:nvPr>
            <p:ph type="title"/>
          </p:nvPr>
        </p:nvSpPr>
        <p:spPr>
          <a:xfrm>
            <a:off x="119270" y="99392"/>
            <a:ext cx="11953459" cy="642730"/>
          </a:xfrm>
        </p:spPr>
        <p:txBody>
          <a:bodyPr>
            <a:normAutofit/>
          </a:bodyPr>
          <a:lstStyle/>
          <a:p>
            <a:r>
              <a:rPr lang="en-GB" sz="3600" b="1" dirty="0">
                <a:latin typeface="+mn-lt"/>
              </a:rPr>
              <a:t>Salt and Pepper</a:t>
            </a:r>
            <a:endParaRPr lang="en-US" sz="3600" b="1" dirty="0">
              <a:latin typeface="+mn-lt"/>
            </a:endParaRPr>
          </a:p>
        </p:txBody>
      </p:sp>
      <p:sp>
        <p:nvSpPr>
          <p:cNvPr id="6" name="Text Placeholder 5">
            <a:extLst>
              <a:ext uri="{FF2B5EF4-FFF2-40B4-BE49-F238E27FC236}">
                <a16:creationId xmlns:a16="http://schemas.microsoft.com/office/drawing/2014/main" id="{68B699A0-31F3-B440-E990-51F761FB3499}"/>
              </a:ext>
            </a:extLst>
          </p:cNvPr>
          <p:cNvSpPr>
            <a:spLocks noGrp="1"/>
          </p:cNvSpPr>
          <p:nvPr>
            <p:ph type="body" sz="half" idx="2"/>
          </p:nvPr>
        </p:nvSpPr>
        <p:spPr>
          <a:xfrm>
            <a:off x="119270" y="987424"/>
            <a:ext cx="4625008" cy="5771183"/>
          </a:xfrm>
        </p:spPr>
        <p:txBody>
          <a:bodyPr>
            <a:normAutofit/>
          </a:bodyPr>
          <a:lstStyle/>
          <a:p>
            <a:pPr algn="just">
              <a:lnSpc>
                <a:spcPct val="150000"/>
              </a:lnSpc>
            </a:pPr>
            <a:r>
              <a:rPr lang="en-US" sz="2400" dirty="0"/>
              <a:t>E.g. If the password is </a:t>
            </a:r>
            <a:r>
              <a:rPr lang="en-US" sz="2400" b="1" dirty="0"/>
              <a:t>sunny123</a:t>
            </a:r>
            <a:r>
              <a:rPr lang="en-US" sz="2400" dirty="0"/>
              <a:t> and salt is </a:t>
            </a:r>
            <a:r>
              <a:rPr lang="en-US" sz="2400" b="1" dirty="0"/>
              <a:t>e54f2</a:t>
            </a:r>
          </a:p>
          <a:p>
            <a:pPr marL="342900" indent="-342900" algn="just">
              <a:lnSpc>
                <a:spcPct val="150000"/>
              </a:lnSpc>
              <a:buFont typeface="Arial" panose="020B0604020202020204" pitchFamily="34" charset="0"/>
              <a:buChar char="•"/>
            </a:pPr>
            <a:r>
              <a:rPr lang="en-US" sz="2400" dirty="0"/>
              <a:t>Combining the password </a:t>
            </a:r>
            <a:r>
              <a:rPr lang="en-US" sz="2400" b="1" dirty="0"/>
              <a:t>sunny123</a:t>
            </a:r>
            <a:r>
              <a:rPr lang="en-US" sz="2400" dirty="0"/>
              <a:t> with salt </a:t>
            </a:r>
            <a:r>
              <a:rPr lang="en-US" sz="2400" b="1" dirty="0"/>
              <a:t>e54f2</a:t>
            </a:r>
            <a:r>
              <a:rPr lang="en-US" sz="2400" dirty="0"/>
              <a:t>, the new password is now </a:t>
            </a:r>
            <a:r>
              <a:rPr lang="en-US" sz="2400" b="1" dirty="0"/>
              <a:t>sunny123e54f2</a:t>
            </a:r>
          </a:p>
          <a:p>
            <a:pPr marL="342900" indent="-342900" algn="just">
              <a:lnSpc>
                <a:spcPct val="150000"/>
              </a:lnSpc>
              <a:buFont typeface="Arial" panose="020B0604020202020204" pitchFamily="34" charset="0"/>
              <a:buChar char="•"/>
            </a:pPr>
            <a:r>
              <a:rPr lang="en-US" sz="2400" dirty="0"/>
              <a:t>Then the </a:t>
            </a:r>
            <a:r>
              <a:rPr lang="en-US" sz="2400" b="1" dirty="0"/>
              <a:t>salted password </a:t>
            </a:r>
            <a:r>
              <a:rPr lang="en-US" sz="2400" dirty="0"/>
              <a:t>is </a:t>
            </a:r>
            <a:r>
              <a:rPr lang="en-US" sz="2400" b="1" dirty="0"/>
              <a:t>hashed</a:t>
            </a:r>
            <a:r>
              <a:rPr lang="en-US" sz="2400" dirty="0"/>
              <a:t> to digest and saved in the database.</a:t>
            </a:r>
          </a:p>
        </p:txBody>
      </p:sp>
      <p:cxnSp>
        <p:nvCxnSpPr>
          <p:cNvPr id="8" name="Straight Connector 7">
            <a:extLst>
              <a:ext uri="{FF2B5EF4-FFF2-40B4-BE49-F238E27FC236}">
                <a16:creationId xmlns:a16="http://schemas.microsoft.com/office/drawing/2014/main" id="{F3354B62-73CC-0A29-A574-9AE1EBD2532C}"/>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pic>
        <p:nvPicPr>
          <p:cNvPr id="19" name="Content Placeholder 18">
            <a:extLst>
              <a:ext uri="{FF2B5EF4-FFF2-40B4-BE49-F238E27FC236}">
                <a16:creationId xmlns:a16="http://schemas.microsoft.com/office/drawing/2014/main" id="{53CAB3AA-92CF-2058-F37D-0DD9F1670F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40309" y="954157"/>
            <a:ext cx="6124602" cy="3445088"/>
          </a:xfrm>
        </p:spPr>
      </p:pic>
      <p:pic>
        <p:nvPicPr>
          <p:cNvPr id="20" name="Content Placeholder 2">
            <a:extLst>
              <a:ext uri="{FF2B5EF4-FFF2-40B4-BE49-F238E27FC236}">
                <a16:creationId xmlns:a16="http://schemas.microsoft.com/office/drawing/2014/main" id="{CD07A38C-0EC2-6F7E-B45B-3E8866F39B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8127" y="3450900"/>
            <a:ext cx="5880368" cy="3307707"/>
          </a:xfrm>
          <a:prstGeom prst="rect">
            <a:avLst/>
          </a:prstGeom>
        </p:spPr>
      </p:pic>
    </p:spTree>
    <p:extLst>
      <p:ext uri="{BB962C8B-B14F-4D97-AF65-F5344CB8AC3E}">
        <p14:creationId xmlns:p14="http://schemas.microsoft.com/office/powerpoint/2010/main" val="33293741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724F8-B71B-1ADE-FA55-1280AB0443E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3CD5E0A-CE83-8A1B-E701-9AA6461C6CA5}"/>
              </a:ext>
            </a:extLst>
          </p:cNvPr>
          <p:cNvSpPr>
            <a:spLocks noGrp="1"/>
          </p:cNvSpPr>
          <p:nvPr>
            <p:ph type="title"/>
          </p:nvPr>
        </p:nvSpPr>
        <p:spPr>
          <a:xfrm>
            <a:off x="119270" y="99392"/>
            <a:ext cx="11953459" cy="642730"/>
          </a:xfrm>
          <a:solidFill>
            <a:schemeClr val="accent6">
              <a:lumMod val="50000"/>
            </a:schemeClr>
          </a:solidFill>
        </p:spPr>
        <p:txBody>
          <a:bodyPr>
            <a:normAutofit/>
          </a:bodyPr>
          <a:lstStyle/>
          <a:p>
            <a:r>
              <a:rPr lang="en-US" altLang="en-US" sz="3600" dirty="0">
                <a:solidFill>
                  <a:schemeClr val="accent2"/>
                </a:solidFill>
                <a:latin typeface="Tahoma" panose="020B0604030504040204" pitchFamily="34" charset="0"/>
                <a:cs typeface="Tahoma" panose="020B0604030504040204" pitchFamily="34" charset="0"/>
              </a:rPr>
              <a:t>Ciphering with Transposition</a:t>
            </a:r>
            <a:endParaRPr lang="en-US" sz="3600" b="1" dirty="0">
              <a:latin typeface="+mn-lt"/>
            </a:endParaRPr>
          </a:p>
        </p:txBody>
      </p:sp>
      <p:sp>
        <p:nvSpPr>
          <p:cNvPr id="6" name="Text Placeholder 5">
            <a:extLst>
              <a:ext uri="{FF2B5EF4-FFF2-40B4-BE49-F238E27FC236}">
                <a16:creationId xmlns:a16="http://schemas.microsoft.com/office/drawing/2014/main" id="{D86B6CC9-DA0F-225C-CEC5-C8FC1523FC57}"/>
              </a:ext>
            </a:extLst>
          </p:cNvPr>
          <p:cNvSpPr>
            <a:spLocks noGrp="1"/>
          </p:cNvSpPr>
          <p:nvPr>
            <p:ph type="body" sz="half" idx="2"/>
          </p:nvPr>
        </p:nvSpPr>
        <p:spPr>
          <a:xfrm>
            <a:off x="119269" y="987424"/>
            <a:ext cx="11885626" cy="5771183"/>
          </a:xfrm>
        </p:spPr>
        <p:txBody>
          <a:bodyPr>
            <a:noAutofit/>
          </a:bodyPr>
          <a:lstStyle/>
          <a:p>
            <a:pPr algn="just">
              <a:lnSpc>
                <a:spcPct val="150000"/>
              </a:lnSpc>
            </a:pPr>
            <a:r>
              <a:rPr lang="en-US" sz="2000" dirty="0"/>
              <a:t>Encrypt the following plain text using substitution and transposition methods.</a:t>
            </a:r>
          </a:p>
          <a:p>
            <a:pPr algn="just">
              <a:lnSpc>
                <a:spcPct val="150000"/>
              </a:lnSpc>
            </a:pPr>
            <a:r>
              <a:rPr lang="en-US" sz="2800" b="1" dirty="0">
                <a:solidFill>
                  <a:srgbClr val="0070C0"/>
                </a:solidFill>
              </a:rPr>
              <a:t>“I Love you Students”</a:t>
            </a:r>
          </a:p>
          <a:p>
            <a:pPr marL="342900" indent="-342900" algn="just">
              <a:lnSpc>
                <a:spcPct val="150000"/>
              </a:lnSpc>
              <a:buFont typeface="Arial" panose="020B0604020202020204" pitchFamily="34" charset="0"/>
              <a:buChar char="•"/>
            </a:pPr>
            <a:r>
              <a:rPr lang="en-US" sz="2000" dirty="0"/>
              <a:t>for substitution use shift of 4 steps.</a:t>
            </a:r>
          </a:p>
          <a:p>
            <a:pPr marL="342900" indent="-342900" algn="just">
              <a:lnSpc>
                <a:spcPct val="150000"/>
              </a:lnSpc>
              <a:buFont typeface="Arial" panose="020B0604020202020204" pitchFamily="34" charset="0"/>
              <a:buChar char="•"/>
            </a:pPr>
            <a:r>
              <a:rPr lang="en-US" sz="2000" dirty="0"/>
              <a:t>For transposition use 4 columns and the key 3412.</a:t>
            </a:r>
          </a:p>
        </p:txBody>
      </p:sp>
      <p:cxnSp>
        <p:nvCxnSpPr>
          <p:cNvPr id="8" name="Straight Connector 7">
            <a:extLst>
              <a:ext uri="{FF2B5EF4-FFF2-40B4-BE49-F238E27FC236}">
                <a16:creationId xmlns:a16="http://schemas.microsoft.com/office/drawing/2014/main" id="{18748B56-383E-71D8-574C-AAE401B87F88}"/>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3097617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057503-2BC9-8C0C-C915-FEA837FB3F7A}"/>
              </a:ext>
            </a:extLst>
          </p:cNvPr>
          <p:cNvSpPr>
            <a:spLocks noGrp="1"/>
          </p:cNvSpPr>
          <p:nvPr>
            <p:ph type="title"/>
          </p:nvPr>
        </p:nvSpPr>
        <p:spPr>
          <a:xfrm>
            <a:off x="119270" y="99392"/>
            <a:ext cx="11953459" cy="642730"/>
          </a:xfrm>
        </p:spPr>
        <p:txBody>
          <a:bodyPr>
            <a:normAutofit/>
          </a:bodyPr>
          <a:lstStyle/>
          <a:p>
            <a:r>
              <a:rPr lang="en-GB" sz="3600" b="1" dirty="0">
                <a:latin typeface="+mn-lt"/>
              </a:rPr>
              <a:t>Symmetric key encryption</a:t>
            </a:r>
            <a:endParaRPr lang="en-US" sz="3600" b="1" dirty="0">
              <a:latin typeface="+mn-lt"/>
            </a:endParaRPr>
          </a:p>
        </p:txBody>
      </p:sp>
      <p:sp>
        <p:nvSpPr>
          <p:cNvPr id="6" name="Text Placeholder 5">
            <a:extLst>
              <a:ext uri="{FF2B5EF4-FFF2-40B4-BE49-F238E27FC236}">
                <a16:creationId xmlns:a16="http://schemas.microsoft.com/office/drawing/2014/main" id="{68B699A0-31F3-B440-E990-51F761FB3499}"/>
              </a:ext>
            </a:extLst>
          </p:cNvPr>
          <p:cNvSpPr>
            <a:spLocks noGrp="1"/>
          </p:cNvSpPr>
          <p:nvPr>
            <p:ph type="body" sz="half" idx="2"/>
          </p:nvPr>
        </p:nvSpPr>
        <p:spPr>
          <a:xfrm>
            <a:off x="119270" y="987424"/>
            <a:ext cx="4625008" cy="5870574"/>
          </a:xfrm>
        </p:spPr>
        <p:txBody>
          <a:bodyPr>
            <a:normAutofit/>
          </a:bodyPr>
          <a:lstStyle/>
          <a:p>
            <a:pPr marL="342900" indent="-342900" algn="just">
              <a:lnSpc>
                <a:spcPct val="150000"/>
              </a:lnSpc>
              <a:buFont typeface="Arial" panose="020B0604020202020204" pitchFamily="34" charset="0"/>
              <a:buChar char="•"/>
            </a:pPr>
            <a:r>
              <a:rPr lang="en-GB" sz="2400" b="1" dirty="0"/>
              <a:t>Symmetric</a:t>
            </a:r>
            <a:r>
              <a:rPr lang="en-GB" sz="2400" dirty="0"/>
              <a:t> key can also known as </a:t>
            </a:r>
            <a:r>
              <a:rPr lang="en-GB" sz="2400" b="1" dirty="0">
                <a:solidFill>
                  <a:srgbClr val="00CC99"/>
                </a:solidFill>
              </a:rPr>
              <a:t>private</a:t>
            </a:r>
            <a:r>
              <a:rPr lang="en-GB" sz="2400" dirty="0"/>
              <a:t> key.</a:t>
            </a:r>
          </a:p>
          <a:p>
            <a:pPr marL="342900" indent="-342900" algn="just">
              <a:lnSpc>
                <a:spcPct val="150000"/>
              </a:lnSpc>
              <a:buFont typeface="Arial" panose="020B0604020202020204" pitchFamily="34" charset="0"/>
              <a:buChar char="•"/>
            </a:pPr>
            <a:r>
              <a:rPr lang="en-GB" sz="2400" dirty="0"/>
              <a:t>Data is encrypted using same key that is only known by sender and receiver.</a:t>
            </a:r>
          </a:p>
          <a:p>
            <a:pPr marL="342900" indent="-342900" algn="just">
              <a:lnSpc>
                <a:spcPct val="150000"/>
              </a:lnSpc>
              <a:buFont typeface="Arial" panose="020B0604020202020204" pitchFamily="34" charset="0"/>
              <a:buChar char="•"/>
            </a:pPr>
            <a:r>
              <a:rPr lang="en-GB" sz="2400" dirty="0"/>
              <a:t>A single key is used for both encryption and decryption.</a:t>
            </a:r>
          </a:p>
          <a:p>
            <a:pPr algn="just">
              <a:lnSpc>
                <a:spcPct val="150000"/>
              </a:lnSpc>
            </a:pPr>
            <a:endParaRPr lang="en-GB" sz="2400" dirty="0"/>
          </a:p>
        </p:txBody>
      </p:sp>
      <p:cxnSp>
        <p:nvCxnSpPr>
          <p:cNvPr id="8" name="Straight Connector 7">
            <a:extLst>
              <a:ext uri="{FF2B5EF4-FFF2-40B4-BE49-F238E27FC236}">
                <a16:creationId xmlns:a16="http://schemas.microsoft.com/office/drawing/2014/main" id="{F3354B62-73CC-0A29-A574-9AE1EBD2532C}"/>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pic>
        <p:nvPicPr>
          <p:cNvPr id="11" name="Content Placeholder 10">
            <a:extLst>
              <a:ext uri="{FF2B5EF4-FFF2-40B4-BE49-F238E27FC236}">
                <a16:creationId xmlns:a16="http://schemas.microsoft.com/office/drawing/2014/main" id="{409162B9-790D-5802-F7A5-F02FDDDB4B5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95729" y="987424"/>
            <a:ext cx="6776999" cy="3813551"/>
          </a:xfrm>
        </p:spPr>
      </p:pic>
      <p:sp>
        <p:nvSpPr>
          <p:cNvPr id="13" name="TextBox 12">
            <a:extLst>
              <a:ext uri="{FF2B5EF4-FFF2-40B4-BE49-F238E27FC236}">
                <a16:creationId xmlns:a16="http://schemas.microsoft.com/office/drawing/2014/main" id="{60FA58C0-83FD-16CA-B25E-B0CFE7523898}"/>
              </a:ext>
            </a:extLst>
          </p:cNvPr>
          <p:cNvSpPr txBox="1"/>
          <p:nvPr/>
        </p:nvSpPr>
        <p:spPr>
          <a:xfrm>
            <a:off x="4913142" y="5430391"/>
            <a:ext cx="7159586" cy="1143070"/>
          </a:xfrm>
          <a:prstGeom prst="rect">
            <a:avLst/>
          </a:prstGeom>
          <a:noFill/>
        </p:spPr>
        <p:txBody>
          <a:bodyPr wrap="square">
            <a:spAutoFit/>
          </a:bodyPr>
          <a:lstStyle/>
          <a:p>
            <a:pPr algn="just">
              <a:lnSpc>
                <a:spcPct val="150000"/>
              </a:lnSpc>
            </a:pPr>
            <a:r>
              <a:rPr lang="en-GB" sz="2400" dirty="0"/>
              <a:t>Suppose </a:t>
            </a:r>
            <a:r>
              <a:rPr lang="en-GB" sz="2400" b="1" dirty="0"/>
              <a:t>Tome</a:t>
            </a:r>
            <a:r>
              <a:rPr lang="en-GB" sz="2400" dirty="0"/>
              <a:t> want to sends a lovely message to </a:t>
            </a:r>
            <a:r>
              <a:rPr lang="en-GB" sz="2400" b="1" dirty="0"/>
              <a:t>Merry</a:t>
            </a:r>
            <a:r>
              <a:rPr lang="en-GB" sz="2400" dirty="0"/>
              <a:t> and he does not want anyone to see the message. </a:t>
            </a:r>
          </a:p>
        </p:txBody>
      </p:sp>
    </p:spTree>
    <p:extLst>
      <p:ext uri="{BB962C8B-B14F-4D97-AF65-F5344CB8AC3E}">
        <p14:creationId xmlns:p14="http://schemas.microsoft.com/office/powerpoint/2010/main" val="42067645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F91E9-021C-6A59-918E-45E3C4384F1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E2643B8-A1D2-FCDE-C735-9D987D563478}"/>
              </a:ext>
            </a:extLst>
          </p:cNvPr>
          <p:cNvSpPr>
            <a:spLocks noGrp="1"/>
          </p:cNvSpPr>
          <p:nvPr>
            <p:ph type="title"/>
          </p:nvPr>
        </p:nvSpPr>
        <p:spPr>
          <a:xfrm>
            <a:off x="119270" y="99392"/>
            <a:ext cx="11953459" cy="642730"/>
          </a:xfrm>
        </p:spPr>
        <p:txBody>
          <a:bodyPr>
            <a:normAutofit/>
          </a:bodyPr>
          <a:lstStyle/>
          <a:p>
            <a:r>
              <a:rPr lang="en-GB" sz="3600" b="1" dirty="0">
                <a:latin typeface="+mn-lt"/>
              </a:rPr>
              <a:t>Symmetric key encryption</a:t>
            </a:r>
            <a:endParaRPr lang="en-US" sz="3600" b="1" dirty="0">
              <a:latin typeface="+mn-lt"/>
            </a:endParaRPr>
          </a:p>
        </p:txBody>
      </p:sp>
      <p:sp>
        <p:nvSpPr>
          <p:cNvPr id="6" name="Text Placeholder 5">
            <a:extLst>
              <a:ext uri="{FF2B5EF4-FFF2-40B4-BE49-F238E27FC236}">
                <a16:creationId xmlns:a16="http://schemas.microsoft.com/office/drawing/2014/main" id="{5BA38149-FCF7-08BE-4C51-5F19C20379FC}"/>
              </a:ext>
            </a:extLst>
          </p:cNvPr>
          <p:cNvSpPr>
            <a:spLocks noGrp="1"/>
          </p:cNvSpPr>
          <p:nvPr>
            <p:ph type="body" sz="half" idx="2"/>
          </p:nvPr>
        </p:nvSpPr>
        <p:spPr>
          <a:xfrm>
            <a:off x="119270" y="987424"/>
            <a:ext cx="4625008" cy="5771183"/>
          </a:xfrm>
        </p:spPr>
        <p:txBody>
          <a:bodyPr>
            <a:normAutofit/>
          </a:bodyPr>
          <a:lstStyle/>
          <a:p>
            <a:pPr marL="342900" indent="-342900" algn="just">
              <a:buFont typeface="Arial" panose="020B0604020202020204" pitchFamily="34" charset="0"/>
              <a:buChar char="•"/>
            </a:pPr>
            <a:r>
              <a:rPr lang="en-GB" sz="2400" dirty="0"/>
              <a:t>Tom want both romance and private.</a:t>
            </a:r>
          </a:p>
          <a:p>
            <a:pPr marL="342900" indent="-342900" algn="just">
              <a:buFont typeface="Arial" panose="020B0604020202020204" pitchFamily="34" charset="0"/>
              <a:buChar char="•"/>
            </a:pPr>
            <a:r>
              <a:rPr lang="en-GB" sz="2400" dirty="0"/>
              <a:t>He wants to encrypt his message.</a:t>
            </a:r>
          </a:p>
          <a:p>
            <a:pPr marL="342900" indent="-342900" algn="just">
              <a:lnSpc>
                <a:spcPct val="150000"/>
              </a:lnSpc>
              <a:buFont typeface="Arial" panose="020B0604020202020204" pitchFamily="34" charset="0"/>
              <a:buChar char="•"/>
            </a:pPr>
            <a:r>
              <a:rPr lang="en-GB" sz="2400" dirty="0"/>
              <a:t>Well, that is easy because tom share the same key with merry.</a:t>
            </a:r>
          </a:p>
          <a:p>
            <a:pPr marL="342900" indent="-342900" algn="just">
              <a:lnSpc>
                <a:spcPct val="150000"/>
              </a:lnSpc>
              <a:buFont typeface="Arial" panose="020B0604020202020204" pitchFamily="34" charset="0"/>
              <a:buChar char="•"/>
            </a:pPr>
            <a:r>
              <a:rPr lang="en-GB" sz="2400" dirty="0"/>
              <a:t>They will use the same key during encryption and decryption of the data.</a:t>
            </a:r>
          </a:p>
        </p:txBody>
      </p:sp>
      <p:cxnSp>
        <p:nvCxnSpPr>
          <p:cNvPr id="8" name="Straight Connector 7">
            <a:extLst>
              <a:ext uri="{FF2B5EF4-FFF2-40B4-BE49-F238E27FC236}">
                <a16:creationId xmlns:a16="http://schemas.microsoft.com/office/drawing/2014/main" id="{6D53B2B9-ECA5-2622-5D9E-43B361218837}"/>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pic>
        <p:nvPicPr>
          <p:cNvPr id="11" name="Content Placeholder 10">
            <a:extLst>
              <a:ext uri="{FF2B5EF4-FFF2-40B4-BE49-F238E27FC236}">
                <a16:creationId xmlns:a16="http://schemas.microsoft.com/office/drawing/2014/main" id="{2F2827B3-D71C-0A82-34C6-E0423CC437E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95729" y="987424"/>
            <a:ext cx="6776999" cy="3813551"/>
          </a:xfrm>
        </p:spPr>
      </p:pic>
    </p:spTree>
    <p:extLst>
      <p:ext uri="{BB962C8B-B14F-4D97-AF65-F5344CB8AC3E}">
        <p14:creationId xmlns:p14="http://schemas.microsoft.com/office/powerpoint/2010/main" val="10766301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21276-855C-6AA8-442A-587A5791F3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85A20FA-92A3-68A7-35B8-2C45CB95A885}"/>
              </a:ext>
            </a:extLst>
          </p:cNvPr>
          <p:cNvSpPr>
            <a:spLocks noGrp="1"/>
          </p:cNvSpPr>
          <p:nvPr>
            <p:ph type="title"/>
          </p:nvPr>
        </p:nvSpPr>
        <p:spPr>
          <a:xfrm>
            <a:off x="119270" y="99392"/>
            <a:ext cx="11953459" cy="642730"/>
          </a:xfrm>
        </p:spPr>
        <p:txBody>
          <a:bodyPr>
            <a:normAutofit/>
          </a:bodyPr>
          <a:lstStyle/>
          <a:p>
            <a:r>
              <a:rPr lang="en-GB" sz="3600" b="1" dirty="0">
                <a:latin typeface="+mn-lt"/>
              </a:rPr>
              <a:t>Symmetric key encryption</a:t>
            </a:r>
            <a:endParaRPr lang="en-US" sz="3600" b="1" dirty="0">
              <a:latin typeface="+mn-lt"/>
            </a:endParaRPr>
          </a:p>
        </p:txBody>
      </p:sp>
      <p:sp>
        <p:nvSpPr>
          <p:cNvPr id="6" name="Text Placeholder 5">
            <a:extLst>
              <a:ext uri="{FF2B5EF4-FFF2-40B4-BE49-F238E27FC236}">
                <a16:creationId xmlns:a16="http://schemas.microsoft.com/office/drawing/2014/main" id="{821593AF-B118-55C2-431D-AC8A140357BC}"/>
              </a:ext>
            </a:extLst>
          </p:cNvPr>
          <p:cNvSpPr>
            <a:spLocks noGrp="1"/>
          </p:cNvSpPr>
          <p:nvPr>
            <p:ph type="body" sz="half" idx="2"/>
          </p:nvPr>
        </p:nvSpPr>
        <p:spPr>
          <a:xfrm>
            <a:off x="119270" y="987424"/>
            <a:ext cx="4625008" cy="5771183"/>
          </a:xfrm>
        </p:spPr>
        <p:txBody>
          <a:bodyPr>
            <a:normAutofit/>
          </a:bodyPr>
          <a:lstStyle/>
          <a:p>
            <a:pPr marL="342900" indent="-342900" algn="just">
              <a:buFont typeface="Arial" panose="020B0604020202020204" pitchFamily="34" charset="0"/>
              <a:buChar char="•"/>
            </a:pPr>
            <a:r>
              <a:rPr lang="en-GB" sz="2400" dirty="0"/>
              <a:t>1</a:t>
            </a:r>
            <a:r>
              <a:rPr lang="en-GB" sz="2400" baseline="30000" dirty="0"/>
              <a:t>st</a:t>
            </a:r>
            <a:r>
              <a:rPr lang="en-GB" sz="2400" dirty="0"/>
              <a:t> Tome his key to encrypt his message.</a:t>
            </a:r>
          </a:p>
          <a:p>
            <a:pPr marL="342900" indent="-342900" algn="just">
              <a:buFont typeface="Arial" panose="020B0604020202020204" pitchFamily="34" charset="0"/>
              <a:buChar char="•"/>
            </a:pPr>
            <a:r>
              <a:rPr lang="en-GB" sz="2400" dirty="0"/>
              <a:t>Now his message is encrypted to scrambled data that no one can read it.</a:t>
            </a:r>
          </a:p>
          <a:p>
            <a:pPr marL="342900" indent="-342900" algn="just">
              <a:lnSpc>
                <a:spcPct val="150000"/>
              </a:lnSpc>
              <a:buFont typeface="Arial" panose="020B0604020202020204" pitchFamily="34" charset="0"/>
              <a:buChar char="•"/>
            </a:pPr>
            <a:r>
              <a:rPr lang="en-GB" sz="2400" dirty="0"/>
              <a:t>When merry gets an encrypted message, she use her key to decrypt Tom’s message.</a:t>
            </a:r>
          </a:p>
          <a:p>
            <a:pPr marL="342900" indent="-342900" algn="just">
              <a:buFont typeface="Arial" panose="020B0604020202020204" pitchFamily="34" charset="0"/>
              <a:buChar char="•"/>
            </a:pPr>
            <a:r>
              <a:rPr lang="en-GB" sz="2400" dirty="0"/>
              <a:t>So Merry can read the message in plain tex.</a:t>
            </a:r>
          </a:p>
        </p:txBody>
      </p:sp>
      <p:cxnSp>
        <p:nvCxnSpPr>
          <p:cNvPr id="8" name="Straight Connector 7">
            <a:extLst>
              <a:ext uri="{FF2B5EF4-FFF2-40B4-BE49-F238E27FC236}">
                <a16:creationId xmlns:a16="http://schemas.microsoft.com/office/drawing/2014/main" id="{BA628B10-46B0-3DB0-19C5-3FB8191D6DD9}"/>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pic>
        <p:nvPicPr>
          <p:cNvPr id="11" name="Content Placeholder 10">
            <a:extLst>
              <a:ext uri="{FF2B5EF4-FFF2-40B4-BE49-F238E27FC236}">
                <a16:creationId xmlns:a16="http://schemas.microsoft.com/office/drawing/2014/main" id="{C17F556C-0FE2-7239-151E-53ED009A4E8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95729" y="987424"/>
            <a:ext cx="6776999" cy="3813551"/>
          </a:xfrm>
        </p:spPr>
      </p:pic>
    </p:spTree>
    <p:extLst>
      <p:ext uri="{BB962C8B-B14F-4D97-AF65-F5344CB8AC3E}">
        <p14:creationId xmlns:p14="http://schemas.microsoft.com/office/powerpoint/2010/main" val="1634096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057503-2BC9-8C0C-C915-FEA837FB3F7A}"/>
              </a:ext>
            </a:extLst>
          </p:cNvPr>
          <p:cNvSpPr>
            <a:spLocks noGrp="1"/>
          </p:cNvSpPr>
          <p:nvPr>
            <p:ph type="title"/>
          </p:nvPr>
        </p:nvSpPr>
        <p:spPr>
          <a:xfrm>
            <a:off x="119270" y="99392"/>
            <a:ext cx="11953459" cy="642730"/>
          </a:xfrm>
        </p:spPr>
        <p:txBody>
          <a:bodyPr>
            <a:normAutofit/>
          </a:bodyPr>
          <a:lstStyle/>
          <a:p>
            <a:r>
              <a:rPr lang="en-GB" sz="3600" b="1" dirty="0">
                <a:latin typeface="+mn-lt"/>
              </a:rPr>
              <a:t>Symmetric key encryption</a:t>
            </a:r>
            <a:endParaRPr lang="en-US" sz="3600" b="1" dirty="0">
              <a:latin typeface="+mn-lt"/>
            </a:endParaRPr>
          </a:p>
        </p:txBody>
      </p:sp>
      <p:sp>
        <p:nvSpPr>
          <p:cNvPr id="6" name="Text Placeholder 5">
            <a:extLst>
              <a:ext uri="{FF2B5EF4-FFF2-40B4-BE49-F238E27FC236}">
                <a16:creationId xmlns:a16="http://schemas.microsoft.com/office/drawing/2014/main" id="{68B699A0-31F3-B440-E990-51F761FB3499}"/>
              </a:ext>
            </a:extLst>
          </p:cNvPr>
          <p:cNvSpPr>
            <a:spLocks noGrp="1"/>
          </p:cNvSpPr>
          <p:nvPr>
            <p:ph type="body" sz="half" idx="2"/>
          </p:nvPr>
        </p:nvSpPr>
        <p:spPr>
          <a:xfrm>
            <a:off x="119270" y="987424"/>
            <a:ext cx="4625008" cy="5771183"/>
          </a:xfrm>
        </p:spPr>
        <p:txBody>
          <a:bodyPr>
            <a:normAutofit/>
          </a:bodyPr>
          <a:lstStyle/>
          <a:p>
            <a:pPr algn="just"/>
            <a:r>
              <a:rPr lang="en-GB" sz="2400" dirty="0"/>
              <a:t>There are two methods of symmetric key encryption.</a:t>
            </a:r>
          </a:p>
          <a:p>
            <a:pPr marL="457200" indent="-457200" algn="just">
              <a:buAutoNum type="arabicPeriod"/>
            </a:pPr>
            <a:r>
              <a:rPr lang="en-GB" sz="2400" dirty="0"/>
              <a:t>Stream ciphering</a:t>
            </a:r>
            <a:r>
              <a:rPr lang="en-US" sz="2400" dirty="0"/>
              <a:t> and </a:t>
            </a:r>
          </a:p>
          <a:p>
            <a:pPr marL="457200" indent="-457200" algn="just">
              <a:buAutoNum type="arabicPeriod"/>
            </a:pPr>
            <a:r>
              <a:rPr lang="en-US" sz="2400" dirty="0"/>
              <a:t>Block ciphering</a:t>
            </a:r>
          </a:p>
          <a:p>
            <a:pPr algn="just"/>
            <a:r>
              <a:rPr lang="en-GB" sz="2800" b="1" dirty="0"/>
              <a:t>Stream cipher </a:t>
            </a:r>
          </a:p>
          <a:p>
            <a:pPr marL="342900" indent="-342900" algn="just">
              <a:buFont typeface="Arial" panose="020B0604020202020204" pitchFamily="34" charset="0"/>
              <a:buChar char="•"/>
            </a:pPr>
            <a:r>
              <a:rPr lang="en-GB" sz="2400" dirty="0"/>
              <a:t>works on a single bit at a time.</a:t>
            </a:r>
          </a:p>
          <a:p>
            <a:pPr marL="342900" indent="-342900" algn="just">
              <a:buFont typeface="Arial" panose="020B0604020202020204" pitchFamily="34" charset="0"/>
              <a:buChar char="•"/>
            </a:pPr>
            <a:r>
              <a:rPr lang="en-GB" sz="2400" dirty="0"/>
              <a:t>It encrypts the data on fly bit by bit.</a:t>
            </a:r>
          </a:p>
          <a:p>
            <a:pPr marL="342900" indent="-342900" algn="just">
              <a:buFont typeface="Arial" panose="020B0604020202020204" pitchFamily="34" charset="0"/>
              <a:buChar char="•"/>
            </a:pPr>
            <a:r>
              <a:rPr lang="en-GB" sz="2400" dirty="0"/>
              <a:t>This method is not used in modern cryptography.</a:t>
            </a:r>
          </a:p>
          <a:p>
            <a:pPr marL="342900" indent="-342900" algn="just">
              <a:buFont typeface="Arial" panose="020B0604020202020204" pitchFamily="34" charset="0"/>
              <a:buChar char="•"/>
            </a:pPr>
            <a:r>
              <a:rPr lang="en-GB" sz="2400" dirty="0"/>
              <a:t>RC4 (Rivest cipher 4) is widely used of all stream cipher; particularly in software.</a:t>
            </a:r>
          </a:p>
          <a:p>
            <a:pPr algn="just"/>
            <a:endParaRPr lang="en-GB" sz="2400" dirty="0"/>
          </a:p>
        </p:txBody>
      </p:sp>
      <p:cxnSp>
        <p:nvCxnSpPr>
          <p:cNvPr id="8" name="Straight Connector 7">
            <a:extLst>
              <a:ext uri="{FF2B5EF4-FFF2-40B4-BE49-F238E27FC236}">
                <a16:creationId xmlns:a16="http://schemas.microsoft.com/office/drawing/2014/main" id="{F3354B62-73CC-0A29-A574-9AE1EBD2532C}"/>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pic>
        <p:nvPicPr>
          <p:cNvPr id="19" name="Content Placeholder 18">
            <a:extLst>
              <a:ext uri="{FF2B5EF4-FFF2-40B4-BE49-F238E27FC236}">
                <a16:creationId xmlns:a16="http://schemas.microsoft.com/office/drawing/2014/main" id="{83367D04-A19F-3246-84A8-EF2EB92D81C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3187" y="1363022"/>
            <a:ext cx="6889541" cy="3876881"/>
          </a:xfrm>
        </p:spPr>
      </p:pic>
    </p:spTree>
    <p:extLst>
      <p:ext uri="{BB962C8B-B14F-4D97-AF65-F5344CB8AC3E}">
        <p14:creationId xmlns:p14="http://schemas.microsoft.com/office/powerpoint/2010/main" val="28083622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057503-2BC9-8C0C-C915-FEA837FB3F7A}"/>
              </a:ext>
            </a:extLst>
          </p:cNvPr>
          <p:cNvSpPr>
            <a:spLocks noGrp="1"/>
          </p:cNvSpPr>
          <p:nvPr>
            <p:ph type="title"/>
          </p:nvPr>
        </p:nvSpPr>
        <p:spPr>
          <a:xfrm>
            <a:off x="119270" y="99392"/>
            <a:ext cx="11953459" cy="642730"/>
          </a:xfrm>
        </p:spPr>
        <p:txBody>
          <a:bodyPr>
            <a:normAutofit/>
          </a:bodyPr>
          <a:lstStyle/>
          <a:p>
            <a:r>
              <a:rPr lang="en-GB" sz="3600" b="1" dirty="0">
                <a:latin typeface="+mn-lt"/>
              </a:rPr>
              <a:t>Symmetric key encryption</a:t>
            </a:r>
            <a:endParaRPr lang="en-US" sz="3600" b="1" dirty="0">
              <a:latin typeface="+mn-lt"/>
            </a:endParaRPr>
          </a:p>
        </p:txBody>
      </p:sp>
      <p:pic>
        <p:nvPicPr>
          <p:cNvPr id="3" name="Content Placeholder 2">
            <a:extLst>
              <a:ext uri="{FF2B5EF4-FFF2-40B4-BE49-F238E27FC236}">
                <a16:creationId xmlns:a16="http://schemas.microsoft.com/office/drawing/2014/main" id="{A01FC264-07DB-AFFD-935D-7236C5196A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83162" y="1253586"/>
            <a:ext cx="7089567" cy="4056555"/>
          </a:xfrm>
        </p:spPr>
      </p:pic>
      <p:sp>
        <p:nvSpPr>
          <p:cNvPr id="6" name="Text Placeholder 5">
            <a:extLst>
              <a:ext uri="{FF2B5EF4-FFF2-40B4-BE49-F238E27FC236}">
                <a16:creationId xmlns:a16="http://schemas.microsoft.com/office/drawing/2014/main" id="{68B699A0-31F3-B440-E990-51F761FB3499}"/>
              </a:ext>
            </a:extLst>
          </p:cNvPr>
          <p:cNvSpPr>
            <a:spLocks noGrp="1"/>
          </p:cNvSpPr>
          <p:nvPr>
            <p:ph type="body" sz="half" idx="2"/>
          </p:nvPr>
        </p:nvSpPr>
        <p:spPr>
          <a:xfrm>
            <a:off x="119270" y="987424"/>
            <a:ext cx="4625008" cy="5771183"/>
          </a:xfrm>
        </p:spPr>
        <p:txBody>
          <a:bodyPr>
            <a:normAutofit lnSpcReduction="10000"/>
          </a:bodyPr>
          <a:lstStyle/>
          <a:p>
            <a:pPr algn="just"/>
            <a:r>
              <a:rPr lang="en-GB" sz="2400" b="1" dirty="0"/>
              <a:t>Block cipher</a:t>
            </a:r>
          </a:p>
          <a:p>
            <a:pPr marL="342900" indent="-342900" algn="just">
              <a:lnSpc>
                <a:spcPct val="150000"/>
              </a:lnSpc>
              <a:buFont typeface="Arial" panose="020B0604020202020204" pitchFamily="34" charset="0"/>
              <a:buChar char="•"/>
            </a:pPr>
            <a:r>
              <a:rPr lang="en-GB" sz="2400" dirty="0"/>
              <a:t>An algorithm operates on a fixed length group of bites called blocks.</a:t>
            </a:r>
          </a:p>
          <a:p>
            <a:pPr marL="342900" indent="-342900" algn="just">
              <a:lnSpc>
                <a:spcPct val="150000"/>
              </a:lnSpc>
              <a:buFont typeface="Arial" panose="020B0604020202020204" pitchFamily="34" charset="0"/>
              <a:buChar char="•"/>
            </a:pPr>
            <a:r>
              <a:rPr lang="en-GB" sz="2400" dirty="0"/>
              <a:t>It encrypt a data in a certain length not bit by bit.</a:t>
            </a:r>
          </a:p>
          <a:p>
            <a:pPr marL="342900" indent="-342900" algn="just">
              <a:lnSpc>
                <a:spcPct val="150000"/>
              </a:lnSpc>
              <a:buFont typeface="Arial" panose="020B0604020202020204" pitchFamily="34" charset="0"/>
              <a:buChar char="•"/>
            </a:pPr>
            <a:r>
              <a:rPr lang="en-GB" sz="2400" dirty="0"/>
              <a:t>When data come in data comes in chunks.</a:t>
            </a:r>
          </a:p>
          <a:p>
            <a:pPr marL="342900" indent="-342900" algn="just">
              <a:lnSpc>
                <a:spcPct val="150000"/>
              </a:lnSpc>
              <a:buFont typeface="Arial" panose="020B0604020202020204" pitchFamily="34" charset="0"/>
              <a:buChar char="•"/>
            </a:pPr>
            <a:r>
              <a:rPr lang="en-GB" sz="2400" dirty="0"/>
              <a:t>The common size of the blocks are 64 bits, 128bits and 256 bits.</a:t>
            </a:r>
            <a:endParaRPr lang="en-US" sz="2400" dirty="0"/>
          </a:p>
        </p:txBody>
      </p:sp>
      <p:cxnSp>
        <p:nvCxnSpPr>
          <p:cNvPr id="8" name="Straight Connector 7">
            <a:extLst>
              <a:ext uri="{FF2B5EF4-FFF2-40B4-BE49-F238E27FC236}">
                <a16:creationId xmlns:a16="http://schemas.microsoft.com/office/drawing/2014/main" id="{F3354B62-73CC-0A29-A574-9AE1EBD2532C}"/>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sp>
        <p:nvSpPr>
          <p:cNvPr id="9" name="TextBox 8">
            <a:extLst>
              <a:ext uri="{FF2B5EF4-FFF2-40B4-BE49-F238E27FC236}">
                <a16:creationId xmlns:a16="http://schemas.microsoft.com/office/drawing/2014/main" id="{55A806FC-AB91-0B69-F9A6-1BAB88FE44DA}"/>
              </a:ext>
            </a:extLst>
          </p:cNvPr>
          <p:cNvSpPr txBox="1"/>
          <p:nvPr/>
        </p:nvSpPr>
        <p:spPr>
          <a:xfrm>
            <a:off x="4983162" y="5569676"/>
            <a:ext cx="7208838" cy="1143070"/>
          </a:xfrm>
          <a:prstGeom prst="rect">
            <a:avLst/>
          </a:prstGeom>
          <a:noFill/>
        </p:spPr>
        <p:txBody>
          <a:bodyPr wrap="square">
            <a:spAutoFit/>
          </a:bodyPr>
          <a:lstStyle/>
          <a:p>
            <a:pPr algn="just">
              <a:lnSpc>
                <a:spcPct val="150000"/>
              </a:lnSpc>
            </a:pPr>
            <a:r>
              <a:rPr lang="en-GB" sz="2400" dirty="0"/>
              <a:t>Some example of block cipher are DES, 3DES, RC5, AES and Blowfish.</a:t>
            </a:r>
            <a:endParaRPr lang="en-US" sz="2400" dirty="0"/>
          </a:p>
        </p:txBody>
      </p:sp>
    </p:spTree>
    <p:extLst>
      <p:ext uri="{BB962C8B-B14F-4D97-AF65-F5344CB8AC3E}">
        <p14:creationId xmlns:p14="http://schemas.microsoft.com/office/powerpoint/2010/main" val="26900130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A034A-CBFC-6DA9-CD3F-641D4A5475E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7E17474-9EA4-E72B-D753-F6862F82ED64}"/>
              </a:ext>
            </a:extLst>
          </p:cNvPr>
          <p:cNvSpPr>
            <a:spLocks noGrp="1"/>
          </p:cNvSpPr>
          <p:nvPr>
            <p:ph type="title"/>
          </p:nvPr>
        </p:nvSpPr>
        <p:spPr>
          <a:xfrm>
            <a:off x="119270" y="99392"/>
            <a:ext cx="11953459" cy="642730"/>
          </a:xfrm>
        </p:spPr>
        <p:txBody>
          <a:bodyPr>
            <a:normAutofit/>
          </a:bodyPr>
          <a:lstStyle/>
          <a:p>
            <a:r>
              <a:rPr lang="en-GB" sz="3600" b="1" dirty="0">
                <a:latin typeface="+mn-lt"/>
              </a:rPr>
              <a:t>Symmetric key encryption</a:t>
            </a:r>
            <a:endParaRPr lang="en-US" sz="3600" b="1" dirty="0">
              <a:latin typeface="+mn-lt"/>
            </a:endParaRPr>
          </a:p>
        </p:txBody>
      </p:sp>
      <p:pic>
        <p:nvPicPr>
          <p:cNvPr id="3" name="Content Placeholder 2">
            <a:extLst>
              <a:ext uri="{FF2B5EF4-FFF2-40B4-BE49-F238E27FC236}">
                <a16:creationId xmlns:a16="http://schemas.microsoft.com/office/drawing/2014/main" id="{5A972BD9-E80D-4771-D6B2-29F6DA9BA2E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83162" y="1253586"/>
            <a:ext cx="7089567" cy="4056555"/>
          </a:xfrm>
        </p:spPr>
      </p:pic>
      <p:sp>
        <p:nvSpPr>
          <p:cNvPr id="6" name="Text Placeholder 5">
            <a:extLst>
              <a:ext uri="{FF2B5EF4-FFF2-40B4-BE49-F238E27FC236}">
                <a16:creationId xmlns:a16="http://schemas.microsoft.com/office/drawing/2014/main" id="{413DC61E-5DDE-39B8-9109-B612AFD64D50}"/>
              </a:ext>
            </a:extLst>
          </p:cNvPr>
          <p:cNvSpPr>
            <a:spLocks noGrp="1"/>
          </p:cNvSpPr>
          <p:nvPr>
            <p:ph type="body" sz="half" idx="2"/>
          </p:nvPr>
        </p:nvSpPr>
        <p:spPr>
          <a:xfrm>
            <a:off x="119270" y="987424"/>
            <a:ext cx="4625008" cy="5771183"/>
          </a:xfrm>
        </p:spPr>
        <p:txBody>
          <a:bodyPr>
            <a:normAutofit/>
          </a:bodyPr>
          <a:lstStyle/>
          <a:p>
            <a:pPr algn="just">
              <a:lnSpc>
                <a:spcPct val="150000"/>
              </a:lnSpc>
            </a:pPr>
            <a:r>
              <a:rPr lang="en-GB" sz="2800" b="1" dirty="0"/>
              <a:t>Block cipher</a:t>
            </a:r>
          </a:p>
          <a:p>
            <a:pPr algn="just">
              <a:lnSpc>
                <a:spcPct val="150000"/>
              </a:lnSpc>
            </a:pPr>
            <a:r>
              <a:rPr lang="en-GB" sz="2400" b="1" dirty="0"/>
              <a:t>Some example of block cipher are:</a:t>
            </a:r>
          </a:p>
          <a:p>
            <a:pPr marL="342900" indent="-342900" algn="just">
              <a:lnSpc>
                <a:spcPct val="150000"/>
              </a:lnSpc>
              <a:buFont typeface="Arial" panose="020B0604020202020204" pitchFamily="34" charset="0"/>
              <a:buChar char="•"/>
            </a:pPr>
            <a:r>
              <a:rPr lang="en-US" altLang="zh-TW" sz="2000" dirty="0">
                <a:latin typeface="Tahoma" panose="020B0604030504040204" pitchFamily="34" charset="0"/>
                <a:ea typeface="PMingLiU" panose="02020500000000000000" pitchFamily="18" charset="-120"/>
                <a:cs typeface="Tahoma" panose="020B0604030504040204" pitchFamily="34" charset="0"/>
              </a:rPr>
              <a:t>DES (Data Encryption Standard)</a:t>
            </a:r>
          </a:p>
          <a:p>
            <a:pPr marL="342900" indent="-342900" algn="just">
              <a:lnSpc>
                <a:spcPct val="150000"/>
              </a:lnSpc>
              <a:buFont typeface="Arial" panose="020B0604020202020204" pitchFamily="34" charset="0"/>
              <a:buChar char="•"/>
            </a:pPr>
            <a:r>
              <a:rPr lang="en-US" altLang="zh-TW" sz="2000" dirty="0">
                <a:latin typeface="Tahoma" panose="020B0604030504040204" pitchFamily="34" charset="0"/>
                <a:ea typeface="PMingLiU" panose="02020500000000000000" pitchFamily="18" charset="-120"/>
                <a:cs typeface="Tahoma" panose="020B0604030504040204" pitchFamily="34" charset="0"/>
              </a:rPr>
              <a:t>3DES (Triple DES)</a:t>
            </a:r>
          </a:p>
          <a:p>
            <a:pPr marL="342900" indent="-342900" algn="just">
              <a:lnSpc>
                <a:spcPct val="150000"/>
              </a:lnSpc>
              <a:buFont typeface="Arial" panose="020B0604020202020204" pitchFamily="34" charset="0"/>
              <a:buChar char="•"/>
            </a:pPr>
            <a:r>
              <a:rPr lang="en-US" altLang="zh-TW" sz="2000" dirty="0">
                <a:latin typeface="Tahoma" panose="020B0604030504040204" pitchFamily="34" charset="0"/>
                <a:ea typeface="PMingLiU" panose="02020500000000000000" pitchFamily="18" charset="-120"/>
                <a:cs typeface="Tahoma" panose="020B0604030504040204" pitchFamily="34" charset="0"/>
              </a:rPr>
              <a:t>AES (Advanced Encryption Standard)</a:t>
            </a:r>
          </a:p>
          <a:p>
            <a:pPr algn="just">
              <a:lnSpc>
                <a:spcPct val="150000"/>
              </a:lnSpc>
            </a:pPr>
            <a:endParaRPr lang="en-GB" sz="2400" b="1" dirty="0"/>
          </a:p>
        </p:txBody>
      </p:sp>
      <p:cxnSp>
        <p:nvCxnSpPr>
          <p:cNvPr id="8" name="Straight Connector 7">
            <a:extLst>
              <a:ext uri="{FF2B5EF4-FFF2-40B4-BE49-F238E27FC236}">
                <a16:creationId xmlns:a16="http://schemas.microsoft.com/office/drawing/2014/main" id="{6542C7B2-390B-BDF3-6782-244ADE0C7FAB}"/>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2369102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26F4D69F-F7BD-CE7A-67C1-F1F6D3706DBC}"/>
              </a:ext>
            </a:extLst>
          </p:cNvPr>
          <p:cNvSpPr>
            <a:spLocks noGrp="1" noChangeArrowheads="1"/>
          </p:cNvSpPr>
          <p:nvPr>
            <p:ph type="title"/>
          </p:nvPr>
        </p:nvSpPr>
        <p:spPr>
          <a:xfrm>
            <a:off x="838200" y="38964"/>
            <a:ext cx="10515600" cy="642073"/>
          </a:xfrm>
        </p:spPr>
        <p:txBody>
          <a:bodyPr/>
          <a:lstStyle/>
          <a:p>
            <a:r>
              <a:rPr lang="en-AU" altLang="en-US" sz="3629" dirty="0">
                <a:solidFill>
                  <a:schemeClr val="accent2"/>
                </a:solidFill>
                <a:latin typeface="Tahoma" panose="020B0604030504040204" pitchFamily="34" charset="0"/>
                <a:cs typeface="Tahoma" panose="020B0604030504040204" pitchFamily="34" charset="0"/>
              </a:rPr>
              <a:t>Data Encryption Standard (DES)</a:t>
            </a:r>
          </a:p>
        </p:txBody>
      </p:sp>
      <p:sp>
        <p:nvSpPr>
          <p:cNvPr id="60419" name="Rectangle 3">
            <a:extLst>
              <a:ext uri="{FF2B5EF4-FFF2-40B4-BE49-F238E27FC236}">
                <a16:creationId xmlns:a16="http://schemas.microsoft.com/office/drawing/2014/main" id="{97609AD3-3A72-7075-0579-657A0D054B01}"/>
              </a:ext>
            </a:extLst>
          </p:cNvPr>
          <p:cNvSpPr>
            <a:spLocks noGrp="1" noChangeArrowheads="1"/>
          </p:cNvSpPr>
          <p:nvPr>
            <p:ph type="body" idx="1"/>
          </p:nvPr>
        </p:nvSpPr>
        <p:spPr>
          <a:xfrm>
            <a:off x="226337" y="878186"/>
            <a:ext cx="11850986" cy="5875699"/>
          </a:xfrm>
        </p:spPr>
        <p:txBody>
          <a:bodyPr>
            <a:normAutofit/>
          </a:bodyPr>
          <a:lstStyle/>
          <a:p>
            <a:pPr algn="just">
              <a:lnSpc>
                <a:spcPct val="150000"/>
              </a:lnSpc>
            </a:pPr>
            <a:r>
              <a:rPr lang="en-AU" altLang="en-US" sz="2000" dirty="0">
                <a:latin typeface="Tahoma" panose="020B0604030504040204" pitchFamily="34" charset="0"/>
                <a:cs typeface="Tahoma" panose="020B0604030504040204" pitchFamily="34" charset="0"/>
              </a:rPr>
              <a:t>most widely used block cipher in world </a:t>
            </a:r>
          </a:p>
          <a:p>
            <a:pPr algn="just">
              <a:lnSpc>
                <a:spcPct val="150000"/>
              </a:lnSpc>
            </a:pPr>
            <a:r>
              <a:rPr lang="en-AU" altLang="en-US" sz="2000" dirty="0">
                <a:latin typeface="Tahoma" panose="020B0604030504040204" pitchFamily="34" charset="0"/>
                <a:cs typeface="Tahoma" panose="020B0604030504040204" pitchFamily="34" charset="0"/>
              </a:rPr>
              <a:t>adopted in 1977 by NBS (now NIST)</a:t>
            </a:r>
          </a:p>
          <a:p>
            <a:pPr lvl="1" algn="just">
              <a:lnSpc>
                <a:spcPct val="150000"/>
              </a:lnSpc>
            </a:pPr>
            <a:r>
              <a:rPr lang="en-US" altLang="en-US" sz="2000" dirty="0">
                <a:latin typeface="Tahoma" panose="020B0604030504040204" pitchFamily="34" charset="0"/>
                <a:cs typeface="Tahoma" panose="020B0604030504040204" pitchFamily="34" charset="0"/>
              </a:rPr>
              <a:t>NBS - National Bureau of Standards</a:t>
            </a:r>
          </a:p>
          <a:p>
            <a:pPr lvl="1" algn="just">
              <a:lnSpc>
                <a:spcPct val="150000"/>
              </a:lnSpc>
            </a:pPr>
            <a:r>
              <a:rPr lang="en-US" altLang="en-US" sz="2000" dirty="0">
                <a:latin typeface="Tahoma" panose="020B0604030504040204" pitchFamily="34" charset="0"/>
                <a:cs typeface="Tahoma" panose="020B0604030504040204" pitchFamily="34" charset="0"/>
              </a:rPr>
              <a:t>NIST - National Institute of Standards and Technology</a:t>
            </a:r>
            <a:endParaRPr lang="en-AU" altLang="en-US" sz="2000" dirty="0">
              <a:latin typeface="Tahoma" panose="020B0604030504040204" pitchFamily="34" charset="0"/>
              <a:cs typeface="Tahoma" panose="020B0604030504040204" pitchFamily="34" charset="0"/>
            </a:endParaRPr>
          </a:p>
          <a:p>
            <a:pPr algn="just">
              <a:lnSpc>
                <a:spcPct val="150000"/>
              </a:lnSpc>
            </a:pPr>
            <a:r>
              <a:rPr lang="en-US" altLang="en-US" sz="2000" dirty="0">
                <a:latin typeface="Tahoma" panose="020B0604030504040204" pitchFamily="34" charset="0"/>
                <a:cs typeface="Tahoma" panose="020B0604030504040204" pitchFamily="34" charset="0"/>
              </a:rPr>
              <a:t>encrypts 64-bit data using 56-bit key</a:t>
            </a:r>
          </a:p>
          <a:p>
            <a:pPr algn="just">
              <a:lnSpc>
                <a:spcPct val="150000"/>
              </a:lnSpc>
            </a:pPr>
            <a:r>
              <a:rPr lang="en-US" altLang="en-US" sz="2000" dirty="0">
                <a:latin typeface="Tahoma" panose="020B0604030504040204" pitchFamily="34" charset="0"/>
                <a:cs typeface="Tahoma" panose="020B0604030504040204" pitchFamily="34" charset="0"/>
              </a:rPr>
              <a:t>has widespread use</a:t>
            </a:r>
          </a:p>
          <a:p>
            <a:pPr algn="just">
              <a:lnSpc>
                <a:spcPct val="150000"/>
              </a:lnSpc>
            </a:pPr>
            <a:r>
              <a:rPr lang="en-US" altLang="en-US" sz="2000" dirty="0">
                <a:latin typeface="Tahoma" panose="020B0604030504040204" pitchFamily="34" charset="0"/>
                <a:cs typeface="Tahoma" panose="020B0604030504040204" pitchFamily="34" charset="0"/>
              </a:rPr>
              <a:t>has been considerable controversy over its security</a:t>
            </a:r>
            <a:endParaRPr lang="en-AU" altLang="en-US" sz="2000" dirty="0">
              <a:latin typeface="Tahoma" panose="020B0604030504040204" pitchFamily="34" charset="0"/>
              <a:cs typeface="Tahoma" panose="020B0604030504040204" pitchFamily="34" charset="0"/>
            </a:endParaRPr>
          </a:p>
          <a:p>
            <a:pPr algn="just">
              <a:lnSpc>
                <a:spcPct val="150000"/>
              </a:lnSpc>
            </a:pPr>
            <a:endParaRPr lang="en-AU" altLang="en-US" sz="20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2E17877A-B4A6-D2D2-3336-016C5AC002FE}"/>
              </a:ext>
            </a:extLst>
          </p:cNvPr>
          <p:cNvSpPr>
            <a:spLocks noGrp="1" noChangeArrowheads="1"/>
          </p:cNvSpPr>
          <p:nvPr>
            <p:ph type="title"/>
          </p:nvPr>
        </p:nvSpPr>
        <p:spPr>
          <a:xfrm>
            <a:off x="838200" y="120683"/>
            <a:ext cx="10515600" cy="458740"/>
          </a:xfrm>
        </p:spPr>
        <p:txBody>
          <a:bodyPr>
            <a:normAutofit fontScale="90000"/>
          </a:bodyPr>
          <a:lstStyle/>
          <a:p>
            <a:r>
              <a:rPr lang="en-US" altLang="en-US" sz="3629" dirty="0">
                <a:solidFill>
                  <a:schemeClr val="accent2"/>
                </a:solidFill>
                <a:latin typeface="Tahoma" panose="020B0604030504040204" pitchFamily="34" charset="0"/>
                <a:cs typeface="Tahoma" panose="020B0604030504040204" pitchFamily="34" charset="0"/>
              </a:rPr>
              <a:t>Symmetric DES…</a:t>
            </a:r>
          </a:p>
        </p:txBody>
      </p:sp>
      <p:sp>
        <p:nvSpPr>
          <p:cNvPr id="61443" name="Content Placeholder 2">
            <a:extLst>
              <a:ext uri="{FF2B5EF4-FFF2-40B4-BE49-F238E27FC236}">
                <a16:creationId xmlns:a16="http://schemas.microsoft.com/office/drawing/2014/main" id="{8EFB0219-40A3-F45C-3ED0-0E3F695B9E91}"/>
              </a:ext>
            </a:extLst>
          </p:cNvPr>
          <p:cNvSpPr>
            <a:spLocks noGrp="1" noChangeArrowheads="1"/>
          </p:cNvSpPr>
          <p:nvPr>
            <p:ph idx="1"/>
          </p:nvPr>
        </p:nvSpPr>
        <p:spPr>
          <a:xfrm>
            <a:off x="144855" y="733330"/>
            <a:ext cx="11905307" cy="6124669"/>
          </a:xfrm>
        </p:spPr>
        <p:txBody>
          <a:bodyPr>
            <a:normAutofit fontScale="92500" lnSpcReduction="10000"/>
          </a:bodyPr>
          <a:lstStyle/>
          <a:p>
            <a:pPr algn="just">
              <a:lnSpc>
                <a:spcPct val="160000"/>
              </a:lnSpc>
            </a:pPr>
            <a:r>
              <a:rPr lang="en-US" altLang="en-US" sz="2000" dirty="0">
                <a:latin typeface="Tahoma" panose="020B0604030504040204" pitchFamily="34" charset="0"/>
                <a:cs typeface="Tahoma" panose="020B0604030504040204" pitchFamily="34" charset="0"/>
              </a:rPr>
              <a:t>The basic process in enciphering a 64-bit data block using the DES consists of:</a:t>
            </a:r>
          </a:p>
          <a:p>
            <a:pPr lvl="1" algn="just">
              <a:lnSpc>
                <a:spcPct val="160000"/>
              </a:lnSpc>
            </a:pPr>
            <a:r>
              <a:rPr lang="en-US" altLang="en-US" sz="2000" dirty="0">
                <a:latin typeface="Tahoma" panose="020B0604030504040204" pitchFamily="34" charset="0"/>
                <a:cs typeface="Tahoma" panose="020B0604030504040204" pitchFamily="34" charset="0"/>
              </a:rPr>
              <a:t>an initial permutation (IP)</a:t>
            </a:r>
          </a:p>
          <a:p>
            <a:pPr lvl="1" algn="just">
              <a:lnSpc>
                <a:spcPct val="160000"/>
              </a:lnSpc>
            </a:pPr>
            <a:r>
              <a:rPr lang="en-US" altLang="en-US" sz="2000" dirty="0">
                <a:latin typeface="Tahoma" panose="020B0604030504040204" pitchFamily="34" charset="0"/>
                <a:cs typeface="Tahoma" panose="020B0604030504040204" pitchFamily="34" charset="0"/>
              </a:rPr>
              <a:t>16 rounds of a complex key dependent calculation f</a:t>
            </a:r>
          </a:p>
          <a:p>
            <a:pPr lvl="1" algn="just">
              <a:lnSpc>
                <a:spcPct val="160000"/>
              </a:lnSpc>
            </a:pPr>
            <a:r>
              <a:rPr lang="en-US" altLang="en-US" sz="2000" dirty="0">
                <a:latin typeface="Tahoma" panose="020B0604030504040204" pitchFamily="34" charset="0"/>
                <a:cs typeface="Tahoma" panose="020B0604030504040204" pitchFamily="34" charset="0"/>
              </a:rPr>
              <a:t>a final permutation, being the inverse of IP </a:t>
            </a:r>
          </a:p>
          <a:p>
            <a:pPr marL="432054" indent="-432054" algn="just">
              <a:lnSpc>
                <a:spcPct val="160000"/>
              </a:lnSpc>
              <a:spcBef>
                <a:spcPct val="20000"/>
              </a:spcBef>
              <a:buSzPct val="150000"/>
              <a:defRPr/>
            </a:pPr>
            <a:r>
              <a:rPr lang="en-GB" sz="2540" dirty="0">
                <a:solidFill>
                  <a:srgbClr val="C00000"/>
                </a:solidFill>
                <a:latin typeface="Tahoma" pitchFamily="34" charset="0"/>
                <a:ea typeface="Tahoma" pitchFamily="34" charset="0"/>
                <a:cs typeface="Tahoma" pitchFamily="34" charset="0"/>
              </a:rPr>
              <a:t>DES</a:t>
            </a:r>
            <a:r>
              <a:rPr lang="en-GB" sz="2540" dirty="0">
                <a:latin typeface="Tahoma" pitchFamily="34" charset="0"/>
                <a:ea typeface="Tahoma" pitchFamily="34" charset="0"/>
                <a:cs typeface="Tahoma" pitchFamily="34" charset="0"/>
              </a:rPr>
              <a:t> Utilizes block cipher.</a:t>
            </a:r>
          </a:p>
          <a:p>
            <a:pPr marL="794979" lvl="1" indent="-432054" algn="just">
              <a:lnSpc>
                <a:spcPct val="160000"/>
              </a:lnSpc>
              <a:spcBef>
                <a:spcPct val="20000"/>
              </a:spcBef>
              <a:buSzPct val="150000"/>
              <a:buFontTx/>
              <a:buChar char="-"/>
              <a:defRPr/>
            </a:pPr>
            <a:r>
              <a:rPr lang="en-GB" sz="1814" dirty="0">
                <a:latin typeface="Tahoma" pitchFamily="34" charset="0"/>
                <a:ea typeface="Tahoma" pitchFamily="34" charset="0"/>
                <a:cs typeface="Tahoma" pitchFamily="34" charset="0"/>
              </a:rPr>
              <a:t>During the encryption process, the plaintext is divided into fixed length blocks of 64 bits. </a:t>
            </a:r>
          </a:p>
          <a:p>
            <a:pPr marL="432054" indent="-432054" algn="just">
              <a:lnSpc>
                <a:spcPct val="160000"/>
              </a:lnSpc>
              <a:spcBef>
                <a:spcPct val="20000"/>
              </a:spcBef>
              <a:buSzPct val="150000"/>
              <a:defRPr/>
            </a:pPr>
            <a:r>
              <a:rPr lang="en-GB" sz="2177" dirty="0">
                <a:solidFill>
                  <a:srgbClr val="C00000"/>
                </a:solidFill>
                <a:latin typeface="Tahoma" pitchFamily="34" charset="0"/>
                <a:ea typeface="Tahoma" pitchFamily="34" charset="0"/>
                <a:cs typeface="Tahoma" pitchFamily="34" charset="0"/>
              </a:rPr>
              <a:t>The key is 56 bits</a:t>
            </a:r>
            <a:r>
              <a:rPr lang="en-GB" sz="2177" dirty="0">
                <a:latin typeface="Tahoma" pitchFamily="34" charset="0"/>
                <a:ea typeface="Tahoma" pitchFamily="34" charset="0"/>
                <a:cs typeface="Tahoma" pitchFamily="34" charset="0"/>
              </a:rPr>
              <a:t> wide. 8-bit out of the total 64-bit block key is used for parity check.</a:t>
            </a:r>
          </a:p>
          <a:p>
            <a:pPr marL="432054" indent="-432054" algn="just">
              <a:lnSpc>
                <a:spcPct val="160000"/>
              </a:lnSpc>
              <a:spcBef>
                <a:spcPct val="20000"/>
              </a:spcBef>
              <a:buSzPct val="150000"/>
              <a:defRPr/>
            </a:pPr>
            <a:r>
              <a:rPr lang="en-GB" sz="2177" dirty="0">
                <a:latin typeface="Tahoma" pitchFamily="34" charset="0"/>
                <a:ea typeface="Tahoma" pitchFamily="34" charset="0"/>
                <a:cs typeface="Tahoma" pitchFamily="34" charset="0"/>
              </a:rPr>
              <a:t> </a:t>
            </a:r>
            <a:r>
              <a:rPr lang="en-GB" sz="2177" dirty="0">
                <a:solidFill>
                  <a:srgbClr val="C00000"/>
                </a:solidFill>
                <a:latin typeface="Tahoma" pitchFamily="34" charset="0"/>
                <a:ea typeface="Tahoma" pitchFamily="34" charset="0"/>
                <a:cs typeface="Tahoma" pitchFamily="34" charset="0"/>
              </a:rPr>
              <a:t>56-bit key</a:t>
            </a:r>
            <a:r>
              <a:rPr lang="en-GB" sz="2177" dirty="0">
                <a:latin typeface="Tahoma" pitchFamily="34" charset="0"/>
                <a:ea typeface="Tahoma" pitchFamily="34" charset="0"/>
                <a:cs typeface="Tahoma" pitchFamily="34" charset="0"/>
              </a:rPr>
              <a:t> gives 2</a:t>
            </a:r>
            <a:r>
              <a:rPr lang="en-GB" sz="2177" baseline="30000" dirty="0">
                <a:latin typeface="Tahoma" pitchFamily="34" charset="0"/>
                <a:ea typeface="Tahoma" pitchFamily="34" charset="0"/>
                <a:cs typeface="Tahoma" pitchFamily="34" charset="0"/>
              </a:rPr>
              <a:t>56</a:t>
            </a:r>
            <a:r>
              <a:rPr lang="en-GB" sz="2177" dirty="0">
                <a:latin typeface="Tahoma" pitchFamily="34" charset="0"/>
                <a:ea typeface="Tahoma" pitchFamily="34" charset="0"/>
                <a:cs typeface="Tahoma" pitchFamily="34" charset="0"/>
              </a:rPr>
              <a:t> (</a:t>
            </a:r>
            <a:r>
              <a:rPr lang="en-GB" sz="2177" dirty="0">
                <a:latin typeface="Tahoma" pitchFamily="34" charset="0"/>
                <a:ea typeface="Tahoma" pitchFamily="34" charset="0"/>
                <a:cs typeface="Tahoma" pitchFamily="34" charset="0"/>
                <a:sym typeface="Symbol" pitchFamily="18" charset="2"/>
              </a:rPr>
              <a:t></a:t>
            </a:r>
            <a:r>
              <a:rPr lang="en-GB" sz="2177" dirty="0">
                <a:latin typeface="Tahoma" pitchFamily="34" charset="0"/>
                <a:ea typeface="Tahoma" pitchFamily="34" charset="0"/>
                <a:cs typeface="Tahoma" pitchFamily="34" charset="0"/>
              </a:rPr>
              <a:t> 7.2*10</a:t>
            </a:r>
            <a:r>
              <a:rPr lang="en-GB" sz="2177" baseline="30000" dirty="0">
                <a:latin typeface="Tahoma" pitchFamily="34" charset="0"/>
                <a:ea typeface="Tahoma" pitchFamily="34" charset="0"/>
                <a:cs typeface="Tahoma" pitchFamily="34" charset="0"/>
              </a:rPr>
              <a:t>16</a:t>
            </a:r>
            <a:r>
              <a:rPr lang="en-GB" sz="2177" dirty="0">
                <a:latin typeface="Tahoma" pitchFamily="34" charset="0"/>
                <a:ea typeface="Tahoma" pitchFamily="34" charset="0"/>
                <a:cs typeface="Tahoma" pitchFamily="34" charset="0"/>
              </a:rPr>
              <a:t>) possible key variations.</a:t>
            </a:r>
          </a:p>
          <a:p>
            <a:pPr marL="432054" indent="-432054" algn="just">
              <a:lnSpc>
                <a:spcPct val="160000"/>
              </a:lnSpc>
              <a:spcBef>
                <a:spcPct val="20000"/>
              </a:spcBef>
              <a:buSzPct val="150000"/>
              <a:defRPr/>
            </a:pPr>
            <a:r>
              <a:rPr lang="en-US" sz="2177" dirty="0">
                <a:solidFill>
                  <a:srgbClr val="C00000"/>
                </a:solidFill>
                <a:latin typeface="Tahoma" pitchFamily="34" charset="0"/>
                <a:ea typeface="Tahoma" pitchFamily="34" charset="0"/>
                <a:cs typeface="Tahoma" pitchFamily="34" charset="0"/>
              </a:rPr>
              <a:t>DES algorithm </a:t>
            </a:r>
            <a:r>
              <a:rPr lang="en-US" sz="2177" dirty="0">
                <a:latin typeface="Tahoma" pitchFamily="34" charset="0"/>
                <a:ea typeface="Tahoma" pitchFamily="34" charset="0"/>
                <a:cs typeface="Tahoma" pitchFamily="34" charset="0"/>
              </a:rPr>
              <a:t>involves carrying out combinations of </a:t>
            </a:r>
            <a:r>
              <a:rPr lang="en-US" sz="2177" dirty="0">
                <a:solidFill>
                  <a:srgbClr val="C00000"/>
                </a:solidFill>
                <a:latin typeface="Tahoma" pitchFamily="34" charset="0"/>
                <a:ea typeface="Tahoma" pitchFamily="34" charset="0"/>
                <a:cs typeface="Tahoma" pitchFamily="34" charset="0"/>
              </a:rPr>
              <a:t>substitutions</a:t>
            </a:r>
            <a:r>
              <a:rPr lang="en-US" sz="2177" dirty="0">
                <a:latin typeface="Tahoma" pitchFamily="34" charset="0"/>
                <a:ea typeface="Tahoma" pitchFamily="34" charset="0"/>
                <a:cs typeface="Tahoma" pitchFamily="34" charset="0"/>
              </a:rPr>
              <a:t> and </a:t>
            </a:r>
            <a:r>
              <a:rPr lang="en-US" sz="2177" dirty="0">
                <a:solidFill>
                  <a:srgbClr val="C00000"/>
                </a:solidFill>
                <a:latin typeface="Tahoma" pitchFamily="34" charset="0"/>
                <a:ea typeface="Tahoma" pitchFamily="34" charset="0"/>
                <a:cs typeface="Tahoma" pitchFamily="34" charset="0"/>
              </a:rPr>
              <a:t>permutations</a:t>
            </a:r>
            <a:r>
              <a:rPr lang="en-US" sz="2177" dirty="0">
                <a:latin typeface="Tahoma" pitchFamily="34" charset="0"/>
                <a:ea typeface="Tahoma" pitchFamily="34" charset="0"/>
                <a:cs typeface="Tahoma" pitchFamily="34" charset="0"/>
              </a:rPr>
              <a:t> between the text to be encrypted and the key, </a:t>
            </a:r>
          </a:p>
          <a:p>
            <a:pPr marL="794979" lvl="1" indent="-432054" algn="just">
              <a:lnSpc>
                <a:spcPct val="160000"/>
              </a:lnSpc>
              <a:spcBef>
                <a:spcPct val="20000"/>
              </a:spcBef>
              <a:buSzPct val="150000"/>
              <a:defRPr/>
            </a:pPr>
            <a:r>
              <a:rPr lang="en-US" sz="1996" dirty="0">
                <a:latin typeface="Tahoma" pitchFamily="34" charset="0"/>
                <a:ea typeface="Tahoma" pitchFamily="34" charset="0"/>
                <a:cs typeface="Tahoma" pitchFamily="34" charset="0"/>
              </a:rPr>
              <a:t>while making sure the operations can be performed in both directions (for decryption). </a:t>
            </a:r>
          </a:p>
          <a:p>
            <a:pPr marL="432054" indent="-432054" algn="just">
              <a:lnSpc>
                <a:spcPct val="160000"/>
              </a:lnSpc>
              <a:spcBef>
                <a:spcPct val="20000"/>
              </a:spcBef>
              <a:buSzPct val="150000"/>
              <a:defRPr/>
            </a:pPr>
            <a:r>
              <a:rPr lang="en-US" sz="2177" dirty="0">
                <a:latin typeface="Tahoma" pitchFamily="34" charset="0"/>
                <a:ea typeface="Tahoma" pitchFamily="34" charset="0"/>
                <a:cs typeface="Tahoma" pitchFamily="34" charset="0"/>
              </a:rPr>
              <a:t>The combination of substitutions and permutations is called a product cipher. </a:t>
            </a:r>
            <a:endParaRPr lang="en-US" altLang="en-US" sz="2000" dirty="0">
              <a:latin typeface="Tahoma" panose="020B0604030504040204" pitchFamily="34" charset="0"/>
              <a:cs typeface="Tahoma" panose="020B0604030504040204" pitchFamily="34" charset="0"/>
            </a:endParaRPr>
          </a:p>
          <a:p>
            <a:pPr algn="just">
              <a:lnSpc>
                <a:spcPct val="160000"/>
              </a:lnSpc>
              <a:buFont typeface="Times New Roman" panose="02020603050405020304" pitchFamily="18" charset="0"/>
              <a:buNone/>
            </a:pPr>
            <a:endParaRPr lang="en-US" altLang="en-US" sz="2000" dirty="0">
              <a:latin typeface="Tahoma" panose="020B0604030504040204" pitchFamily="34" charset="0"/>
              <a:cs typeface="Tahoma" panose="020B0604030504040204" pitchFamily="34" charset="0"/>
            </a:endParaRPr>
          </a:p>
          <a:p>
            <a:pPr algn="just">
              <a:lnSpc>
                <a:spcPct val="160000"/>
              </a:lnSpc>
            </a:pPr>
            <a:endParaRPr lang="en-US" altLang="en-US" sz="2000" dirty="0">
              <a:latin typeface="Tahoma" panose="020B0604030504040204" pitchFamily="34" charset="0"/>
              <a:cs typeface="Tahoma" panose="020B0604030504040204" pitchFamily="34" charset="0"/>
            </a:endParaRPr>
          </a:p>
          <a:p>
            <a:pPr algn="just">
              <a:lnSpc>
                <a:spcPct val="160000"/>
              </a:lnSpc>
            </a:pPr>
            <a:endParaRPr lang="en-US" altLang="en-US" sz="20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42234D9D-52B2-04D3-7CDA-CEAAACF49E10}"/>
              </a:ext>
            </a:extLst>
          </p:cNvPr>
          <p:cNvSpPr>
            <a:spLocks noGrp="1" noChangeArrowheads="1"/>
          </p:cNvSpPr>
          <p:nvPr>
            <p:ph type="title"/>
          </p:nvPr>
        </p:nvSpPr>
        <p:spPr>
          <a:xfrm>
            <a:off x="838200" y="192149"/>
            <a:ext cx="10515600" cy="488888"/>
          </a:xfrm>
        </p:spPr>
        <p:txBody>
          <a:bodyPr>
            <a:normAutofit fontScale="90000"/>
          </a:bodyPr>
          <a:lstStyle/>
          <a:p>
            <a:r>
              <a:rPr lang="en-GB" altLang="en-US" dirty="0">
                <a:solidFill>
                  <a:schemeClr val="accent2"/>
                </a:solidFill>
                <a:latin typeface="Tahoma" panose="020B0604030504040204" pitchFamily="34" charset="0"/>
                <a:cs typeface="Tahoma" panose="020B0604030504040204" pitchFamily="34" charset="0"/>
              </a:rPr>
              <a:t>Symmetric DES...</a:t>
            </a:r>
            <a:endParaRPr lang="en-US" altLang="en-US" dirty="0"/>
          </a:p>
        </p:txBody>
      </p:sp>
      <p:sp>
        <p:nvSpPr>
          <p:cNvPr id="3" name="Content Placeholder 2">
            <a:extLst>
              <a:ext uri="{FF2B5EF4-FFF2-40B4-BE49-F238E27FC236}">
                <a16:creationId xmlns:a16="http://schemas.microsoft.com/office/drawing/2014/main" id="{08EC2E34-44F7-0E9B-706B-1E6A9B7E9EBC}"/>
              </a:ext>
            </a:extLst>
          </p:cNvPr>
          <p:cNvSpPr>
            <a:spLocks noGrp="1"/>
          </p:cNvSpPr>
          <p:nvPr>
            <p:ph idx="1"/>
          </p:nvPr>
        </p:nvSpPr>
        <p:spPr>
          <a:xfrm>
            <a:off x="135801" y="814812"/>
            <a:ext cx="11932467" cy="5957180"/>
          </a:xfrm>
        </p:spPr>
        <p:txBody>
          <a:bodyPr>
            <a:normAutofit/>
          </a:bodyPr>
          <a:lstStyle/>
          <a:p>
            <a:pPr marL="432054" indent="-432054" algn="just">
              <a:lnSpc>
                <a:spcPct val="150000"/>
              </a:lnSpc>
              <a:spcBef>
                <a:spcPct val="20000"/>
              </a:spcBef>
              <a:buSzPct val="150000"/>
              <a:defRPr/>
            </a:pPr>
            <a:r>
              <a:rPr lang="en-US" sz="2000" dirty="0">
                <a:solidFill>
                  <a:srgbClr val="C00000"/>
                </a:solidFill>
                <a:latin typeface="Tahoma" pitchFamily="34" charset="0"/>
                <a:ea typeface="Tahoma" pitchFamily="34" charset="0"/>
                <a:cs typeface="Tahoma" pitchFamily="34" charset="0"/>
              </a:rPr>
              <a:t>DES Encryption</a:t>
            </a:r>
            <a:r>
              <a:rPr lang="en-US" sz="2000" dirty="0">
                <a:solidFill>
                  <a:srgbClr val="006600"/>
                </a:solidFill>
                <a:latin typeface="Tahoma" pitchFamily="34" charset="0"/>
                <a:ea typeface="Tahoma" pitchFamily="34" charset="0"/>
                <a:cs typeface="Tahoma" pitchFamily="34" charset="0"/>
              </a:rPr>
              <a:t> </a:t>
            </a:r>
            <a:r>
              <a:rPr lang="en-US" sz="2000" dirty="0">
                <a:latin typeface="Tahoma" pitchFamily="34" charset="0"/>
                <a:ea typeface="Tahoma" pitchFamily="34" charset="0"/>
                <a:cs typeface="Tahoma" pitchFamily="34" charset="0"/>
              </a:rPr>
              <a:t>starts with an initial permutation (IP) of the 64 input bits. </a:t>
            </a:r>
          </a:p>
          <a:p>
            <a:pPr marL="432054" indent="-432054" algn="just">
              <a:lnSpc>
                <a:spcPct val="150000"/>
              </a:lnSpc>
              <a:spcBef>
                <a:spcPct val="20000"/>
              </a:spcBef>
              <a:buSzPct val="150000"/>
              <a:defRPr/>
            </a:pPr>
            <a:r>
              <a:rPr lang="en-US" sz="2000" dirty="0">
                <a:latin typeface="Tahoma" pitchFamily="34" charset="0"/>
                <a:ea typeface="Tahoma" pitchFamily="34" charset="0"/>
                <a:cs typeface="Tahoma" pitchFamily="34" charset="0"/>
              </a:rPr>
              <a:t>These bits are then divided into two 32-bit halves called </a:t>
            </a:r>
            <a:r>
              <a:rPr lang="en-US" sz="2000" dirty="0">
                <a:solidFill>
                  <a:schemeClr val="accent2"/>
                </a:solidFill>
                <a:latin typeface="Tahoma" pitchFamily="34" charset="0"/>
                <a:ea typeface="Tahoma" pitchFamily="34" charset="0"/>
                <a:cs typeface="Tahoma" pitchFamily="34" charset="0"/>
              </a:rPr>
              <a:t>L</a:t>
            </a:r>
            <a:r>
              <a:rPr lang="en-US" sz="2000" dirty="0">
                <a:latin typeface="Tahoma" pitchFamily="34" charset="0"/>
                <a:ea typeface="Tahoma" pitchFamily="34" charset="0"/>
                <a:cs typeface="Tahoma" pitchFamily="34" charset="0"/>
              </a:rPr>
              <a:t> and </a:t>
            </a:r>
            <a:r>
              <a:rPr lang="en-US" sz="2000" dirty="0">
                <a:solidFill>
                  <a:schemeClr val="accent2"/>
                </a:solidFill>
                <a:latin typeface="Tahoma" pitchFamily="34" charset="0"/>
                <a:ea typeface="Tahoma" pitchFamily="34" charset="0"/>
                <a:cs typeface="Tahoma" pitchFamily="34" charset="0"/>
              </a:rPr>
              <a:t>R</a:t>
            </a:r>
            <a:r>
              <a:rPr lang="en-US" sz="2000" dirty="0">
                <a:latin typeface="Tahoma" pitchFamily="34" charset="0"/>
                <a:ea typeface="Tahoma" pitchFamily="34" charset="0"/>
                <a:cs typeface="Tahoma" pitchFamily="34" charset="0"/>
              </a:rPr>
              <a:t>. </a:t>
            </a:r>
          </a:p>
          <a:p>
            <a:pPr marL="432054" indent="-432054" algn="just">
              <a:lnSpc>
                <a:spcPct val="150000"/>
              </a:lnSpc>
              <a:spcBef>
                <a:spcPct val="20000"/>
              </a:spcBef>
              <a:buSzPct val="150000"/>
              <a:defRPr/>
            </a:pPr>
            <a:r>
              <a:rPr lang="en-US" sz="2000" dirty="0">
                <a:latin typeface="Tahoma" pitchFamily="34" charset="0"/>
                <a:ea typeface="Tahoma" pitchFamily="34" charset="0"/>
                <a:cs typeface="Tahoma" pitchFamily="34" charset="0"/>
              </a:rPr>
              <a:t>The encryption then proceeds </a:t>
            </a:r>
            <a:r>
              <a:rPr lang="en-US" sz="2000" dirty="0">
                <a:solidFill>
                  <a:srgbClr val="C00000"/>
                </a:solidFill>
                <a:latin typeface="Tahoma" pitchFamily="34" charset="0"/>
                <a:ea typeface="Tahoma" pitchFamily="34" charset="0"/>
                <a:cs typeface="Tahoma" pitchFamily="34" charset="0"/>
              </a:rPr>
              <a:t>through 16 rounds</a:t>
            </a:r>
            <a:r>
              <a:rPr lang="en-US" sz="2000" dirty="0">
                <a:latin typeface="Tahoma" pitchFamily="34" charset="0"/>
                <a:ea typeface="Tahoma" pitchFamily="34" charset="0"/>
                <a:cs typeface="Tahoma" pitchFamily="34" charset="0"/>
              </a:rPr>
              <a:t>, each using the </a:t>
            </a:r>
            <a:r>
              <a:rPr lang="en-US" sz="2000" dirty="0">
                <a:solidFill>
                  <a:schemeClr val="accent2"/>
                </a:solidFill>
                <a:latin typeface="Tahoma" pitchFamily="34" charset="0"/>
                <a:ea typeface="Tahoma" pitchFamily="34" charset="0"/>
                <a:cs typeface="Tahoma" pitchFamily="34" charset="0"/>
              </a:rPr>
              <a:t>L</a:t>
            </a:r>
            <a:r>
              <a:rPr lang="en-US" sz="2000" dirty="0">
                <a:latin typeface="Tahoma" pitchFamily="34" charset="0"/>
                <a:ea typeface="Tahoma" pitchFamily="34" charset="0"/>
                <a:cs typeface="Tahoma" pitchFamily="34" charset="0"/>
              </a:rPr>
              <a:t> and </a:t>
            </a:r>
            <a:r>
              <a:rPr lang="en-US" sz="2000" dirty="0">
                <a:solidFill>
                  <a:schemeClr val="accent2"/>
                </a:solidFill>
                <a:latin typeface="Tahoma" pitchFamily="34" charset="0"/>
                <a:ea typeface="Tahoma" pitchFamily="34" charset="0"/>
                <a:cs typeface="Tahoma" pitchFamily="34" charset="0"/>
              </a:rPr>
              <a:t>R</a:t>
            </a:r>
            <a:r>
              <a:rPr lang="en-US" sz="2000" dirty="0">
                <a:latin typeface="Tahoma" pitchFamily="34" charset="0"/>
                <a:ea typeface="Tahoma" pitchFamily="34" charset="0"/>
                <a:cs typeface="Tahoma" pitchFamily="34" charset="0"/>
              </a:rPr>
              <a:t> parts, and a </a:t>
            </a:r>
            <a:r>
              <a:rPr lang="en-US" sz="2000" dirty="0" err="1">
                <a:solidFill>
                  <a:schemeClr val="accent2"/>
                </a:solidFill>
                <a:latin typeface="Tahoma" pitchFamily="34" charset="0"/>
                <a:ea typeface="Tahoma" pitchFamily="34" charset="0"/>
                <a:cs typeface="Tahoma" pitchFamily="34" charset="0"/>
              </a:rPr>
              <a:t>roundkey</a:t>
            </a:r>
            <a:r>
              <a:rPr lang="en-US" sz="2000" dirty="0">
                <a:latin typeface="Tahoma" pitchFamily="34" charset="0"/>
                <a:ea typeface="Tahoma" pitchFamily="34" charset="0"/>
                <a:cs typeface="Tahoma" pitchFamily="34" charset="0"/>
              </a:rPr>
              <a:t>. </a:t>
            </a:r>
          </a:p>
          <a:p>
            <a:pPr marL="432054" indent="-432054" algn="just">
              <a:lnSpc>
                <a:spcPct val="150000"/>
              </a:lnSpc>
              <a:spcBef>
                <a:spcPct val="20000"/>
              </a:spcBef>
              <a:buSzPct val="150000"/>
              <a:defRPr/>
            </a:pPr>
            <a:r>
              <a:rPr lang="en-US" sz="2000" dirty="0">
                <a:latin typeface="Tahoma" pitchFamily="34" charset="0"/>
                <a:ea typeface="Tahoma" pitchFamily="34" charset="0"/>
                <a:cs typeface="Tahoma" pitchFamily="34" charset="0"/>
              </a:rPr>
              <a:t>The </a:t>
            </a:r>
            <a:r>
              <a:rPr lang="en-US" sz="2000" dirty="0">
                <a:solidFill>
                  <a:schemeClr val="accent2"/>
                </a:solidFill>
                <a:latin typeface="Tahoma" pitchFamily="34" charset="0"/>
                <a:ea typeface="Tahoma" pitchFamily="34" charset="0"/>
                <a:cs typeface="Tahoma" pitchFamily="34" charset="0"/>
              </a:rPr>
              <a:t>R</a:t>
            </a:r>
            <a:r>
              <a:rPr lang="en-US" sz="2000" dirty="0">
                <a:latin typeface="Tahoma" pitchFamily="34" charset="0"/>
                <a:ea typeface="Tahoma" pitchFamily="34" charset="0"/>
                <a:cs typeface="Tahoma" pitchFamily="34" charset="0"/>
              </a:rPr>
              <a:t> and </a:t>
            </a:r>
            <a:r>
              <a:rPr lang="en-US" sz="2000" dirty="0" err="1">
                <a:solidFill>
                  <a:schemeClr val="accent2"/>
                </a:solidFill>
                <a:latin typeface="Tahoma" pitchFamily="34" charset="0"/>
                <a:ea typeface="Tahoma" pitchFamily="34" charset="0"/>
                <a:cs typeface="Tahoma" pitchFamily="34" charset="0"/>
              </a:rPr>
              <a:t>roundkeys</a:t>
            </a:r>
            <a:r>
              <a:rPr lang="en-US" sz="2000" dirty="0">
                <a:latin typeface="Tahoma" pitchFamily="34" charset="0"/>
                <a:ea typeface="Tahoma" pitchFamily="34" charset="0"/>
                <a:cs typeface="Tahoma" pitchFamily="34" charset="0"/>
              </a:rPr>
              <a:t> are processed in the so called </a:t>
            </a:r>
            <a:r>
              <a:rPr lang="en-US" sz="2000" i="1" dirty="0">
                <a:solidFill>
                  <a:srgbClr val="FF0000"/>
                </a:solidFill>
                <a:latin typeface="Tahoma" pitchFamily="34" charset="0"/>
                <a:ea typeface="Tahoma" pitchFamily="34" charset="0"/>
                <a:cs typeface="Tahoma" pitchFamily="34" charset="0"/>
              </a:rPr>
              <a:t>f-</a:t>
            </a:r>
            <a:r>
              <a:rPr lang="en-US" sz="2000" dirty="0">
                <a:solidFill>
                  <a:srgbClr val="FF0000"/>
                </a:solidFill>
                <a:latin typeface="Tahoma" pitchFamily="34" charset="0"/>
                <a:ea typeface="Tahoma" pitchFamily="34" charset="0"/>
                <a:cs typeface="Tahoma" pitchFamily="34" charset="0"/>
              </a:rPr>
              <a:t>function</a:t>
            </a:r>
            <a:r>
              <a:rPr lang="en-US" sz="2000" dirty="0">
                <a:latin typeface="Tahoma" pitchFamily="34" charset="0"/>
                <a:ea typeface="Tahoma" pitchFamily="34" charset="0"/>
                <a:cs typeface="Tahoma" pitchFamily="34" charset="0"/>
              </a:rPr>
              <a:t>, and </a:t>
            </a:r>
            <a:r>
              <a:rPr lang="en-US" sz="2000" dirty="0">
                <a:solidFill>
                  <a:srgbClr val="FF0000"/>
                </a:solidFill>
                <a:latin typeface="Tahoma" pitchFamily="34" charset="0"/>
                <a:ea typeface="Tahoma" pitchFamily="34" charset="0"/>
                <a:cs typeface="Tahoma" pitchFamily="34" charset="0"/>
              </a:rPr>
              <a:t>exclusive-or</a:t>
            </a:r>
            <a:r>
              <a:rPr lang="en-US" sz="2000" dirty="0">
                <a:latin typeface="Tahoma" pitchFamily="34" charset="0"/>
                <a:ea typeface="Tahoma" pitchFamily="34" charset="0"/>
                <a:cs typeface="Tahoma" pitchFamily="34" charset="0"/>
              </a:rPr>
              <a:t> of the output of the </a:t>
            </a:r>
            <a:r>
              <a:rPr lang="en-US" sz="2000" i="1" dirty="0">
                <a:latin typeface="Tahoma" pitchFamily="34" charset="0"/>
                <a:ea typeface="Tahoma" pitchFamily="34" charset="0"/>
                <a:cs typeface="Tahoma" pitchFamily="34" charset="0"/>
              </a:rPr>
              <a:t>f-</a:t>
            </a:r>
            <a:r>
              <a:rPr lang="en-US" sz="2000" dirty="0">
                <a:latin typeface="Tahoma" pitchFamily="34" charset="0"/>
                <a:ea typeface="Tahoma" pitchFamily="34" charset="0"/>
                <a:cs typeface="Tahoma" pitchFamily="34" charset="0"/>
              </a:rPr>
              <a:t>function with the existing </a:t>
            </a:r>
            <a:r>
              <a:rPr lang="en-US" sz="2000" dirty="0">
                <a:solidFill>
                  <a:schemeClr val="accent2"/>
                </a:solidFill>
                <a:latin typeface="Tahoma" pitchFamily="34" charset="0"/>
                <a:ea typeface="Tahoma" pitchFamily="34" charset="0"/>
                <a:cs typeface="Tahoma" pitchFamily="34" charset="0"/>
              </a:rPr>
              <a:t>L</a:t>
            </a:r>
            <a:r>
              <a:rPr lang="en-US" sz="2000" dirty="0">
                <a:latin typeface="Tahoma" pitchFamily="34" charset="0"/>
                <a:ea typeface="Tahoma" pitchFamily="34" charset="0"/>
                <a:cs typeface="Tahoma" pitchFamily="34" charset="0"/>
              </a:rPr>
              <a:t> part to create the new </a:t>
            </a:r>
            <a:r>
              <a:rPr lang="en-US" sz="2000" dirty="0">
                <a:solidFill>
                  <a:schemeClr val="accent2"/>
                </a:solidFill>
                <a:latin typeface="Tahoma" pitchFamily="34" charset="0"/>
                <a:ea typeface="Tahoma" pitchFamily="34" charset="0"/>
                <a:cs typeface="Tahoma" pitchFamily="34" charset="0"/>
              </a:rPr>
              <a:t>R</a:t>
            </a:r>
            <a:r>
              <a:rPr lang="en-US" sz="2000" dirty="0">
                <a:latin typeface="Tahoma" pitchFamily="34" charset="0"/>
                <a:ea typeface="Tahoma" pitchFamily="34" charset="0"/>
                <a:cs typeface="Tahoma" pitchFamily="34" charset="0"/>
              </a:rPr>
              <a:t> part. </a:t>
            </a:r>
          </a:p>
          <a:p>
            <a:pPr marL="432054" indent="-432054" algn="just">
              <a:lnSpc>
                <a:spcPct val="150000"/>
              </a:lnSpc>
              <a:spcBef>
                <a:spcPct val="20000"/>
              </a:spcBef>
              <a:buSzPct val="150000"/>
              <a:defRPr/>
            </a:pPr>
            <a:r>
              <a:rPr lang="en-US" sz="2000" dirty="0">
                <a:latin typeface="Tahoma" pitchFamily="34" charset="0"/>
                <a:ea typeface="Tahoma" pitchFamily="34" charset="0"/>
                <a:cs typeface="Tahoma" pitchFamily="34" charset="0"/>
              </a:rPr>
              <a:t>The new </a:t>
            </a:r>
            <a:r>
              <a:rPr lang="en-US" sz="2000" dirty="0">
                <a:solidFill>
                  <a:schemeClr val="accent2"/>
                </a:solidFill>
                <a:latin typeface="Tahoma" pitchFamily="34" charset="0"/>
                <a:ea typeface="Tahoma" pitchFamily="34" charset="0"/>
                <a:cs typeface="Tahoma" pitchFamily="34" charset="0"/>
              </a:rPr>
              <a:t>L</a:t>
            </a:r>
            <a:r>
              <a:rPr lang="en-US" sz="2000" dirty="0">
                <a:latin typeface="Tahoma" pitchFamily="34" charset="0"/>
                <a:ea typeface="Tahoma" pitchFamily="34" charset="0"/>
                <a:cs typeface="Tahoma" pitchFamily="34" charset="0"/>
              </a:rPr>
              <a:t> part is simply a copy of the incoming </a:t>
            </a:r>
            <a:r>
              <a:rPr lang="en-US" sz="2000" dirty="0">
                <a:solidFill>
                  <a:schemeClr val="accent2"/>
                </a:solidFill>
                <a:latin typeface="Tahoma" pitchFamily="34" charset="0"/>
                <a:ea typeface="Tahoma" pitchFamily="34" charset="0"/>
                <a:cs typeface="Tahoma" pitchFamily="34" charset="0"/>
              </a:rPr>
              <a:t>R</a:t>
            </a:r>
            <a:r>
              <a:rPr lang="en-US" sz="2000" dirty="0">
                <a:latin typeface="Tahoma" pitchFamily="34" charset="0"/>
                <a:ea typeface="Tahoma" pitchFamily="34" charset="0"/>
                <a:cs typeface="Tahoma" pitchFamily="34" charset="0"/>
              </a:rPr>
              <a:t> part. </a:t>
            </a:r>
          </a:p>
          <a:p>
            <a:pPr marL="432054" indent="-432054" algn="just">
              <a:lnSpc>
                <a:spcPct val="150000"/>
              </a:lnSpc>
              <a:spcBef>
                <a:spcPct val="20000"/>
              </a:spcBef>
              <a:buSzPct val="150000"/>
              <a:defRPr/>
            </a:pPr>
            <a:r>
              <a:rPr lang="en-US" sz="2000" dirty="0">
                <a:latin typeface="Tahoma" pitchFamily="34" charset="0"/>
                <a:ea typeface="Tahoma" pitchFamily="34" charset="0"/>
                <a:cs typeface="Tahoma" pitchFamily="34" charset="0"/>
              </a:rPr>
              <a:t>In the final round, the</a:t>
            </a:r>
            <a:r>
              <a:rPr lang="en-US" sz="2000" dirty="0">
                <a:solidFill>
                  <a:srgbClr val="006600"/>
                </a:solidFill>
                <a:latin typeface="Tahoma" pitchFamily="34" charset="0"/>
                <a:ea typeface="Tahoma" pitchFamily="34" charset="0"/>
                <a:cs typeface="Tahoma" pitchFamily="34" charset="0"/>
              </a:rPr>
              <a:t> </a:t>
            </a:r>
            <a:r>
              <a:rPr lang="en-US" sz="2000" dirty="0">
                <a:solidFill>
                  <a:schemeClr val="accent2"/>
                </a:solidFill>
                <a:latin typeface="Tahoma" pitchFamily="34" charset="0"/>
                <a:ea typeface="Tahoma" pitchFamily="34" charset="0"/>
                <a:cs typeface="Tahoma" pitchFamily="34" charset="0"/>
              </a:rPr>
              <a:t>L</a:t>
            </a:r>
            <a:r>
              <a:rPr lang="en-US" sz="2000" dirty="0">
                <a:solidFill>
                  <a:srgbClr val="006600"/>
                </a:solidFill>
                <a:latin typeface="Tahoma" pitchFamily="34" charset="0"/>
                <a:ea typeface="Tahoma" pitchFamily="34" charset="0"/>
                <a:cs typeface="Tahoma" pitchFamily="34" charset="0"/>
              </a:rPr>
              <a:t> </a:t>
            </a:r>
            <a:r>
              <a:rPr lang="en-US" sz="2000" dirty="0">
                <a:latin typeface="Tahoma" pitchFamily="34" charset="0"/>
                <a:ea typeface="Tahoma" pitchFamily="34" charset="0"/>
                <a:cs typeface="Tahoma" pitchFamily="34" charset="0"/>
              </a:rPr>
              <a:t>and </a:t>
            </a:r>
            <a:r>
              <a:rPr lang="en-US" sz="2000" dirty="0">
                <a:solidFill>
                  <a:schemeClr val="accent2"/>
                </a:solidFill>
                <a:latin typeface="Tahoma" pitchFamily="34" charset="0"/>
                <a:ea typeface="Tahoma" pitchFamily="34" charset="0"/>
                <a:cs typeface="Tahoma" pitchFamily="34" charset="0"/>
              </a:rPr>
              <a:t>R</a:t>
            </a:r>
            <a:r>
              <a:rPr lang="en-US" sz="2000" dirty="0">
                <a:latin typeface="Tahoma" pitchFamily="34" charset="0"/>
                <a:ea typeface="Tahoma" pitchFamily="34" charset="0"/>
                <a:cs typeface="Tahoma" pitchFamily="34" charset="0"/>
              </a:rPr>
              <a:t> parts are swapped once more before the final permutation (FP) producing the output block.</a:t>
            </a:r>
          </a:p>
          <a:p>
            <a:pPr marL="432054" indent="-432054" algn="just">
              <a:lnSpc>
                <a:spcPct val="150000"/>
              </a:lnSpc>
              <a:spcBef>
                <a:spcPct val="20000"/>
              </a:spcBef>
              <a:buSzPct val="150000"/>
              <a:defRPr/>
            </a:pPr>
            <a:r>
              <a:rPr lang="en-US" sz="2000" dirty="0">
                <a:solidFill>
                  <a:srgbClr val="C00000"/>
                </a:solidFill>
                <a:latin typeface="Tahoma" pitchFamily="34" charset="0"/>
                <a:ea typeface="Tahoma" pitchFamily="34" charset="0"/>
                <a:cs typeface="Tahoma" pitchFamily="34" charset="0"/>
              </a:rPr>
              <a:t>Decryption</a:t>
            </a:r>
            <a:r>
              <a:rPr lang="en-US" sz="2000" dirty="0">
                <a:latin typeface="Tahoma" pitchFamily="34" charset="0"/>
                <a:ea typeface="Tahoma" pitchFamily="34" charset="0"/>
                <a:cs typeface="Tahoma" pitchFamily="34" charset="0"/>
              </a:rPr>
              <a:t> is identical to </a:t>
            </a:r>
            <a:r>
              <a:rPr lang="en-US" sz="2000" dirty="0">
                <a:solidFill>
                  <a:srgbClr val="C00000"/>
                </a:solidFill>
                <a:latin typeface="Tahoma" pitchFamily="34" charset="0"/>
                <a:ea typeface="Tahoma" pitchFamily="34" charset="0"/>
                <a:cs typeface="Tahoma" pitchFamily="34" charset="0"/>
              </a:rPr>
              <a:t>encryption</a:t>
            </a:r>
            <a:r>
              <a:rPr lang="en-US" sz="2000" dirty="0">
                <a:latin typeface="Tahoma" pitchFamily="34" charset="0"/>
                <a:ea typeface="Tahoma" pitchFamily="34" charset="0"/>
                <a:cs typeface="Tahoma" pitchFamily="34" charset="0"/>
              </a:rPr>
              <a:t>, except that the subkeys are used in the opposite order. </a:t>
            </a:r>
          </a:p>
          <a:p>
            <a:pPr marL="432054" indent="-432054" algn="just">
              <a:lnSpc>
                <a:spcPct val="150000"/>
              </a:lnSpc>
              <a:spcBef>
                <a:spcPct val="20000"/>
              </a:spcBef>
              <a:buSzPct val="150000"/>
              <a:defRPr/>
            </a:pPr>
            <a:r>
              <a:rPr lang="en-US" sz="2000" dirty="0">
                <a:latin typeface="Tahoma" pitchFamily="34" charset="0"/>
                <a:ea typeface="Tahoma" pitchFamily="34" charset="0"/>
                <a:cs typeface="Tahoma" pitchFamily="34" charset="0"/>
              </a:rPr>
              <a:t>That is, </a:t>
            </a:r>
            <a:r>
              <a:rPr lang="en-US" sz="2000" dirty="0" err="1">
                <a:latin typeface="Tahoma" pitchFamily="34" charset="0"/>
                <a:ea typeface="Tahoma" pitchFamily="34" charset="0"/>
                <a:cs typeface="Tahoma" pitchFamily="34" charset="0"/>
              </a:rPr>
              <a:t>roundkey</a:t>
            </a:r>
            <a:r>
              <a:rPr lang="en-US" sz="2000" dirty="0">
                <a:latin typeface="Tahoma" pitchFamily="34" charset="0"/>
                <a:ea typeface="Tahoma" pitchFamily="34" charset="0"/>
                <a:cs typeface="Tahoma" pitchFamily="34" charset="0"/>
              </a:rPr>
              <a:t> 16 is used in round 1, </a:t>
            </a:r>
            <a:r>
              <a:rPr lang="en-US" sz="2000" dirty="0" err="1">
                <a:latin typeface="Tahoma" pitchFamily="34" charset="0"/>
                <a:ea typeface="Tahoma" pitchFamily="34" charset="0"/>
                <a:cs typeface="Tahoma" pitchFamily="34" charset="0"/>
              </a:rPr>
              <a:t>roundkey</a:t>
            </a:r>
            <a:r>
              <a:rPr lang="en-US" sz="2000" dirty="0">
                <a:latin typeface="Tahoma" pitchFamily="34" charset="0"/>
                <a:ea typeface="Tahoma" pitchFamily="34" charset="0"/>
                <a:cs typeface="Tahoma" pitchFamily="34" charset="0"/>
              </a:rPr>
              <a:t> 15 is used in round 2, etc., ending with </a:t>
            </a:r>
            <a:r>
              <a:rPr lang="en-US" sz="2000" dirty="0" err="1">
                <a:latin typeface="Tahoma" pitchFamily="34" charset="0"/>
                <a:ea typeface="Tahoma" pitchFamily="34" charset="0"/>
                <a:cs typeface="Tahoma" pitchFamily="34" charset="0"/>
              </a:rPr>
              <a:t>roundkey</a:t>
            </a:r>
            <a:r>
              <a:rPr lang="en-US" sz="2000" dirty="0">
                <a:latin typeface="Tahoma" pitchFamily="34" charset="0"/>
                <a:ea typeface="Tahoma" pitchFamily="34" charset="0"/>
                <a:cs typeface="Tahoma" pitchFamily="34" charset="0"/>
              </a:rPr>
              <a:t> 1 being used in round 16. </a:t>
            </a:r>
            <a:endParaRPr lang="en-GB" sz="2000" dirty="0">
              <a:latin typeface="Tahoma" pitchFamily="34" charset="0"/>
              <a:ea typeface="Tahoma" pitchFamily="34" charset="0"/>
              <a:cs typeface="Tahoma" pitchFamily="34" charset="0"/>
            </a:endParaRPr>
          </a:p>
          <a:p>
            <a:pPr marL="432054" indent="-432054" algn="just">
              <a:lnSpc>
                <a:spcPct val="150000"/>
              </a:lnSpc>
              <a:spcBef>
                <a:spcPct val="20000"/>
              </a:spcBef>
              <a:buSzPct val="150000"/>
              <a:defRPr/>
            </a:pPr>
            <a:endParaRPr lang="en-US" sz="2000" dirty="0">
              <a:latin typeface="Tahoma" pitchFamily="34" charset="0"/>
              <a:ea typeface="Tahoma" pitchFamily="34" charset="0"/>
              <a:cs typeface="Tahoma" pitchFamily="34" charset="0"/>
            </a:endParaRPr>
          </a:p>
          <a:p>
            <a:pPr>
              <a:lnSpc>
                <a:spcPct val="150000"/>
              </a:lnSpc>
              <a:defRPr/>
            </a:pPr>
            <a:endParaRPr lang="en-US" sz="2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057503-2BC9-8C0C-C915-FEA837FB3F7A}"/>
              </a:ext>
            </a:extLst>
          </p:cNvPr>
          <p:cNvSpPr>
            <a:spLocks noGrp="1"/>
          </p:cNvSpPr>
          <p:nvPr>
            <p:ph type="title"/>
          </p:nvPr>
        </p:nvSpPr>
        <p:spPr>
          <a:xfrm>
            <a:off x="119270" y="99392"/>
            <a:ext cx="11953459" cy="642730"/>
          </a:xfrm>
        </p:spPr>
        <p:txBody>
          <a:bodyPr>
            <a:normAutofit/>
          </a:bodyPr>
          <a:lstStyle/>
          <a:p>
            <a:r>
              <a:rPr lang="en-GB" sz="3600" b="1" dirty="0">
                <a:latin typeface="+mn-lt"/>
              </a:rPr>
              <a:t>Salt and Pepper</a:t>
            </a:r>
            <a:endParaRPr lang="en-US" sz="3600" b="1" dirty="0">
              <a:latin typeface="+mn-lt"/>
            </a:endParaRPr>
          </a:p>
        </p:txBody>
      </p:sp>
      <p:pic>
        <p:nvPicPr>
          <p:cNvPr id="3" name="Content Placeholder 2">
            <a:extLst>
              <a:ext uri="{FF2B5EF4-FFF2-40B4-BE49-F238E27FC236}">
                <a16:creationId xmlns:a16="http://schemas.microsoft.com/office/drawing/2014/main" id="{34689E4F-74AD-BB55-7741-4351720D604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64100" y="1845221"/>
            <a:ext cx="7208838" cy="4054971"/>
          </a:xfrm>
        </p:spPr>
      </p:pic>
      <p:sp>
        <p:nvSpPr>
          <p:cNvPr id="6" name="Text Placeholder 5">
            <a:extLst>
              <a:ext uri="{FF2B5EF4-FFF2-40B4-BE49-F238E27FC236}">
                <a16:creationId xmlns:a16="http://schemas.microsoft.com/office/drawing/2014/main" id="{68B699A0-31F3-B440-E990-51F761FB3499}"/>
              </a:ext>
            </a:extLst>
          </p:cNvPr>
          <p:cNvSpPr>
            <a:spLocks noGrp="1"/>
          </p:cNvSpPr>
          <p:nvPr>
            <p:ph type="body" sz="half" idx="2"/>
          </p:nvPr>
        </p:nvSpPr>
        <p:spPr>
          <a:xfrm>
            <a:off x="119269" y="987424"/>
            <a:ext cx="4959167" cy="5771183"/>
          </a:xfrm>
        </p:spPr>
        <p:txBody>
          <a:bodyPr>
            <a:normAutofit fontScale="92500"/>
          </a:bodyPr>
          <a:lstStyle/>
          <a:p>
            <a:pPr algn="just">
              <a:lnSpc>
                <a:spcPct val="150000"/>
              </a:lnSpc>
            </a:pPr>
            <a:r>
              <a:rPr lang="en-US" sz="1800" dirty="0"/>
              <a:t>Salting password has at leas </a:t>
            </a:r>
            <a:r>
              <a:rPr lang="en-US" sz="1800" b="1" dirty="0"/>
              <a:t>3 benefits</a:t>
            </a:r>
          </a:p>
          <a:p>
            <a:pPr marL="457200" indent="-457200" algn="just">
              <a:lnSpc>
                <a:spcPct val="150000"/>
              </a:lnSpc>
              <a:buAutoNum type="arabicPeriod"/>
            </a:pPr>
            <a:r>
              <a:rPr lang="en-US" sz="1800" dirty="0"/>
              <a:t>Make the password more </a:t>
            </a:r>
            <a:r>
              <a:rPr lang="en-US" sz="1800" b="1" dirty="0"/>
              <a:t>difficult</a:t>
            </a:r>
            <a:r>
              <a:rPr lang="en-US" sz="1800" dirty="0"/>
              <a:t> to crack because it simply makes the password more </a:t>
            </a:r>
            <a:r>
              <a:rPr lang="en-US" sz="1800" b="1" dirty="0"/>
              <a:t>complex</a:t>
            </a:r>
            <a:r>
              <a:rPr lang="en-US" sz="1800" dirty="0"/>
              <a:t>.</a:t>
            </a:r>
          </a:p>
          <a:p>
            <a:pPr marL="457200" indent="-457200" algn="just">
              <a:lnSpc>
                <a:spcPct val="150000"/>
              </a:lnSpc>
              <a:buAutoNum type="arabicPeriod"/>
            </a:pPr>
            <a:r>
              <a:rPr lang="en-US" sz="1800" dirty="0"/>
              <a:t>Many users tend to use </a:t>
            </a:r>
            <a:r>
              <a:rPr lang="en-US" sz="1800" b="1" dirty="0"/>
              <a:t>simple</a:t>
            </a:r>
            <a:r>
              <a:rPr lang="en-US" sz="1800" dirty="0"/>
              <a:t> passwords thus resulting in the </a:t>
            </a:r>
            <a:r>
              <a:rPr lang="en-US" sz="1800" b="1" dirty="0"/>
              <a:t>same</a:t>
            </a:r>
            <a:r>
              <a:rPr lang="en-US" sz="1800" dirty="0"/>
              <a:t> password like </a:t>
            </a:r>
            <a:r>
              <a:rPr lang="en-US" sz="1800" b="1" dirty="0"/>
              <a:t>abc123</a:t>
            </a:r>
            <a:r>
              <a:rPr lang="en-US" sz="1800" dirty="0"/>
              <a:t> or </a:t>
            </a:r>
            <a:r>
              <a:rPr lang="en-US" sz="1800" b="1" dirty="0" err="1"/>
              <a:t>MyLove</a:t>
            </a:r>
            <a:r>
              <a:rPr lang="en-US" sz="1800" dirty="0"/>
              <a:t> or </a:t>
            </a:r>
            <a:r>
              <a:rPr lang="en-US" sz="1800" b="1" dirty="0"/>
              <a:t>Password123</a:t>
            </a:r>
            <a:r>
              <a:rPr lang="en-US" sz="1800" dirty="0"/>
              <a:t>. so, salting can </a:t>
            </a:r>
            <a:r>
              <a:rPr lang="en-US" sz="1800" b="1" dirty="0"/>
              <a:t>generate</a:t>
            </a:r>
            <a:r>
              <a:rPr lang="en-US" sz="1800" dirty="0"/>
              <a:t> a </a:t>
            </a:r>
            <a:r>
              <a:rPr lang="en-US" sz="1800" b="1" dirty="0"/>
              <a:t>unique password </a:t>
            </a:r>
            <a:r>
              <a:rPr lang="en-US" sz="1800" dirty="0"/>
              <a:t>for each user. This reduces the chance of password </a:t>
            </a:r>
            <a:r>
              <a:rPr lang="en-US" sz="1800" b="1" dirty="0"/>
              <a:t>hacked in bulk</a:t>
            </a:r>
            <a:r>
              <a:rPr lang="en-US" sz="1800" dirty="0"/>
              <a:t>.</a:t>
            </a:r>
          </a:p>
          <a:p>
            <a:pPr marL="457200" indent="-457200" algn="just">
              <a:lnSpc>
                <a:spcPct val="150000"/>
              </a:lnSpc>
              <a:buAutoNum type="arabicPeriod"/>
            </a:pPr>
            <a:r>
              <a:rPr lang="en-US" sz="1800" dirty="0"/>
              <a:t> Salted password ask </a:t>
            </a:r>
            <a:r>
              <a:rPr lang="en-US" sz="1800" b="1" dirty="0"/>
              <a:t>costly</a:t>
            </a:r>
            <a:r>
              <a:rPr lang="en-US" sz="1800" dirty="0"/>
              <a:t> operation to get the password. Hacker need to </a:t>
            </a:r>
            <a:r>
              <a:rPr lang="en-US" sz="1800" b="1" dirty="0"/>
              <a:t>generate pr-calculated </a:t>
            </a:r>
            <a:r>
              <a:rPr lang="en-US" sz="1800" dirty="0"/>
              <a:t>table for each </a:t>
            </a:r>
            <a:r>
              <a:rPr lang="en-US" sz="1800" b="1" dirty="0"/>
              <a:t>salted password</a:t>
            </a:r>
            <a:r>
              <a:rPr lang="en-US" sz="1800" dirty="0"/>
              <a:t>. So, hacking process would be much slower.</a:t>
            </a:r>
          </a:p>
        </p:txBody>
      </p:sp>
      <p:cxnSp>
        <p:nvCxnSpPr>
          <p:cNvPr id="8" name="Straight Connector 7">
            <a:extLst>
              <a:ext uri="{FF2B5EF4-FFF2-40B4-BE49-F238E27FC236}">
                <a16:creationId xmlns:a16="http://schemas.microsoft.com/office/drawing/2014/main" id="{F3354B62-73CC-0A29-A574-9AE1EBD2532C}"/>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5213732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D1FC66DB-1651-8792-E84C-35532E8287D0}"/>
              </a:ext>
            </a:extLst>
          </p:cNvPr>
          <p:cNvSpPr>
            <a:spLocks noGrp="1" noChangeArrowheads="1"/>
          </p:cNvSpPr>
          <p:nvPr>
            <p:ph type="title"/>
          </p:nvPr>
        </p:nvSpPr>
        <p:spPr>
          <a:xfrm>
            <a:off x="838200" y="86495"/>
            <a:ext cx="10515600" cy="594542"/>
          </a:xfrm>
        </p:spPr>
        <p:txBody>
          <a:bodyPr>
            <a:normAutofit fontScale="90000"/>
          </a:bodyPr>
          <a:lstStyle/>
          <a:p>
            <a:r>
              <a:rPr lang="en-GB" altLang="en-US" dirty="0">
                <a:solidFill>
                  <a:schemeClr val="accent2"/>
                </a:solidFill>
                <a:latin typeface="Tahoma" panose="020B0604030504040204" pitchFamily="34" charset="0"/>
                <a:cs typeface="Tahoma" panose="020B0604030504040204" pitchFamily="34" charset="0"/>
              </a:rPr>
              <a:t>Symmetric DES...</a:t>
            </a:r>
            <a:endParaRPr lang="en-US" altLang="en-US" dirty="0"/>
          </a:p>
        </p:txBody>
      </p:sp>
      <p:sp>
        <p:nvSpPr>
          <p:cNvPr id="3" name="Content Placeholder 2">
            <a:extLst>
              <a:ext uri="{FF2B5EF4-FFF2-40B4-BE49-F238E27FC236}">
                <a16:creationId xmlns:a16="http://schemas.microsoft.com/office/drawing/2014/main" id="{945537F9-3645-A054-5498-EB1524C8C485}"/>
              </a:ext>
            </a:extLst>
          </p:cNvPr>
          <p:cNvSpPr>
            <a:spLocks noGrp="1"/>
          </p:cNvSpPr>
          <p:nvPr>
            <p:ph idx="1"/>
          </p:nvPr>
        </p:nvSpPr>
        <p:spPr>
          <a:xfrm>
            <a:off x="90535" y="896293"/>
            <a:ext cx="11968681" cy="5875212"/>
          </a:xfrm>
        </p:spPr>
        <p:txBody>
          <a:bodyPr>
            <a:normAutofit/>
          </a:bodyPr>
          <a:lstStyle/>
          <a:p>
            <a:pPr marL="432054" indent="-432054" algn="just">
              <a:lnSpc>
                <a:spcPct val="150000"/>
              </a:lnSpc>
              <a:spcBef>
                <a:spcPct val="20000"/>
              </a:spcBef>
              <a:buSzPct val="150000"/>
              <a:defRPr/>
            </a:pPr>
            <a:r>
              <a:rPr lang="en-US" sz="2000" dirty="0">
                <a:solidFill>
                  <a:srgbClr val="C00000"/>
                </a:solidFill>
                <a:latin typeface="Tahoma" pitchFamily="34" charset="0"/>
                <a:ea typeface="Tahoma" pitchFamily="34" charset="0"/>
                <a:cs typeface="Tahoma" pitchFamily="34" charset="0"/>
              </a:rPr>
              <a:t>The </a:t>
            </a:r>
            <a:r>
              <a:rPr lang="en-US" sz="2000" i="1" dirty="0">
                <a:solidFill>
                  <a:srgbClr val="C00000"/>
                </a:solidFill>
                <a:latin typeface="Tahoma" pitchFamily="34" charset="0"/>
                <a:ea typeface="Tahoma" pitchFamily="34" charset="0"/>
                <a:cs typeface="Tahoma" pitchFamily="34" charset="0"/>
              </a:rPr>
              <a:t>f</a:t>
            </a:r>
            <a:r>
              <a:rPr lang="en-US" sz="2000" dirty="0">
                <a:solidFill>
                  <a:srgbClr val="C00000"/>
                </a:solidFill>
                <a:latin typeface="Tahoma" pitchFamily="34" charset="0"/>
                <a:ea typeface="Tahoma" pitchFamily="34" charset="0"/>
                <a:cs typeface="Tahoma" pitchFamily="34" charset="0"/>
              </a:rPr>
              <a:t>-function</a:t>
            </a:r>
            <a:r>
              <a:rPr lang="en-US" sz="2000" dirty="0">
                <a:solidFill>
                  <a:srgbClr val="006600"/>
                </a:solidFill>
                <a:latin typeface="Tahoma" pitchFamily="34" charset="0"/>
                <a:ea typeface="Tahoma" pitchFamily="34" charset="0"/>
                <a:cs typeface="Tahoma" pitchFamily="34" charset="0"/>
              </a:rPr>
              <a:t> </a:t>
            </a:r>
            <a:r>
              <a:rPr lang="en-US" sz="2000" dirty="0">
                <a:latin typeface="Tahoma" pitchFamily="34" charset="0"/>
                <a:ea typeface="Tahoma" pitchFamily="34" charset="0"/>
                <a:cs typeface="Tahoma" pitchFamily="34" charset="0"/>
              </a:rPr>
              <a:t>mixes the bits of the </a:t>
            </a:r>
            <a:r>
              <a:rPr lang="en-US" sz="2000" dirty="0">
                <a:solidFill>
                  <a:schemeClr val="accent2"/>
                </a:solidFill>
                <a:latin typeface="Tahoma" pitchFamily="34" charset="0"/>
                <a:ea typeface="Tahoma" pitchFamily="34" charset="0"/>
                <a:cs typeface="Tahoma" pitchFamily="34" charset="0"/>
              </a:rPr>
              <a:t>R</a:t>
            </a:r>
            <a:r>
              <a:rPr lang="en-US" sz="2000" dirty="0">
                <a:latin typeface="Tahoma" pitchFamily="34" charset="0"/>
                <a:ea typeface="Tahoma" pitchFamily="34" charset="0"/>
                <a:cs typeface="Tahoma" pitchFamily="34" charset="0"/>
              </a:rPr>
              <a:t> portion using the </a:t>
            </a:r>
            <a:r>
              <a:rPr lang="en-US" sz="2000" dirty="0" err="1">
                <a:solidFill>
                  <a:srgbClr val="C00000"/>
                </a:solidFill>
                <a:latin typeface="Tahoma" pitchFamily="34" charset="0"/>
                <a:ea typeface="Tahoma" pitchFamily="34" charset="0"/>
                <a:cs typeface="Tahoma" pitchFamily="34" charset="0"/>
              </a:rPr>
              <a:t>roundkey</a:t>
            </a:r>
            <a:r>
              <a:rPr lang="en-US" sz="2000" dirty="0">
                <a:latin typeface="Tahoma" pitchFamily="34" charset="0"/>
                <a:ea typeface="Tahoma" pitchFamily="34" charset="0"/>
                <a:cs typeface="Tahoma" pitchFamily="34" charset="0"/>
              </a:rPr>
              <a:t> for the current round. </a:t>
            </a:r>
          </a:p>
          <a:p>
            <a:pPr marL="432054" indent="-432054" algn="just">
              <a:lnSpc>
                <a:spcPct val="150000"/>
              </a:lnSpc>
              <a:spcBef>
                <a:spcPct val="20000"/>
              </a:spcBef>
              <a:buSzPct val="150000"/>
              <a:defRPr/>
            </a:pPr>
            <a:r>
              <a:rPr lang="en-US" sz="2000" dirty="0">
                <a:latin typeface="Tahoma" pitchFamily="34" charset="0"/>
                <a:ea typeface="Tahoma" pitchFamily="34" charset="0"/>
                <a:cs typeface="Tahoma" pitchFamily="34" charset="0"/>
              </a:rPr>
              <a:t>First the 32-bit </a:t>
            </a:r>
            <a:r>
              <a:rPr lang="en-US" sz="2000" dirty="0">
                <a:solidFill>
                  <a:schemeClr val="accent2"/>
                </a:solidFill>
                <a:latin typeface="Tahoma" pitchFamily="34" charset="0"/>
                <a:ea typeface="Tahoma" pitchFamily="34" charset="0"/>
                <a:cs typeface="Tahoma" pitchFamily="34" charset="0"/>
              </a:rPr>
              <a:t>R</a:t>
            </a:r>
            <a:r>
              <a:rPr lang="en-US" sz="2000" dirty="0">
                <a:latin typeface="Tahoma" pitchFamily="34" charset="0"/>
                <a:ea typeface="Tahoma" pitchFamily="34" charset="0"/>
                <a:cs typeface="Tahoma" pitchFamily="34" charset="0"/>
              </a:rPr>
              <a:t> value is expanded to 48 bits using a </a:t>
            </a:r>
            <a:r>
              <a:rPr lang="en-US" sz="2000" dirty="0">
                <a:solidFill>
                  <a:srgbClr val="C00000"/>
                </a:solidFill>
                <a:latin typeface="Tahoma" pitchFamily="34" charset="0"/>
                <a:ea typeface="Tahoma" pitchFamily="34" charset="0"/>
                <a:cs typeface="Tahoma" pitchFamily="34" charset="0"/>
              </a:rPr>
              <a:t>permutation E</a:t>
            </a:r>
            <a:r>
              <a:rPr lang="en-US" sz="2000" dirty="0">
                <a:latin typeface="Tahoma" pitchFamily="34" charset="0"/>
                <a:ea typeface="Tahoma" pitchFamily="34" charset="0"/>
                <a:cs typeface="Tahoma" pitchFamily="34" charset="0"/>
              </a:rPr>
              <a:t>. That value is then </a:t>
            </a:r>
            <a:r>
              <a:rPr lang="en-US" sz="2000" dirty="0">
                <a:solidFill>
                  <a:srgbClr val="C00000"/>
                </a:solidFill>
                <a:latin typeface="Tahoma" pitchFamily="34" charset="0"/>
                <a:ea typeface="Tahoma" pitchFamily="34" charset="0"/>
                <a:cs typeface="Tahoma" pitchFamily="34" charset="0"/>
              </a:rPr>
              <a:t>exclusive </a:t>
            </a:r>
            <a:r>
              <a:rPr lang="en-US" sz="2000" dirty="0" err="1">
                <a:solidFill>
                  <a:srgbClr val="C00000"/>
                </a:solidFill>
                <a:latin typeface="Tahoma" pitchFamily="34" charset="0"/>
                <a:ea typeface="Tahoma" pitchFamily="34" charset="0"/>
                <a:cs typeface="Tahoma" pitchFamily="34" charset="0"/>
              </a:rPr>
              <a:t>or'ed</a:t>
            </a:r>
            <a:r>
              <a:rPr lang="en-US" sz="2000" dirty="0">
                <a:latin typeface="Tahoma" pitchFamily="34" charset="0"/>
                <a:ea typeface="Tahoma" pitchFamily="34" charset="0"/>
                <a:cs typeface="Tahoma" pitchFamily="34" charset="0"/>
              </a:rPr>
              <a:t> with the </a:t>
            </a:r>
            <a:r>
              <a:rPr lang="en-US" sz="2000" dirty="0" err="1">
                <a:solidFill>
                  <a:srgbClr val="C00000"/>
                </a:solidFill>
                <a:latin typeface="Tahoma" pitchFamily="34" charset="0"/>
                <a:ea typeface="Tahoma" pitchFamily="34" charset="0"/>
                <a:cs typeface="Tahoma" pitchFamily="34" charset="0"/>
              </a:rPr>
              <a:t>roundkey</a:t>
            </a:r>
            <a:r>
              <a:rPr lang="en-US" sz="2000" dirty="0">
                <a:latin typeface="Tahoma" pitchFamily="34" charset="0"/>
                <a:ea typeface="Tahoma" pitchFamily="34" charset="0"/>
                <a:cs typeface="Tahoma" pitchFamily="34" charset="0"/>
              </a:rPr>
              <a:t>. </a:t>
            </a:r>
          </a:p>
          <a:p>
            <a:pPr marL="432054" indent="-432054" algn="just">
              <a:lnSpc>
                <a:spcPct val="150000"/>
              </a:lnSpc>
              <a:spcBef>
                <a:spcPct val="20000"/>
              </a:spcBef>
              <a:buSzPct val="150000"/>
              <a:defRPr/>
            </a:pPr>
            <a:r>
              <a:rPr lang="en-US" sz="2000" dirty="0">
                <a:latin typeface="Tahoma" pitchFamily="34" charset="0"/>
                <a:ea typeface="Tahoma" pitchFamily="34" charset="0"/>
                <a:cs typeface="Tahoma" pitchFamily="34" charset="0"/>
              </a:rPr>
              <a:t>The 48 bits are then divided into eight 6-bit chunks, each of which is fed into an </a:t>
            </a:r>
            <a:r>
              <a:rPr lang="en-US" sz="2000" dirty="0">
                <a:solidFill>
                  <a:schemeClr val="accent2"/>
                </a:solidFill>
                <a:latin typeface="Tahoma" pitchFamily="34" charset="0"/>
                <a:ea typeface="Tahoma" pitchFamily="34" charset="0"/>
                <a:cs typeface="Tahoma" pitchFamily="34" charset="0"/>
              </a:rPr>
              <a:t>S-Box</a:t>
            </a:r>
            <a:r>
              <a:rPr lang="en-US" sz="2000" dirty="0">
                <a:latin typeface="Tahoma" pitchFamily="34" charset="0"/>
                <a:ea typeface="Tahoma" pitchFamily="34" charset="0"/>
                <a:cs typeface="Tahoma" pitchFamily="34" charset="0"/>
              </a:rPr>
              <a:t> that mixes the bits and produces a </a:t>
            </a:r>
            <a:r>
              <a:rPr lang="en-US" sz="2000" dirty="0">
                <a:solidFill>
                  <a:schemeClr val="accent2"/>
                </a:solidFill>
                <a:latin typeface="Tahoma" pitchFamily="34" charset="0"/>
                <a:ea typeface="Tahoma" pitchFamily="34" charset="0"/>
                <a:cs typeface="Tahoma" pitchFamily="34" charset="0"/>
              </a:rPr>
              <a:t>4-bit</a:t>
            </a:r>
            <a:r>
              <a:rPr lang="en-US" sz="2000" dirty="0">
                <a:solidFill>
                  <a:srgbClr val="006600"/>
                </a:solidFill>
                <a:latin typeface="Tahoma" pitchFamily="34" charset="0"/>
                <a:ea typeface="Tahoma" pitchFamily="34" charset="0"/>
                <a:cs typeface="Tahoma" pitchFamily="34" charset="0"/>
              </a:rPr>
              <a:t> </a:t>
            </a:r>
            <a:r>
              <a:rPr lang="en-US" sz="2000" dirty="0">
                <a:latin typeface="Tahoma" pitchFamily="34" charset="0"/>
                <a:ea typeface="Tahoma" pitchFamily="34" charset="0"/>
                <a:cs typeface="Tahoma" pitchFamily="34" charset="0"/>
              </a:rPr>
              <a:t>output. </a:t>
            </a:r>
            <a:endParaRPr lang="en-US" sz="2000" dirty="0">
              <a:solidFill>
                <a:srgbClr val="C00000"/>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a:p>
            <a:pPr marL="432054" indent="-432054" algn="just">
              <a:lnSpc>
                <a:spcPct val="150000"/>
              </a:lnSpc>
              <a:spcBef>
                <a:spcPct val="20000"/>
              </a:spcBef>
              <a:buSzPct val="150000"/>
              <a:defRPr/>
            </a:pPr>
            <a:r>
              <a:rPr lang="en-US" sz="2000" dirty="0">
                <a:solidFill>
                  <a:schemeClr val="accent2"/>
                </a:solidFill>
                <a:latin typeface="Tahoma" pitchFamily="34" charset="0"/>
                <a:ea typeface="Tahoma" pitchFamily="34" charset="0"/>
                <a:cs typeface="Tahoma" pitchFamily="34" charset="0"/>
              </a:rPr>
              <a:t>Those 4-bit </a:t>
            </a:r>
            <a:r>
              <a:rPr lang="en-US" sz="2000" dirty="0">
                <a:latin typeface="Tahoma" pitchFamily="34" charset="0"/>
                <a:ea typeface="Tahoma" pitchFamily="34" charset="0"/>
                <a:cs typeface="Tahoma" pitchFamily="34" charset="0"/>
              </a:rPr>
              <a:t>outputs are combined into a 32-bit value, and permuted once again to produce the </a:t>
            </a:r>
            <a:r>
              <a:rPr lang="en-US" sz="2000" i="1" dirty="0">
                <a:solidFill>
                  <a:schemeClr val="accent2"/>
                </a:solidFill>
                <a:latin typeface="Tahoma" pitchFamily="34" charset="0"/>
                <a:ea typeface="Tahoma" pitchFamily="34" charset="0"/>
                <a:cs typeface="Tahoma" pitchFamily="34" charset="0"/>
              </a:rPr>
              <a:t>f</a:t>
            </a:r>
            <a:r>
              <a:rPr lang="en-US" sz="2000" dirty="0">
                <a:solidFill>
                  <a:schemeClr val="accent2"/>
                </a:solidFill>
                <a:latin typeface="Tahoma" pitchFamily="34" charset="0"/>
                <a:ea typeface="Tahoma" pitchFamily="34" charset="0"/>
                <a:cs typeface="Tahoma" pitchFamily="34" charset="0"/>
              </a:rPr>
              <a:t>-function </a:t>
            </a:r>
            <a:r>
              <a:rPr lang="en-US" sz="2000" dirty="0">
                <a:latin typeface="Tahoma" pitchFamily="34" charset="0"/>
                <a:ea typeface="Tahoma" pitchFamily="34" charset="0"/>
                <a:cs typeface="Tahoma" pitchFamily="34" charset="0"/>
              </a:rPr>
              <a:t>output. </a:t>
            </a:r>
            <a:endParaRPr lang="en-GB" sz="2000" dirty="0">
              <a:latin typeface="Tahoma" pitchFamily="34" charset="0"/>
              <a:ea typeface="Tahoma" pitchFamily="34" charset="0"/>
              <a:cs typeface="Tahoma" pitchFamily="34" charset="0"/>
            </a:endParaRPr>
          </a:p>
          <a:p>
            <a:pPr>
              <a:lnSpc>
                <a:spcPct val="150000"/>
              </a:lnSpc>
              <a:defRPr/>
            </a:pPr>
            <a:endParaRPr lang="en-US" sz="20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A2AB94C2-1969-1165-6CE0-8B509A7422CF}"/>
              </a:ext>
            </a:extLst>
          </p:cNvPr>
          <p:cNvSpPr>
            <a:spLocks noGrp="1" noChangeArrowheads="1"/>
          </p:cNvSpPr>
          <p:nvPr>
            <p:ph type="title"/>
          </p:nvPr>
        </p:nvSpPr>
        <p:spPr>
          <a:xfrm>
            <a:off x="838200" y="75414"/>
            <a:ext cx="10515600" cy="621703"/>
          </a:xfrm>
        </p:spPr>
        <p:txBody>
          <a:bodyPr>
            <a:normAutofit fontScale="90000"/>
          </a:bodyPr>
          <a:lstStyle/>
          <a:p>
            <a:r>
              <a:rPr lang="en-GB" altLang="en-US" dirty="0">
                <a:solidFill>
                  <a:schemeClr val="accent2"/>
                </a:solidFill>
                <a:latin typeface="Tahoma" panose="020B0604030504040204" pitchFamily="34" charset="0"/>
                <a:cs typeface="Tahoma" panose="020B0604030504040204" pitchFamily="34" charset="0"/>
              </a:rPr>
              <a:t>Symmetric DES...</a:t>
            </a:r>
            <a:endParaRPr lang="en-US" altLang="en-US" sz="3266" dirty="0">
              <a:solidFill>
                <a:srgbClr val="FF0000"/>
              </a:solidFill>
            </a:endParaRPr>
          </a:p>
        </p:txBody>
      </p:sp>
      <p:sp>
        <p:nvSpPr>
          <p:cNvPr id="67587" name="Content Placeholder 2">
            <a:extLst>
              <a:ext uri="{FF2B5EF4-FFF2-40B4-BE49-F238E27FC236}">
                <a16:creationId xmlns:a16="http://schemas.microsoft.com/office/drawing/2014/main" id="{72FFECCC-661E-9CE2-F546-439777B5C982}"/>
              </a:ext>
            </a:extLst>
          </p:cNvPr>
          <p:cNvSpPr>
            <a:spLocks noGrp="1" noChangeArrowheads="1"/>
          </p:cNvSpPr>
          <p:nvPr>
            <p:ph idx="1"/>
          </p:nvPr>
        </p:nvSpPr>
        <p:spPr>
          <a:xfrm>
            <a:off x="190124" y="851026"/>
            <a:ext cx="11896252" cy="5931559"/>
          </a:xfrm>
        </p:spPr>
        <p:txBody>
          <a:bodyPr>
            <a:normAutofit/>
          </a:bodyPr>
          <a:lstStyle/>
          <a:p>
            <a:pPr marL="0" indent="0" algn="just">
              <a:lnSpc>
                <a:spcPct val="150000"/>
              </a:lnSpc>
              <a:buNone/>
            </a:pPr>
            <a:r>
              <a:rPr lang="en-US" altLang="en-US" sz="2000" dirty="0">
                <a:solidFill>
                  <a:srgbClr val="FF0000"/>
                </a:solidFill>
              </a:rPr>
              <a:t>One Round of Processing in DES</a:t>
            </a:r>
            <a:endParaRPr lang="en-US" altLang="en-US" sz="2000" dirty="0">
              <a:latin typeface="Tahoma" panose="020B0604030504040204" pitchFamily="34" charset="0"/>
              <a:cs typeface="Tahoma" panose="020B0604030504040204" pitchFamily="34" charset="0"/>
            </a:endParaRPr>
          </a:p>
          <a:p>
            <a:pPr algn="just">
              <a:lnSpc>
                <a:spcPct val="150000"/>
              </a:lnSpc>
            </a:pPr>
            <a:r>
              <a:rPr lang="en-US" altLang="en-US" sz="2000" dirty="0">
                <a:latin typeface="Tahoma" panose="020B0604030504040204" pitchFamily="34" charset="0"/>
                <a:cs typeface="Tahoma" panose="020B0604030504040204" pitchFamily="34" charset="0"/>
              </a:rPr>
              <a:t>The algorithmic implementation of DES is known as DEA for Data Encryption Algorithm.</a:t>
            </a:r>
          </a:p>
          <a:p>
            <a:pPr algn="just">
              <a:lnSpc>
                <a:spcPct val="150000"/>
              </a:lnSpc>
            </a:pPr>
            <a:r>
              <a:rPr lang="en-US" altLang="en-US" sz="2000" dirty="0">
                <a:latin typeface="Tahoma" panose="020B0604030504040204" pitchFamily="34" charset="0"/>
                <a:cs typeface="Tahoma" panose="020B0604030504040204" pitchFamily="34" charset="0"/>
              </a:rPr>
              <a:t>Figure shows a single round of processing in DEA. </a:t>
            </a:r>
          </a:p>
          <a:p>
            <a:pPr lvl="1" algn="just">
              <a:lnSpc>
                <a:spcPct val="150000"/>
              </a:lnSpc>
            </a:pPr>
            <a:r>
              <a:rPr lang="en-US" altLang="en-US" sz="2000" dirty="0">
                <a:latin typeface="Tahoma" panose="020B0604030504040204" pitchFamily="34" charset="0"/>
                <a:cs typeface="Tahoma" panose="020B0604030504040204" pitchFamily="34" charset="0"/>
              </a:rPr>
              <a:t>The dotted rectangle constitutes the </a:t>
            </a:r>
            <a:r>
              <a:rPr lang="en-US" altLang="en-US" sz="2000" dirty="0">
                <a:solidFill>
                  <a:srgbClr val="C00000"/>
                </a:solidFill>
                <a:latin typeface="Tahoma" panose="020B0604030504040204" pitchFamily="34" charset="0"/>
                <a:cs typeface="Tahoma" panose="020B0604030504040204" pitchFamily="34" charset="0"/>
              </a:rPr>
              <a:t>F function.</a:t>
            </a:r>
            <a:endParaRPr lang="en-US" altLang="en-US" sz="2000" dirty="0">
              <a:latin typeface="Tahoma" panose="020B0604030504040204" pitchFamily="34" charset="0"/>
              <a:cs typeface="Tahoma" panose="020B0604030504040204" pitchFamily="34" charset="0"/>
            </a:endParaRPr>
          </a:p>
          <a:p>
            <a:pPr algn="just">
              <a:lnSpc>
                <a:spcPct val="150000"/>
              </a:lnSpc>
            </a:pPr>
            <a:r>
              <a:rPr lang="en-US" altLang="en-US" sz="2000" dirty="0">
                <a:latin typeface="Tahoma" panose="020B0604030504040204" pitchFamily="34" charset="0"/>
                <a:cs typeface="Tahoma" panose="020B0604030504040204" pitchFamily="34" charset="0"/>
              </a:rPr>
              <a:t>The 32-bit right half of the 64-bit input data block is expanded by into a 48-bit block. </a:t>
            </a:r>
          </a:p>
          <a:p>
            <a:pPr algn="just">
              <a:lnSpc>
                <a:spcPct val="150000"/>
              </a:lnSpc>
            </a:pPr>
            <a:r>
              <a:rPr lang="en-US" altLang="en-US" sz="2000" dirty="0">
                <a:latin typeface="Tahoma" panose="020B0604030504040204" pitchFamily="34" charset="0"/>
                <a:cs typeface="Tahoma" panose="020B0604030504040204" pitchFamily="34" charset="0"/>
              </a:rPr>
              <a:t>This is referred to as the </a:t>
            </a:r>
            <a:r>
              <a:rPr lang="en-US" altLang="en-US" sz="2000" dirty="0">
                <a:solidFill>
                  <a:srgbClr val="C00000"/>
                </a:solidFill>
                <a:latin typeface="Tahoma" panose="020B0604030504040204" pitchFamily="34" charset="0"/>
                <a:cs typeface="Tahoma" panose="020B0604030504040204" pitchFamily="34" charset="0"/>
              </a:rPr>
              <a:t>expansion permutation</a:t>
            </a:r>
            <a:r>
              <a:rPr lang="en-US" altLang="en-US" sz="2000" dirty="0">
                <a:latin typeface="Tahoma" panose="020B0604030504040204" pitchFamily="34" charset="0"/>
                <a:cs typeface="Tahoma" panose="020B0604030504040204" pitchFamily="34" charset="0"/>
              </a:rPr>
              <a:t> step, or the </a:t>
            </a:r>
            <a:r>
              <a:rPr lang="en-US" altLang="en-US" sz="2000" dirty="0">
                <a:solidFill>
                  <a:srgbClr val="C00000"/>
                </a:solidFill>
                <a:latin typeface="Tahoma" panose="020B0604030504040204" pitchFamily="34" charset="0"/>
                <a:cs typeface="Tahoma" panose="020B0604030504040204" pitchFamily="34" charset="0"/>
              </a:rPr>
              <a:t>E-step</a:t>
            </a:r>
            <a:r>
              <a:rPr lang="en-US" altLang="en-US" sz="2000" dirty="0">
                <a:latin typeface="Tahoma" panose="020B0604030504040204" pitchFamily="34" charset="0"/>
                <a:cs typeface="Tahoma" panose="020B0604030504040204" pitchFamily="34" charset="0"/>
              </a:rPr>
              <a:t>.</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6F9FE900-E937-117F-513E-38663D539062}"/>
              </a:ext>
            </a:extLst>
          </p:cNvPr>
          <p:cNvSpPr>
            <a:spLocks noGrp="1" noChangeArrowheads="1"/>
          </p:cNvSpPr>
          <p:nvPr>
            <p:ph type="title"/>
          </p:nvPr>
        </p:nvSpPr>
        <p:spPr>
          <a:xfrm>
            <a:off x="1439501" y="110668"/>
            <a:ext cx="9098732" cy="776572"/>
          </a:xfrm>
        </p:spPr>
        <p:txBody>
          <a:bodyPr>
            <a:normAutofit/>
          </a:bodyPr>
          <a:lstStyle/>
          <a:p>
            <a:r>
              <a:rPr lang="en-GB" altLang="en-US" sz="3266" dirty="0">
                <a:solidFill>
                  <a:schemeClr val="accent2"/>
                </a:solidFill>
                <a:latin typeface="Tahoma" panose="020B0604030504040204" pitchFamily="34" charset="0"/>
                <a:cs typeface="Tahoma" panose="020B0604030504040204" pitchFamily="34" charset="0"/>
              </a:rPr>
              <a:t>Symmetric DES...</a:t>
            </a:r>
            <a:endParaRPr lang="en-US" altLang="en-US" sz="3266" dirty="0">
              <a:solidFill>
                <a:srgbClr val="FF0000"/>
              </a:solidFill>
            </a:endParaRPr>
          </a:p>
        </p:txBody>
      </p:sp>
      <p:sp>
        <p:nvSpPr>
          <p:cNvPr id="68611" name="Content Placeholder 2">
            <a:extLst>
              <a:ext uri="{FF2B5EF4-FFF2-40B4-BE49-F238E27FC236}">
                <a16:creationId xmlns:a16="http://schemas.microsoft.com/office/drawing/2014/main" id="{E1068091-A356-D625-ED8F-A295359D71A7}"/>
              </a:ext>
            </a:extLst>
          </p:cNvPr>
          <p:cNvSpPr>
            <a:spLocks noGrp="1" noChangeArrowheads="1"/>
          </p:cNvSpPr>
          <p:nvPr>
            <p:ph idx="1"/>
          </p:nvPr>
        </p:nvSpPr>
        <p:spPr>
          <a:xfrm>
            <a:off x="2013172" y="1808831"/>
            <a:ext cx="8223263" cy="4520635"/>
          </a:xfrm>
        </p:spPr>
        <p:txBody>
          <a:bodyPr/>
          <a:lstStyle/>
          <a:p>
            <a:r>
              <a:rPr lang="en-US" altLang="en-US" sz="2540">
                <a:latin typeface="Tahoma" panose="020B0604030504040204" pitchFamily="34" charset="0"/>
                <a:cs typeface="Tahoma" panose="020B0604030504040204" pitchFamily="34" charset="0"/>
              </a:rPr>
              <a:t>The above-mentioned E-step involves the following:</a:t>
            </a:r>
          </a:p>
          <a:p>
            <a:pPr lvl="1"/>
            <a:r>
              <a:rPr lang="en-US" altLang="en-US" sz="2177">
                <a:latin typeface="Tahoma" panose="020B0604030504040204" pitchFamily="34" charset="0"/>
                <a:cs typeface="Tahoma" panose="020B0604030504040204" pitchFamily="34" charset="0"/>
              </a:rPr>
              <a:t>first divide the 32-bit block into eight 4-bit words</a:t>
            </a:r>
          </a:p>
          <a:p>
            <a:pPr lvl="1"/>
            <a:r>
              <a:rPr lang="en-US" altLang="en-US" sz="2177">
                <a:latin typeface="Tahoma" panose="020B0604030504040204" pitchFamily="34" charset="0"/>
                <a:cs typeface="Tahoma" panose="020B0604030504040204" pitchFamily="34" charset="0"/>
              </a:rPr>
              <a:t>attach an additional bit on the left to each 4-bit word that is the last bit of the previous 4-bit word</a:t>
            </a:r>
          </a:p>
          <a:p>
            <a:pPr lvl="1"/>
            <a:r>
              <a:rPr lang="en-US" altLang="en-US" sz="2177">
                <a:latin typeface="Tahoma" panose="020B0604030504040204" pitchFamily="34" charset="0"/>
                <a:cs typeface="Tahoma" panose="020B0604030504040204" pitchFamily="34" charset="0"/>
              </a:rPr>
              <a:t>attach an additional bit to the right of each 4-bit word that is the beginning bit of the next 4-bit word.</a:t>
            </a:r>
          </a:p>
        </p:txBody>
      </p:sp>
      <p:pic>
        <p:nvPicPr>
          <p:cNvPr id="68613" name="Picture 2">
            <a:extLst>
              <a:ext uri="{FF2B5EF4-FFF2-40B4-BE49-F238E27FC236}">
                <a16:creationId xmlns:a16="http://schemas.microsoft.com/office/drawing/2014/main" id="{1D1B1029-4B10-D2A9-FEE2-9E7C67EAD3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6377" y="966342"/>
            <a:ext cx="8079248" cy="5891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27C7617C-C5B2-A445-CB73-07DC474D35B2}"/>
              </a:ext>
            </a:extLst>
          </p:cNvPr>
          <p:cNvSpPr>
            <a:spLocks noGrp="1" noChangeArrowheads="1"/>
          </p:cNvSpPr>
          <p:nvPr>
            <p:ph type="title"/>
          </p:nvPr>
        </p:nvSpPr>
        <p:spPr>
          <a:xfrm>
            <a:off x="838200" y="283645"/>
            <a:ext cx="10515600" cy="485900"/>
          </a:xfrm>
        </p:spPr>
        <p:txBody>
          <a:bodyPr>
            <a:normAutofit fontScale="90000"/>
          </a:bodyPr>
          <a:lstStyle/>
          <a:p>
            <a:r>
              <a:rPr lang="en-GB" altLang="en-US" dirty="0">
                <a:solidFill>
                  <a:schemeClr val="accent2"/>
                </a:solidFill>
                <a:latin typeface="Tahoma" panose="020B0604030504040204" pitchFamily="34" charset="0"/>
                <a:cs typeface="Tahoma" panose="020B0604030504040204" pitchFamily="34" charset="0"/>
              </a:rPr>
              <a:t>Symmetric DES...</a:t>
            </a:r>
            <a:endParaRPr lang="en-US" altLang="en-US" sz="3266" dirty="0">
              <a:solidFill>
                <a:srgbClr val="FF0000"/>
              </a:solidFill>
            </a:endParaRPr>
          </a:p>
        </p:txBody>
      </p:sp>
      <p:sp>
        <p:nvSpPr>
          <p:cNvPr id="69635" name="Content Placeholder 2">
            <a:extLst>
              <a:ext uri="{FF2B5EF4-FFF2-40B4-BE49-F238E27FC236}">
                <a16:creationId xmlns:a16="http://schemas.microsoft.com/office/drawing/2014/main" id="{B7302CA0-6D18-AB96-D939-636144A6B795}"/>
              </a:ext>
            </a:extLst>
          </p:cNvPr>
          <p:cNvSpPr>
            <a:spLocks noGrp="1" noChangeArrowheads="1"/>
          </p:cNvSpPr>
          <p:nvPr>
            <p:ph idx="1"/>
          </p:nvPr>
        </p:nvSpPr>
        <p:spPr>
          <a:xfrm>
            <a:off x="108642" y="932507"/>
            <a:ext cx="11950574" cy="5785164"/>
          </a:xfrm>
        </p:spPr>
        <p:txBody>
          <a:bodyPr>
            <a:normAutofit/>
          </a:bodyPr>
          <a:lstStyle/>
          <a:p>
            <a:pPr marL="0" indent="0" algn="just">
              <a:lnSpc>
                <a:spcPct val="150000"/>
              </a:lnSpc>
              <a:buNone/>
            </a:pPr>
            <a:r>
              <a:rPr lang="en-US" altLang="en-US" sz="2000" dirty="0">
                <a:solidFill>
                  <a:srgbClr val="FF0000"/>
                </a:solidFill>
              </a:rPr>
              <a:t>One Round of Processing in DEA</a:t>
            </a:r>
            <a:endParaRPr lang="en-US" altLang="en-US" sz="2000" dirty="0">
              <a:latin typeface="Tahoma" panose="020B0604030504040204" pitchFamily="34" charset="0"/>
              <a:cs typeface="Tahoma" panose="020B0604030504040204" pitchFamily="34" charset="0"/>
            </a:endParaRPr>
          </a:p>
          <a:p>
            <a:pPr marL="0" indent="0" algn="just">
              <a:lnSpc>
                <a:spcPct val="150000"/>
              </a:lnSpc>
              <a:buNone/>
            </a:pPr>
            <a:r>
              <a:rPr lang="en-US" altLang="en-US" sz="2000" dirty="0">
                <a:latin typeface="Tahoma" panose="020B0604030504040204" pitchFamily="34" charset="0"/>
                <a:cs typeface="Tahoma" panose="020B0604030504040204" pitchFamily="34" charset="0"/>
              </a:rPr>
              <a:t>The above-mentioned </a:t>
            </a:r>
            <a:r>
              <a:rPr lang="en-US" altLang="en-US" sz="2000" dirty="0">
                <a:solidFill>
                  <a:srgbClr val="C00000"/>
                </a:solidFill>
                <a:latin typeface="Tahoma" panose="020B0604030504040204" pitchFamily="34" charset="0"/>
                <a:cs typeface="Tahoma" panose="020B0604030504040204" pitchFamily="34" charset="0"/>
              </a:rPr>
              <a:t>E-step</a:t>
            </a:r>
            <a:r>
              <a:rPr lang="en-US" altLang="en-US" sz="2000" dirty="0">
                <a:latin typeface="Tahoma" panose="020B0604030504040204" pitchFamily="34" charset="0"/>
                <a:cs typeface="Tahoma" panose="020B0604030504040204" pitchFamily="34" charset="0"/>
              </a:rPr>
              <a:t> involves the following:</a:t>
            </a:r>
          </a:p>
          <a:p>
            <a:pPr lvl="1" algn="just">
              <a:lnSpc>
                <a:spcPct val="150000"/>
              </a:lnSpc>
            </a:pPr>
            <a:r>
              <a:rPr lang="en-US" altLang="en-US" sz="2000" dirty="0">
                <a:latin typeface="Tahoma" panose="020B0604030504040204" pitchFamily="34" charset="0"/>
                <a:cs typeface="Tahoma" panose="020B0604030504040204" pitchFamily="34" charset="0"/>
              </a:rPr>
              <a:t>First divide the 32-bit block into eight 4-bit words</a:t>
            </a:r>
          </a:p>
          <a:p>
            <a:pPr lvl="1" algn="just">
              <a:lnSpc>
                <a:spcPct val="150000"/>
              </a:lnSpc>
            </a:pPr>
            <a:r>
              <a:rPr lang="en-US" altLang="en-US" sz="2000" dirty="0">
                <a:latin typeface="Tahoma" panose="020B0604030504040204" pitchFamily="34" charset="0"/>
                <a:cs typeface="Tahoma" panose="020B0604030504040204" pitchFamily="34" charset="0"/>
              </a:rPr>
              <a:t>attach an additional bit on the left to each 4-bit word that is the last bit of the previous 4-bit word</a:t>
            </a:r>
          </a:p>
          <a:p>
            <a:pPr lvl="1" algn="just">
              <a:lnSpc>
                <a:spcPct val="150000"/>
              </a:lnSpc>
            </a:pPr>
            <a:r>
              <a:rPr lang="en-US" altLang="en-US" sz="2000" dirty="0">
                <a:latin typeface="Tahoma" panose="020B0604030504040204" pitchFamily="34" charset="0"/>
                <a:cs typeface="Tahoma" panose="020B0604030504040204" pitchFamily="34" charset="0"/>
              </a:rPr>
              <a:t>attach an additional bit to the right of each 4-bit word that is the beginning bit of the next 4-bit word.</a:t>
            </a:r>
          </a:p>
          <a:p>
            <a:pPr algn="just">
              <a:lnSpc>
                <a:spcPct val="150000"/>
              </a:lnSpc>
            </a:pPr>
            <a:r>
              <a:rPr lang="en-US" altLang="en-US" sz="2000" dirty="0">
                <a:latin typeface="Tahoma" panose="020B0604030504040204" pitchFamily="34" charset="0"/>
                <a:cs typeface="Tahoma" panose="020B0604030504040204" pitchFamily="34" charset="0"/>
              </a:rPr>
              <a:t>The </a:t>
            </a:r>
            <a:r>
              <a:rPr lang="en-US" altLang="en-US" sz="2000" dirty="0">
                <a:solidFill>
                  <a:srgbClr val="C00000"/>
                </a:solidFill>
                <a:latin typeface="Tahoma" panose="020B0604030504040204" pitchFamily="34" charset="0"/>
                <a:cs typeface="Tahoma" panose="020B0604030504040204" pitchFamily="34" charset="0"/>
              </a:rPr>
              <a:t>56-bit key</a:t>
            </a:r>
            <a:r>
              <a:rPr lang="en-US" altLang="en-US" sz="2000" dirty="0">
                <a:latin typeface="Tahoma" panose="020B0604030504040204" pitchFamily="34" charset="0"/>
                <a:cs typeface="Tahoma" panose="020B0604030504040204" pitchFamily="34" charset="0"/>
              </a:rPr>
              <a:t> is divided into two halves, </a:t>
            </a:r>
          </a:p>
          <a:p>
            <a:pPr lvl="1" algn="just">
              <a:lnSpc>
                <a:spcPct val="150000"/>
              </a:lnSpc>
            </a:pPr>
            <a:r>
              <a:rPr lang="en-US" altLang="en-US" sz="2000" dirty="0">
                <a:latin typeface="Tahoma" panose="020B0604030504040204" pitchFamily="34" charset="0"/>
                <a:cs typeface="Tahoma" panose="020B0604030504040204" pitchFamily="34" charset="0"/>
              </a:rPr>
              <a:t>each half shifted separately, and the combined 56-bit key permuted/contracted to yield a </a:t>
            </a:r>
            <a:r>
              <a:rPr lang="en-US" altLang="en-US" sz="2000" dirty="0">
                <a:solidFill>
                  <a:srgbClr val="C00000"/>
                </a:solidFill>
                <a:latin typeface="Tahoma" panose="020B0604030504040204" pitchFamily="34" charset="0"/>
                <a:cs typeface="Tahoma" panose="020B0604030504040204" pitchFamily="34" charset="0"/>
              </a:rPr>
              <a:t>48-bit round key</a:t>
            </a:r>
            <a:r>
              <a:rPr lang="en-US" altLang="en-US" sz="2000" dirty="0">
                <a:latin typeface="Tahoma" panose="020B0604030504040204" pitchFamily="34" charset="0"/>
                <a:cs typeface="Tahoma" panose="020B0604030504040204" pitchFamily="34" charset="0"/>
              </a:rPr>
              <a:t>. </a:t>
            </a:r>
          </a:p>
          <a:p>
            <a:pPr algn="just">
              <a:lnSpc>
                <a:spcPct val="150000"/>
              </a:lnSpc>
            </a:pPr>
            <a:r>
              <a:rPr lang="en-US" altLang="en-US" sz="2000" dirty="0">
                <a:latin typeface="Tahoma" panose="020B0604030504040204" pitchFamily="34" charset="0"/>
                <a:cs typeface="Tahoma" panose="020B0604030504040204" pitchFamily="34" charset="0"/>
              </a:rPr>
              <a:t>How this is done will be explained later.</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D59E68B7-2E03-47AF-0760-9DAD6DCD7877}"/>
              </a:ext>
            </a:extLst>
          </p:cNvPr>
          <p:cNvSpPr>
            <a:spLocks noGrp="1" noChangeArrowheads="1"/>
          </p:cNvSpPr>
          <p:nvPr>
            <p:ph type="title"/>
          </p:nvPr>
        </p:nvSpPr>
        <p:spPr>
          <a:xfrm>
            <a:off x="1672231" y="123154"/>
            <a:ext cx="8223263" cy="405380"/>
          </a:xfrm>
        </p:spPr>
        <p:txBody>
          <a:bodyPr>
            <a:normAutofit fontScale="90000"/>
          </a:bodyPr>
          <a:lstStyle/>
          <a:p>
            <a:r>
              <a:rPr lang="en-GB" altLang="en-US" dirty="0">
                <a:solidFill>
                  <a:schemeClr val="accent2"/>
                </a:solidFill>
                <a:latin typeface="Tahoma" panose="020B0604030504040204" pitchFamily="34" charset="0"/>
                <a:cs typeface="Tahoma" panose="020B0604030504040204" pitchFamily="34" charset="0"/>
              </a:rPr>
              <a:t>Symmetric DES...</a:t>
            </a:r>
            <a:endParaRPr lang="en-US" altLang="en-US" sz="2903" dirty="0">
              <a:solidFill>
                <a:srgbClr val="FF0000"/>
              </a:solidFill>
            </a:endParaRPr>
          </a:p>
        </p:txBody>
      </p:sp>
      <p:sp>
        <p:nvSpPr>
          <p:cNvPr id="70659" name="Content Placeholder 2">
            <a:extLst>
              <a:ext uri="{FF2B5EF4-FFF2-40B4-BE49-F238E27FC236}">
                <a16:creationId xmlns:a16="http://schemas.microsoft.com/office/drawing/2014/main" id="{5CD840E6-E44E-2F8D-339D-C0EF9A129DD7}"/>
              </a:ext>
            </a:extLst>
          </p:cNvPr>
          <p:cNvSpPr>
            <a:spLocks noGrp="1" noChangeArrowheads="1"/>
          </p:cNvSpPr>
          <p:nvPr>
            <p:ph idx="1"/>
          </p:nvPr>
        </p:nvSpPr>
        <p:spPr>
          <a:xfrm>
            <a:off x="126750" y="751438"/>
            <a:ext cx="11959626" cy="5983407"/>
          </a:xfrm>
        </p:spPr>
        <p:txBody>
          <a:bodyPr>
            <a:normAutofit/>
          </a:bodyPr>
          <a:lstStyle/>
          <a:p>
            <a:pPr marL="0" indent="0" algn="just">
              <a:lnSpc>
                <a:spcPct val="150000"/>
              </a:lnSpc>
              <a:buNone/>
            </a:pPr>
            <a:r>
              <a:rPr lang="en-US" altLang="en-US" sz="2000" dirty="0">
                <a:solidFill>
                  <a:srgbClr val="FF0000"/>
                </a:solidFill>
              </a:rPr>
              <a:t>One Round of Processing in DEA</a:t>
            </a:r>
            <a:endParaRPr lang="en-US" altLang="en-US" sz="2000" dirty="0">
              <a:latin typeface="Tahoma" panose="020B0604030504040204" pitchFamily="34" charset="0"/>
              <a:cs typeface="Tahoma" panose="020B0604030504040204" pitchFamily="34" charset="0"/>
            </a:endParaRPr>
          </a:p>
          <a:p>
            <a:pPr algn="just">
              <a:lnSpc>
                <a:spcPct val="150000"/>
              </a:lnSpc>
            </a:pPr>
            <a:r>
              <a:rPr lang="en-US" altLang="en-US" sz="2000" dirty="0">
                <a:latin typeface="Tahoma" panose="020B0604030504040204" pitchFamily="34" charset="0"/>
                <a:cs typeface="Tahoma" panose="020B0604030504040204" pitchFamily="34" charset="0"/>
              </a:rPr>
              <a:t>The 48 bits of the expanded output produced by the E-step are </a:t>
            </a:r>
            <a:r>
              <a:rPr lang="en-US" altLang="en-US" sz="2000" dirty="0">
                <a:solidFill>
                  <a:srgbClr val="C00000"/>
                </a:solidFill>
                <a:latin typeface="Tahoma" panose="020B0604030504040204" pitchFamily="34" charset="0"/>
                <a:cs typeface="Tahoma" panose="020B0604030504040204" pitchFamily="34" charset="0"/>
              </a:rPr>
              <a:t>XORed </a:t>
            </a:r>
            <a:r>
              <a:rPr lang="en-US" altLang="en-US" sz="2000" dirty="0">
                <a:latin typeface="Tahoma" panose="020B0604030504040204" pitchFamily="34" charset="0"/>
                <a:cs typeface="Tahoma" panose="020B0604030504040204" pitchFamily="34" charset="0"/>
              </a:rPr>
              <a:t>with the round key. </a:t>
            </a:r>
          </a:p>
          <a:p>
            <a:pPr lvl="1" algn="just">
              <a:lnSpc>
                <a:spcPct val="150000"/>
              </a:lnSpc>
            </a:pPr>
            <a:r>
              <a:rPr lang="en-US" altLang="en-US" sz="2000" dirty="0">
                <a:solidFill>
                  <a:schemeClr val="accent2"/>
                </a:solidFill>
                <a:latin typeface="Tahoma" panose="020B0604030504040204" pitchFamily="34" charset="0"/>
                <a:cs typeface="Tahoma" panose="020B0604030504040204" pitchFamily="34" charset="0"/>
              </a:rPr>
              <a:t>This is referred to as </a:t>
            </a:r>
            <a:r>
              <a:rPr lang="en-US" altLang="en-US" sz="2000" dirty="0">
                <a:solidFill>
                  <a:srgbClr val="C00000"/>
                </a:solidFill>
                <a:latin typeface="Tahoma" panose="020B0604030504040204" pitchFamily="34" charset="0"/>
                <a:cs typeface="Tahoma" panose="020B0604030504040204" pitchFamily="34" charset="0"/>
              </a:rPr>
              <a:t>key mixing</a:t>
            </a:r>
            <a:r>
              <a:rPr lang="en-US" altLang="en-US" sz="2000" dirty="0">
                <a:solidFill>
                  <a:schemeClr val="accent2"/>
                </a:solidFill>
                <a:latin typeface="Tahoma" panose="020B0604030504040204" pitchFamily="34" charset="0"/>
                <a:cs typeface="Tahoma" panose="020B0604030504040204" pitchFamily="34" charset="0"/>
              </a:rPr>
              <a:t>.</a:t>
            </a:r>
            <a:endParaRPr lang="en-US" altLang="en-US" sz="2000" dirty="0">
              <a:latin typeface="Tahoma" panose="020B0604030504040204" pitchFamily="34" charset="0"/>
              <a:cs typeface="Tahoma" panose="020B0604030504040204" pitchFamily="34" charset="0"/>
            </a:endParaRPr>
          </a:p>
          <a:p>
            <a:pPr algn="just">
              <a:lnSpc>
                <a:spcPct val="150000"/>
              </a:lnSpc>
            </a:pPr>
            <a:r>
              <a:rPr lang="en-US" altLang="en-US" sz="2000" dirty="0">
                <a:latin typeface="Tahoma" panose="020B0604030504040204" pitchFamily="34" charset="0"/>
                <a:cs typeface="Tahoma" panose="020B0604030504040204" pitchFamily="34" charset="0"/>
              </a:rPr>
              <a:t>The output produced by the previous step is broken into eight six-bit words. </a:t>
            </a:r>
          </a:p>
          <a:p>
            <a:pPr algn="just">
              <a:lnSpc>
                <a:spcPct val="150000"/>
              </a:lnSpc>
            </a:pPr>
            <a:r>
              <a:rPr lang="en-US" altLang="en-US" sz="2000" dirty="0">
                <a:latin typeface="Tahoma" panose="020B0604030504040204" pitchFamily="34" charset="0"/>
                <a:cs typeface="Tahoma" panose="020B0604030504040204" pitchFamily="34" charset="0"/>
              </a:rPr>
              <a:t>Each six-bit word goes through a </a:t>
            </a:r>
            <a:r>
              <a:rPr lang="en-US" altLang="en-US" sz="2000" dirty="0">
                <a:solidFill>
                  <a:srgbClr val="C00000"/>
                </a:solidFill>
                <a:latin typeface="Tahoma" panose="020B0604030504040204" pitchFamily="34" charset="0"/>
                <a:cs typeface="Tahoma" panose="020B0604030504040204" pitchFamily="34" charset="0"/>
              </a:rPr>
              <a:t>substitution step</a:t>
            </a:r>
            <a:r>
              <a:rPr lang="en-US" altLang="en-US" sz="2000" dirty="0">
                <a:latin typeface="Tahoma" panose="020B0604030504040204" pitchFamily="34" charset="0"/>
                <a:cs typeface="Tahoma" panose="020B0604030504040204" pitchFamily="34" charset="0"/>
              </a:rPr>
              <a:t>.</a:t>
            </a:r>
          </a:p>
          <a:p>
            <a:pPr lvl="1" algn="just">
              <a:lnSpc>
                <a:spcPct val="150000"/>
              </a:lnSpc>
            </a:pPr>
            <a:r>
              <a:rPr lang="en-US" altLang="en-US" sz="2000" dirty="0">
                <a:latin typeface="Tahoma" panose="020B0604030504040204" pitchFamily="34" charset="0"/>
                <a:cs typeface="Tahoma" panose="020B0604030504040204" pitchFamily="34" charset="0"/>
              </a:rPr>
              <a:t>its replacement is a 4-bit word. </a:t>
            </a:r>
          </a:p>
          <a:p>
            <a:pPr algn="just">
              <a:lnSpc>
                <a:spcPct val="150000"/>
              </a:lnSpc>
            </a:pPr>
            <a:r>
              <a:rPr lang="en-US" altLang="en-US" sz="2000" dirty="0">
                <a:latin typeface="Tahoma" panose="020B0604030504040204" pitchFamily="34" charset="0"/>
                <a:cs typeface="Tahoma" panose="020B0604030504040204" pitchFamily="34" charset="0"/>
              </a:rPr>
              <a:t>The substitution is carried out with an </a:t>
            </a:r>
            <a:r>
              <a:rPr lang="en-US" altLang="en-US" sz="2000" dirty="0">
                <a:solidFill>
                  <a:srgbClr val="C00000"/>
                </a:solidFill>
                <a:latin typeface="Tahoma" panose="020B0604030504040204" pitchFamily="34" charset="0"/>
                <a:cs typeface="Tahoma" panose="020B0604030504040204" pitchFamily="34" charset="0"/>
              </a:rPr>
              <a:t>S-box.</a:t>
            </a:r>
          </a:p>
          <a:p>
            <a:pPr algn="just">
              <a:lnSpc>
                <a:spcPct val="150000"/>
              </a:lnSpc>
            </a:pPr>
            <a:r>
              <a:rPr lang="en-US" altLang="en-US" sz="2000" dirty="0">
                <a:latin typeface="Tahoma" panose="020B0604030504040204" pitchFamily="34" charset="0"/>
                <a:cs typeface="Tahoma" panose="020B0604030504040204" pitchFamily="34" charset="0"/>
              </a:rPr>
              <a:t>So, after all the substitutions, we again end up with a 32-bit word.</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ABA3E479-9D99-485B-9AD6-09ECDECB66EA}"/>
              </a:ext>
            </a:extLst>
          </p:cNvPr>
          <p:cNvSpPr>
            <a:spLocks noGrp="1" noChangeArrowheads="1"/>
          </p:cNvSpPr>
          <p:nvPr>
            <p:ph type="title"/>
          </p:nvPr>
        </p:nvSpPr>
        <p:spPr>
          <a:xfrm>
            <a:off x="1980049" y="273630"/>
            <a:ext cx="8223263" cy="498292"/>
          </a:xfrm>
        </p:spPr>
        <p:txBody>
          <a:bodyPr>
            <a:normAutofit fontScale="90000"/>
          </a:bodyPr>
          <a:lstStyle/>
          <a:p>
            <a:r>
              <a:rPr lang="en-GB" altLang="en-US" sz="3266" dirty="0">
                <a:solidFill>
                  <a:schemeClr val="accent2"/>
                </a:solidFill>
                <a:latin typeface="Tahoma" panose="020B0604030504040204" pitchFamily="34" charset="0"/>
                <a:cs typeface="Tahoma" panose="020B0604030504040204" pitchFamily="34" charset="0"/>
              </a:rPr>
              <a:t>Symmetric DES...</a:t>
            </a:r>
            <a:endParaRPr lang="en-US" altLang="en-US" sz="3266" dirty="0">
              <a:solidFill>
                <a:srgbClr val="FF0000"/>
              </a:solidFill>
            </a:endParaRPr>
          </a:p>
        </p:txBody>
      </p:sp>
      <p:sp>
        <p:nvSpPr>
          <p:cNvPr id="71683" name="Content Placeholder 2">
            <a:extLst>
              <a:ext uri="{FF2B5EF4-FFF2-40B4-BE49-F238E27FC236}">
                <a16:creationId xmlns:a16="http://schemas.microsoft.com/office/drawing/2014/main" id="{85415C7C-D3C6-DE68-395D-602387F02B39}"/>
              </a:ext>
            </a:extLst>
          </p:cNvPr>
          <p:cNvSpPr>
            <a:spLocks noGrp="1" noChangeArrowheads="1"/>
          </p:cNvSpPr>
          <p:nvPr>
            <p:ph idx="1"/>
          </p:nvPr>
        </p:nvSpPr>
        <p:spPr>
          <a:xfrm>
            <a:off x="2013172" y="1808831"/>
            <a:ext cx="8223263" cy="4520635"/>
          </a:xfrm>
        </p:spPr>
        <p:txBody>
          <a:bodyPr/>
          <a:lstStyle/>
          <a:p>
            <a:r>
              <a:rPr lang="en-US" altLang="en-US" sz="2540">
                <a:latin typeface="Tahoma" panose="020B0604030504040204" pitchFamily="34" charset="0"/>
                <a:cs typeface="Tahoma" panose="020B0604030504040204" pitchFamily="34" charset="0"/>
              </a:rPr>
              <a:t>The above-mentioned E-step involves the following:</a:t>
            </a:r>
          </a:p>
          <a:p>
            <a:pPr lvl="1"/>
            <a:r>
              <a:rPr lang="en-US" altLang="en-US" sz="2177">
                <a:latin typeface="Tahoma" panose="020B0604030504040204" pitchFamily="34" charset="0"/>
                <a:cs typeface="Tahoma" panose="020B0604030504040204" pitchFamily="34" charset="0"/>
              </a:rPr>
              <a:t>first divide the 32-bit block into eight 4-bit words</a:t>
            </a:r>
          </a:p>
          <a:p>
            <a:pPr lvl="1"/>
            <a:r>
              <a:rPr lang="en-US" altLang="en-US" sz="2177">
                <a:latin typeface="Tahoma" panose="020B0604030504040204" pitchFamily="34" charset="0"/>
                <a:cs typeface="Tahoma" panose="020B0604030504040204" pitchFamily="34" charset="0"/>
              </a:rPr>
              <a:t>attach an additional bit on the left to each 4-bit word that is the last bit of the previous 4-bit word</a:t>
            </a:r>
          </a:p>
          <a:p>
            <a:pPr lvl="1"/>
            <a:r>
              <a:rPr lang="en-US" altLang="en-US" sz="2177">
                <a:latin typeface="Tahoma" panose="020B0604030504040204" pitchFamily="34" charset="0"/>
                <a:cs typeface="Tahoma" panose="020B0604030504040204" pitchFamily="34" charset="0"/>
              </a:rPr>
              <a:t>attach an additional bit to the right of each 4-bit word that is the beginning bit of the next 4-bit word.</a:t>
            </a:r>
          </a:p>
        </p:txBody>
      </p:sp>
      <p:pic>
        <p:nvPicPr>
          <p:cNvPr id="71685" name="Picture 2">
            <a:extLst>
              <a:ext uri="{FF2B5EF4-FFF2-40B4-BE49-F238E27FC236}">
                <a16:creationId xmlns:a16="http://schemas.microsoft.com/office/drawing/2014/main" id="{DCF903ED-B3F9-5F09-F362-3B19895A6A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6377" y="966342"/>
            <a:ext cx="8079248" cy="5891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a:extLst>
              <a:ext uri="{FF2B5EF4-FFF2-40B4-BE49-F238E27FC236}">
                <a16:creationId xmlns:a16="http://schemas.microsoft.com/office/drawing/2014/main" id="{7C4ECAE6-9D99-0392-46E4-E6BBFFF6CE8F}"/>
              </a:ext>
            </a:extLst>
          </p:cNvPr>
          <p:cNvSpPr>
            <a:spLocks noGrp="1" noChangeArrowheads="1"/>
          </p:cNvSpPr>
          <p:nvPr>
            <p:ph type="title"/>
          </p:nvPr>
        </p:nvSpPr>
        <p:spPr>
          <a:xfrm>
            <a:off x="1984368" y="282414"/>
            <a:ext cx="8223263" cy="492240"/>
          </a:xfrm>
        </p:spPr>
        <p:txBody>
          <a:bodyPr>
            <a:normAutofit fontScale="90000"/>
          </a:bodyPr>
          <a:lstStyle/>
          <a:p>
            <a:r>
              <a:rPr lang="en-GB" altLang="en-US" dirty="0">
                <a:solidFill>
                  <a:schemeClr val="accent2"/>
                </a:solidFill>
                <a:latin typeface="Tahoma" panose="020B0604030504040204" pitchFamily="34" charset="0"/>
                <a:cs typeface="Tahoma" panose="020B0604030504040204" pitchFamily="34" charset="0"/>
              </a:rPr>
              <a:t>Symmetric DES...</a:t>
            </a:r>
            <a:endParaRPr lang="en-US" altLang="en-US" sz="2903" dirty="0">
              <a:solidFill>
                <a:srgbClr val="FF0000"/>
              </a:solidFill>
            </a:endParaRPr>
          </a:p>
        </p:txBody>
      </p:sp>
      <p:sp>
        <p:nvSpPr>
          <p:cNvPr id="72707" name="Content Placeholder 2">
            <a:extLst>
              <a:ext uri="{FF2B5EF4-FFF2-40B4-BE49-F238E27FC236}">
                <a16:creationId xmlns:a16="http://schemas.microsoft.com/office/drawing/2014/main" id="{2AAD55CD-688E-7FAB-F90E-C8E4B2EA6FC6}"/>
              </a:ext>
            </a:extLst>
          </p:cNvPr>
          <p:cNvSpPr>
            <a:spLocks noGrp="1" noChangeArrowheads="1"/>
          </p:cNvSpPr>
          <p:nvPr>
            <p:ph idx="1"/>
          </p:nvPr>
        </p:nvSpPr>
        <p:spPr>
          <a:xfrm>
            <a:off x="280657" y="887241"/>
            <a:ext cx="11751397" cy="5866644"/>
          </a:xfrm>
        </p:spPr>
        <p:txBody>
          <a:bodyPr>
            <a:normAutofit/>
          </a:bodyPr>
          <a:lstStyle/>
          <a:p>
            <a:pPr marL="0" indent="0" algn="just">
              <a:lnSpc>
                <a:spcPct val="150000"/>
              </a:lnSpc>
              <a:buNone/>
            </a:pPr>
            <a:r>
              <a:rPr lang="en-US" altLang="en-US" sz="2000" dirty="0">
                <a:solidFill>
                  <a:srgbClr val="FF0000"/>
                </a:solidFill>
              </a:rPr>
              <a:t>One Round of Processing in DEA</a:t>
            </a:r>
            <a:endParaRPr lang="en-US" altLang="en-US" sz="2000" dirty="0">
              <a:latin typeface="Tahoma" panose="020B0604030504040204" pitchFamily="34" charset="0"/>
              <a:cs typeface="Tahoma" panose="020B0604030504040204" pitchFamily="34" charset="0"/>
            </a:endParaRPr>
          </a:p>
          <a:p>
            <a:pPr marL="0" indent="0" algn="just">
              <a:lnSpc>
                <a:spcPct val="150000"/>
              </a:lnSpc>
              <a:buNone/>
            </a:pPr>
            <a:r>
              <a:rPr lang="en-US" altLang="en-US" sz="2000" dirty="0">
                <a:latin typeface="Tahoma" panose="020B0604030504040204" pitchFamily="34" charset="0"/>
                <a:cs typeface="Tahoma" panose="020B0604030504040204" pitchFamily="34" charset="0"/>
              </a:rPr>
              <a:t>The 32-bits of the previous step then go through a </a:t>
            </a:r>
            <a:r>
              <a:rPr lang="en-US" altLang="en-US" sz="2000" dirty="0">
                <a:solidFill>
                  <a:srgbClr val="C00000"/>
                </a:solidFill>
                <a:latin typeface="Tahoma" panose="020B0604030504040204" pitchFamily="34" charset="0"/>
                <a:cs typeface="Tahoma" panose="020B0604030504040204" pitchFamily="34" charset="0"/>
              </a:rPr>
              <a:t>P-box</a:t>
            </a:r>
            <a:r>
              <a:rPr lang="en-US" altLang="en-US" sz="2000" dirty="0">
                <a:latin typeface="Tahoma" panose="020B0604030504040204" pitchFamily="34" charset="0"/>
                <a:cs typeface="Tahoma" panose="020B0604030504040204" pitchFamily="34" charset="0"/>
              </a:rPr>
              <a:t> based permutation.</a:t>
            </a:r>
          </a:p>
          <a:p>
            <a:pPr algn="just">
              <a:lnSpc>
                <a:spcPct val="150000"/>
              </a:lnSpc>
            </a:pPr>
            <a:r>
              <a:rPr lang="en-US" altLang="en-US" sz="2000" dirty="0">
                <a:latin typeface="Tahoma" panose="020B0604030504040204" pitchFamily="34" charset="0"/>
                <a:cs typeface="Tahoma" panose="020B0604030504040204" pitchFamily="34" charset="0"/>
              </a:rPr>
              <a:t>What comes out of the P-box is then </a:t>
            </a:r>
            <a:r>
              <a:rPr lang="en-US" altLang="en-US" sz="2000" dirty="0">
                <a:solidFill>
                  <a:schemeClr val="accent2"/>
                </a:solidFill>
                <a:latin typeface="Tahoma" panose="020B0604030504040204" pitchFamily="34" charset="0"/>
                <a:cs typeface="Tahoma" panose="020B0604030504040204" pitchFamily="34" charset="0"/>
              </a:rPr>
              <a:t>XORed</a:t>
            </a:r>
            <a:r>
              <a:rPr lang="en-US" altLang="en-US" sz="2000" dirty="0">
                <a:latin typeface="Tahoma" panose="020B0604030504040204" pitchFamily="34" charset="0"/>
                <a:cs typeface="Tahoma" panose="020B0604030504040204" pitchFamily="34" charset="0"/>
              </a:rPr>
              <a:t> with the left half of the 64-bit block that we started out with. </a:t>
            </a:r>
          </a:p>
          <a:p>
            <a:pPr algn="just">
              <a:lnSpc>
                <a:spcPct val="150000"/>
              </a:lnSpc>
            </a:pPr>
            <a:r>
              <a:rPr lang="en-US" altLang="en-US" sz="2000" dirty="0">
                <a:latin typeface="Tahoma" panose="020B0604030504040204" pitchFamily="34" charset="0"/>
                <a:cs typeface="Tahoma" panose="020B0604030504040204" pitchFamily="34" charset="0"/>
              </a:rPr>
              <a:t>The output of this XORing operation gives us the right half block for the next round.</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a:extLst>
              <a:ext uri="{FF2B5EF4-FFF2-40B4-BE49-F238E27FC236}">
                <a16:creationId xmlns:a16="http://schemas.microsoft.com/office/drawing/2014/main" id="{C06051A3-8C69-B39D-AA60-F19AE102FB2C}"/>
              </a:ext>
            </a:extLst>
          </p:cNvPr>
          <p:cNvSpPr>
            <a:spLocks noGrp="1" noChangeArrowheads="1"/>
          </p:cNvSpPr>
          <p:nvPr>
            <p:ph type="title"/>
          </p:nvPr>
        </p:nvSpPr>
        <p:spPr>
          <a:xfrm>
            <a:off x="1527376" y="128774"/>
            <a:ext cx="8223263" cy="568341"/>
          </a:xfrm>
        </p:spPr>
        <p:txBody>
          <a:bodyPr>
            <a:normAutofit fontScale="90000"/>
          </a:bodyPr>
          <a:lstStyle/>
          <a:p>
            <a:r>
              <a:rPr lang="en-GB" altLang="en-US" dirty="0">
                <a:solidFill>
                  <a:schemeClr val="accent2"/>
                </a:solidFill>
                <a:latin typeface="Tahoma" panose="020B0604030504040204" pitchFamily="34" charset="0"/>
                <a:cs typeface="Tahoma" panose="020B0604030504040204" pitchFamily="34" charset="0"/>
              </a:rPr>
              <a:t>Symmetric DES...</a:t>
            </a:r>
            <a:endParaRPr lang="en-US" altLang="en-US" sz="2540" dirty="0">
              <a:solidFill>
                <a:srgbClr val="FF0000"/>
              </a:solidFill>
            </a:endParaRPr>
          </a:p>
        </p:txBody>
      </p:sp>
      <p:sp>
        <p:nvSpPr>
          <p:cNvPr id="61443" name="Content Placeholder 2">
            <a:extLst>
              <a:ext uri="{FF2B5EF4-FFF2-40B4-BE49-F238E27FC236}">
                <a16:creationId xmlns:a16="http://schemas.microsoft.com/office/drawing/2014/main" id="{8897FB49-8315-F524-7CF5-4917E4E32F18}"/>
              </a:ext>
            </a:extLst>
          </p:cNvPr>
          <p:cNvSpPr>
            <a:spLocks noGrp="1" noChangeArrowheads="1"/>
          </p:cNvSpPr>
          <p:nvPr>
            <p:ph idx="1"/>
          </p:nvPr>
        </p:nvSpPr>
        <p:spPr>
          <a:xfrm>
            <a:off x="181069" y="760491"/>
            <a:ext cx="11896253" cy="5968735"/>
          </a:xfrm>
        </p:spPr>
        <p:txBody>
          <a:bodyPr>
            <a:normAutofit/>
          </a:bodyPr>
          <a:lstStyle/>
          <a:p>
            <a:pPr algn="just">
              <a:lnSpc>
                <a:spcPct val="150000"/>
              </a:lnSpc>
              <a:buFont typeface="Times New Roman" panose="02020603050405020304" pitchFamily="18" charset="0"/>
              <a:buNone/>
            </a:pPr>
            <a:r>
              <a:rPr lang="en-US" altLang="en-US" sz="2000" dirty="0">
                <a:solidFill>
                  <a:srgbClr val="C00000"/>
                </a:solidFill>
                <a:latin typeface="Tahoma" panose="020B0604030504040204" pitchFamily="34" charset="0"/>
                <a:cs typeface="Tahoma" panose="020B0604030504040204" pitchFamily="34" charset="0"/>
              </a:rPr>
              <a:t>NOTE</a:t>
            </a:r>
          </a:p>
          <a:p>
            <a:pPr algn="just">
              <a:lnSpc>
                <a:spcPct val="150000"/>
              </a:lnSpc>
            </a:pPr>
            <a:r>
              <a:rPr lang="en-US" altLang="en-US" sz="2000" dirty="0">
                <a:latin typeface="Tahoma" panose="020B0604030504040204" pitchFamily="34" charset="0"/>
                <a:cs typeface="Tahoma" panose="020B0604030504040204" pitchFamily="34" charset="0"/>
              </a:rPr>
              <a:t>The goal of the substitution step implemented by the S-box is to introduce </a:t>
            </a:r>
            <a:r>
              <a:rPr lang="en-US" altLang="en-US" sz="2000" b="1" dirty="0">
                <a:latin typeface="Tahoma" panose="020B0604030504040204" pitchFamily="34" charset="0"/>
                <a:cs typeface="Tahoma" panose="020B0604030504040204" pitchFamily="34" charset="0"/>
              </a:rPr>
              <a:t>diffusion</a:t>
            </a:r>
            <a:r>
              <a:rPr lang="en-US" altLang="en-US" sz="2000" dirty="0">
                <a:latin typeface="Tahoma" panose="020B0604030504040204" pitchFamily="34" charset="0"/>
                <a:cs typeface="Tahoma" panose="020B0604030504040204" pitchFamily="34" charset="0"/>
              </a:rPr>
              <a:t> in the generation of the output from the input. </a:t>
            </a:r>
          </a:p>
          <a:p>
            <a:pPr lvl="1" algn="just">
              <a:lnSpc>
                <a:spcPct val="150000"/>
              </a:lnSpc>
            </a:pPr>
            <a:r>
              <a:rPr lang="en-US" altLang="en-US" sz="2000" i="1" dirty="0">
                <a:solidFill>
                  <a:srgbClr val="C00000"/>
                </a:solidFill>
                <a:latin typeface="Tahoma" panose="020B0604030504040204" pitchFamily="34" charset="0"/>
                <a:cs typeface="Tahoma" panose="020B0604030504040204" pitchFamily="34" charset="0"/>
              </a:rPr>
              <a:t>Diffusion means that each plaintext bit must affect as many ciphertext bits as possible.</a:t>
            </a:r>
          </a:p>
          <a:p>
            <a:pPr algn="just">
              <a:lnSpc>
                <a:spcPct val="150000"/>
              </a:lnSpc>
            </a:pPr>
            <a:r>
              <a:rPr lang="en-US" altLang="en-US" sz="2000" dirty="0">
                <a:latin typeface="Tahoma" panose="020B0604030504040204" pitchFamily="34" charset="0"/>
                <a:cs typeface="Tahoma" panose="020B0604030504040204" pitchFamily="34" charset="0"/>
              </a:rPr>
              <a:t>The strategy used for creating the different round keys from the main key is meant to introduce </a:t>
            </a:r>
            <a:r>
              <a:rPr lang="en-US" altLang="en-US" sz="2000" b="1" dirty="0">
                <a:latin typeface="Tahoma" panose="020B0604030504040204" pitchFamily="34" charset="0"/>
                <a:cs typeface="Tahoma" panose="020B0604030504040204" pitchFamily="34" charset="0"/>
              </a:rPr>
              <a:t>confusion</a:t>
            </a:r>
            <a:r>
              <a:rPr lang="en-US" altLang="en-US" sz="2000" dirty="0">
                <a:latin typeface="Tahoma" panose="020B0604030504040204" pitchFamily="34" charset="0"/>
                <a:cs typeface="Tahoma" panose="020B0604030504040204" pitchFamily="34" charset="0"/>
              </a:rPr>
              <a:t> into the encryption process. </a:t>
            </a:r>
          </a:p>
          <a:p>
            <a:pPr lvl="1" algn="just">
              <a:lnSpc>
                <a:spcPct val="150000"/>
              </a:lnSpc>
            </a:pPr>
            <a:r>
              <a:rPr lang="en-US" altLang="en-US" sz="2000" i="1" dirty="0">
                <a:solidFill>
                  <a:schemeClr val="accent2"/>
                </a:solidFill>
                <a:latin typeface="Tahoma" panose="020B0604030504040204" pitchFamily="34" charset="0"/>
                <a:cs typeface="Tahoma" panose="020B0604030504040204" pitchFamily="34" charset="0"/>
              </a:rPr>
              <a:t>Confusion in this context means that the relationship between the encryption key and the ciphertext must be as complex as possible.</a:t>
            </a:r>
            <a:endParaRPr lang="en-US" altLang="en-US" sz="2000" dirty="0">
              <a:latin typeface="Tahoma" panose="020B0604030504040204" pitchFamily="34" charset="0"/>
              <a:cs typeface="Tahoma" panose="020B0604030504040204" pitchFamily="34" charset="0"/>
            </a:endParaRPr>
          </a:p>
          <a:p>
            <a:pPr algn="just">
              <a:lnSpc>
                <a:spcPct val="150000"/>
              </a:lnSpc>
            </a:pPr>
            <a:r>
              <a:rPr lang="en-US" altLang="en-US" sz="2000" dirty="0">
                <a:latin typeface="Tahoma" panose="020B0604030504040204" pitchFamily="34" charset="0"/>
                <a:cs typeface="Tahoma" panose="020B0604030504040204" pitchFamily="34" charset="0"/>
              </a:rPr>
              <a:t>Diffusion and confusion are the two cornerstones of block cipher design.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61443">
                                            <p:txEl>
                                              <p:pRg st="3" end="3"/>
                                            </p:txEl>
                                          </p:spTgt>
                                        </p:tgtEl>
                                        <p:attrNameLst>
                                          <p:attrName>style.visibility</p:attrName>
                                        </p:attrNameLst>
                                      </p:cBhvr>
                                      <p:to>
                                        <p:strVal val="visible"/>
                                      </p:to>
                                    </p:set>
                                    <p:animEffect transition="in" filter="barn(inVertical)">
                                      <p:cBhvr>
                                        <p:cTn id="7" dur="500"/>
                                        <p:tgtEl>
                                          <p:spTgt spid="61443">
                                            <p:txEl>
                                              <p:pRg st="3" end="3"/>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1443">
                                            <p:txEl>
                                              <p:pRg st="4" end="4"/>
                                            </p:txEl>
                                          </p:spTgt>
                                        </p:tgtEl>
                                        <p:attrNameLst>
                                          <p:attrName>style.visibility</p:attrName>
                                        </p:attrNameLst>
                                      </p:cBhvr>
                                      <p:to>
                                        <p:strVal val="visible"/>
                                      </p:to>
                                    </p:set>
                                    <p:animEffect transition="in" filter="barn(inVertical)">
                                      <p:cBhvr>
                                        <p:cTn id="10" dur="500"/>
                                        <p:tgtEl>
                                          <p:spTgt spid="61443">
                                            <p:txEl>
                                              <p:pRg st="4" end="4"/>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61443">
                                            <p:txEl>
                                              <p:pRg st="5" end="5"/>
                                            </p:txEl>
                                          </p:spTgt>
                                        </p:tgtEl>
                                        <p:attrNameLst>
                                          <p:attrName>style.visibility</p:attrName>
                                        </p:attrNameLst>
                                      </p:cBhvr>
                                      <p:to>
                                        <p:strVal val="visible"/>
                                      </p:to>
                                    </p:set>
                                    <p:animEffect transition="in" filter="barn(inVertical)">
                                      <p:cBhvr>
                                        <p:cTn id="13" dur="500"/>
                                        <p:tgtEl>
                                          <p:spTgt spid="614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A41C0708-1370-0DB5-919C-4A884B405A81}"/>
              </a:ext>
            </a:extLst>
          </p:cNvPr>
          <p:cNvSpPr>
            <a:spLocks noGrp="1" noChangeArrowheads="1"/>
          </p:cNvSpPr>
          <p:nvPr>
            <p:ph type="title"/>
          </p:nvPr>
        </p:nvSpPr>
        <p:spPr>
          <a:xfrm>
            <a:off x="1980049" y="273630"/>
            <a:ext cx="8223263" cy="498292"/>
          </a:xfrm>
        </p:spPr>
        <p:txBody>
          <a:bodyPr>
            <a:normAutofit fontScale="90000"/>
          </a:bodyPr>
          <a:lstStyle/>
          <a:p>
            <a:r>
              <a:rPr lang="en-GB" altLang="en-US" dirty="0">
                <a:solidFill>
                  <a:schemeClr val="accent2"/>
                </a:solidFill>
                <a:latin typeface="Tahoma" panose="020B0604030504040204" pitchFamily="34" charset="0"/>
                <a:cs typeface="Tahoma" panose="020B0604030504040204" pitchFamily="34" charset="0"/>
              </a:rPr>
              <a:t>Symmetric DES...</a:t>
            </a:r>
            <a:endParaRPr lang="en-US" altLang="en-US" dirty="0"/>
          </a:p>
        </p:txBody>
      </p:sp>
      <p:sp>
        <p:nvSpPr>
          <p:cNvPr id="74755" name="Content Placeholder 2">
            <a:extLst>
              <a:ext uri="{FF2B5EF4-FFF2-40B4-BE49-F238E27FC236}">
                <a16:creationId xmlns:a16="http://schemas.microsoft.com/office/drawing/2014/main" id="{1E933823-770B-7181-3A94-A58720E1FB14}"/>
              </a:ext>
            </a:extLst>
          </p:cNvPr>
          <p:cNvSpPr>
            <a:spLocks noGrp="1" noChangeArrowheads="1"/>
          </p:cNvSpPr>
          <p:nvPr>
            <p:ph idx="1"/>
          </p:nvPr>
        </p:nvSpPr>
        <p:spPr>
          <a:xfrm>
            <a:off x="2013172" y="901535"/>
            <a:ext cx="8223263" cy="463729"/>
          </a:xfrm>
        </p:spPr>
        <p:txBody>
          <a:bodyPr/>
          <a:lstStyle/>
          <a:p>
            <a:r>
              <a:rPr lang="en-US" altLang="en-US" sz="2540" dirty="0">
                <a:solidFill>
                  <a:srgbClr val="C00000"/>
                </a:solidFill>
                <a:latin typeface="Tahoma" panose="020B0604030504040204" pitchFamily="34" charset="0"/>
                <a:cs typeface="Tahoma" panose="020B0604030504040204" pitchFamily="34" charset="0"/>
              </a:rPr>
              <a:t>DES algorithm</a:t>
            </a:r>
          </a:p>
        </p:txBody>
      </p:sp>
      <p:pic>
        <p:nvPicPr>
          <p:cNvPr id="74757" name="Content Placeholder 5" descr="Diagram of DES encryption">
            <a:extLst>
              <a:ext uri="{FF2B5EF4-FFF2-40B4-BE49-F238E27FC236}">
                <a16:creationId xmlns:a16="http://schemas.microsoft.com/office/drawing/2014/main" id="{9F9949A8-1B08-E436-525E-BEC210C60300}"/>
              </a:ext>
            </a:extLst>
          </p:cNvPr>
          <p:cNvPicPr>
            <a:picLocks/>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947069" y="901535"/>
            <a:ext cx="5437256" cy="575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178027E7-D8B1-6410-3BE8-B3D8C3D7CE66}"/>
              </a:ext>
            </a:extLst>
          </p:cNvPr>
          <p:cNvSpPr>
            <a:spLocks noGrp="1" noChangeArrowheads="1"/>
          </p:cNvSpPr>
          <p:nvPr>
            <p:ph type="title"/>
          </p:nvPr>
        </p:nvSpPr>
        <p:spPr>
          <a:xfrm>
            <a:off x="1340622" y="147827"/>
            <a:ext cx="8384560" cy="559289"/>
          </a:xfrm>
        </p:spPr>
        <p:txBody>
          <a:bodyPr>
            <a:normAutofit fontScale="90000"/>
          </a:bodyPr>
          <a:lstStyle/>
          <a:p>
            <a:r>
              <a:rPr lang="en-US" altLang="en-US" dirty="0">
                <a:solidFill>
                  <a:schemeClr val="accent2"/>
                </a:solidFill>
                <a:latin typeface="Tahoma" panose="020B0604030504040204" pitchFamily="34" charset="0"/>
                <a:cs typeface="Tahoma" panose="020B0604030504040204" pitchFamily="34" charset="0"/>
              </a:rPr>
              <a:t>Symmetric DES </a:t>
            </a:r>
            <a:endParaRPr lang="en-US" altLang="en-US" sz="2903" dirty="0"/>
          </a:p>
        </p:txBody>
      </p:sp>
      <p:sp>
        <p:nvSpPr>
          <p:cNvPr id="75779" name="Content Placeholder 2">
            <a:extLst>
              <a:ext uri="{FF2B5EF4-FFF2-40B4-BE49-F238E27FC236}">
                <a16:creationId xmlns:a16="http://schemas.microsoft.com/office/drawing/2014/main" id="{BBACEFEF-41D3-4726-0EEC-05F4471AE192}"/>
              </a:ext>
            </a:extLst>
          </p:cNvPr>
          <p:cNvSpPr>
            <a:spLocks noGrp="1" noChangeArrowheads="1"/>
          </p:cNvSpPr>
          <p:nvPr>
            <p:ph idx="1"/>
          </p:nvPr>
        </p:nvSpPr>
        <p:spPr>
          <a:xfrm>
            <a:off x="81481" y="832919"/>
            <a:ext cx="11959627" cy="5877254"/>
          </a:xfrm>
        </p:spPr>
        <p:txBody>
          <a:bodyPr>
            <a:normAutofit/>
          </a:bodyPr>
          <a:lstStyle/>
          <a:p>
            <a:pPr marL="0" indent="0">
              <a:lnSpc>
                <a:spcPct val="150000"/>
              </a:lnSpc>
              <a:buNone/>
            </a:pPr>
            <a:r>
              <a:rPr lang="en-US" altLang="en-US" sz="2000" dirty="0">
                <a:solidFill>
                  <a:srgbClr val="FF0000"/>
                </a:solidFill>
                <a:latin typeface="Tahoma" panose="020B0604030504040204" pitchFamily="34" charset="0"/>
                <a:cs typeface="Tahoma" panose="020B0604030504040204" pitchFamily="34" charset="0"/>
              </a:rPr>
              <a:t>The S-Box for the Substitution Step in Each Round</a:t>
            </a:r>
            <a:endParaRPr lang="en-US" altLang="en-US" sz="2000" dirty="0">
              <a:latin typeface="Tahoma" panose="020B0604030504040204" pitchFamily="34" charset="0"/>
              <a:cs typeface="Tahoma" panose="020B0604030504040204" pitchFamily="34" charset="0"/>
            </a:endParaRPr>
          </a:p>
          <a:p>
            <a:pPr marL="0" indent="0">
              <a:lnSpc>
                <a:spcPct val="150000"/>
              </a:lnSpc>
              <a:buNone/>
            </a:pPr>
            <a:r>
              <a:rPr lang="en-US" altLang="en-US" sz="2000" dirty="0">
                <a:latin typeface="Tahoma" panose="020B0604030504040204" pitchFamily="34" charset="0"/>
                <a:cs typeface="Tahoma" panose="020B0604030504040204" pitchFamily="34" charset="0"/>
              </a:rPr>
              <a:t>The 48-bit input word is divided into eight 6-bit words and each 6-bit word fed into a separate </a:t>
            </a:r>
            <a:r>
              <a:rPr lang="en-US" altLang="en-US" sz="2000" dirty="0">
                <a:solidFill>
                  <a:schemeClr val="accent2"/>
                </a:solidFill>
                <a:latin typeface="Tahoma" panose="020B0604030504040204" pitchFamily="34" charset="0"/>
                <a:cs typeface="Tahoma" panose="020B0604030504040204" pitchFamily="34" charset="0"/>
              </a:rPr>
              <a:t>S-box</a:t>
            </a:r>
            <a:r>
              <a:rPr lang="en-US" altLang="en-US" sz="2000" dirty="0">
                <a:latin typeface="Tahoma" panose="020B0604030504040204" pitchFamily="34" charset="0"/>
                <a:cs typeface="Tahoma" panose="020B0604030504040204" pitchFamily="34" charset="0"/>
              </a:rPr>
              <a:t>. </a:t>
            </a:r>
          </a:p>
          <a:p>
            <a:pPr>
              <a:lnSpc>
                <a:spcPct val="150000"/>
              </a:lnSpc>
            </a:pPr>
            <a:r>
              <a:rPr lang="en-US" altLang="en-US" sz="2000" dirty="0">
                <a:latin typeface="Tahoma" panose="020B0604030504040204" pitchFamily="34" charset="0"/>
                <a:cs typeface="Tahoma" panose="020B0604030504040204" pitchFamily="34" charset="0"/>
              </a:rPr>
              <a:t>Each S-box produces a 4-bit output. Therefore, the 8 S-boxes together generate a 32-bit output. </a:t>
            </a:r>
          </a:p>
          <a:p>
            <a:pPr>
              <a:lnSpc>
                <a:spcPct val="150000"/>
              </a:lnSpc>
            </a:pPr>
            <a:r>
              <a:rPr lang="en-US" altLang="en-US" sz="2000" dirty="0">
                <a:solidFill>
                  <a:srgbClr val="C00000"/>
                </a:solidFill>
                <a:latin typeface="Tahoma" panose="020B0604030504040204" pitchFamily="34" charset="0"/>
                <a:cs typeface="Tahoma" panose="020B0604030504040204" pitchFamily="34" charset="0"/>
              </a:rPr>
              <a:t>The overall substitution step takes the 48-bit input back to a 32-bit output.</a:t>
            </a:r>
          </a:p>
          <a:p>
            <a:pPr>
              <a:lnSpc>
                <a:spcPct val="150000"/>
              </a:lnSpc>
            </a:pPr>
            <a:r>
              <a:rPr lang="en-US" altLang="en-US" sz="2000" dirty="0">
                <a:latin typeface="Tahoma" panose="020B0604030504040204" pitchFamily="34" charset="0"/>
                <a:cs typeface="Tahoma" panose="020B0604030504040204" pitchFamily="34" charset="0"/>
              </a:rPr>
              <a:t>Each of the eight S-boxes consists of a 4×16 table lookup for an output 4-bit word. </a:t>
            </a:r>
          </a:p>
          <a:p>
            <a:pPr lvl="1" algn="just">
              <a:lnSpc>
                <a:spcPct val="150000"/>
              </a:lnSpc>
            </a:pPr>
            <a:r>
              <a:rPr lang="en-US" altLang="en-US" sz="2000" dirty="0">
                <a:latin typeface="Tahoma" panose="020B0604030504040204" pitchFamily="34" charset="0"/>
                <a:cs typeface="Tahoma" panose="020B0604030504040204" pitchFamily="34" charset="0"/>
              </a:rPr>
              <a:t>The first and the last bit of the 6-bit input word are decoded into one of our rows and </a:t>
            </a:r>
          </a:p>
          <a:p>
            <a:pPr lvl="1" algn="just">
              <a:lnSpc>
                <a:spcPct val="150000"/>
              </a:lnSpc>
            </a:pPr>
            <a:r>
              <a:rPr lang="en-US" altLang="en-US" sz="2000" dirty="0">
                <a:latin typeface="Tahoma" panose="020B0604030504040204" pitchFamily="34" charset="0"/>
                <a:cs typeface="Tahoma" panose="020B0604030504040204" pitchFamily="34" charset="0"/>
              </a:rPr>
              <a:t>The middle 4 bits into one of 16 columns for the table lookup.</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057503-2BC9-8C0C-C915-FEA837FB3F7A}"/>
              </a:ext>
            </a:extLst>
          </p:cNvPr>
          <p:cNvSpPr>
            <a:spLocks noGrp="1"/>
          </p:cNvSpPr>
          <p:nvPr>
            <p:ph type="title"/>
          </p:nvPr>
        </p:nvSpPr>
        <p:spPr>
          <a:xfrm>
            <a:off x="119270" y="99392"/>
            <a:ext cx="11953459" cy="642730"/>
          </a:xfrm>
        </p:spPr>
        <p:txBody>
          <a:bodyPr>
            <a:normAutofit/>
          </a:bodyPr>
          <a:lstStyle/>
          <a:p>
            <a:r>
              <a:rPr lang="en-GB" sz="3600" b="1" dirty="0">
                <a:latin typeface="+mn-lt"/>
              </a:rPr>
              <a:t>Salt and Pepper</a:t>
            </a:r>
            <a:endParaRPr lang="en-US" sz="3600" b="1" dirty="0">
              <a:latin typeface="+mn-lt"/>
            </a:endParaRPr>
          </a:p>
        </p:txBody>
      </p:sp>
      <p:pic>
        <p:nvPicPr>
          <p:cNvPr id="3" name="Content Placeholder 2">
            <a:extLst>
              <a:ext uri="{FF2B5EF4-FFF2-40B4-BE49-F238E27FC236}">
                <a16:creationId xmlns:a16="http://schemas.microsoft.com/office/drawing/2014/main" id="{C149D800-0264-5AB1-ED06-34D52C96014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63891" y="1648327"/>
            <a:ext cx="7208838" cy="4056555"/>
          </a:xfrm>
        </p:spPr>
      </p:pic>
      <p:sp>
        <p:nvSpPr>
          <p:cNvPr id="6" name="Text Placeholder 5">
            <a:extLst>
              <a:ext uri="{FF2B5EF4-FFF2-40B4-BE49-F238E27FC236}">
                <a16:creationId xmlns:a16="http://schemas.microsoft.com/office/drawing/2014/main" id="{68B699A0-31F3-B440-E990-51F761FB3499}"/>
              </a:ext>
            </a:extLst>
          </p:cNvPr>
          <p:cNvSpPr>
            <a:spLocks noGrp="1"/>
          </p:cNvSpPr>
          <p:nvPr>
            <p:ph type="body" sz="half" idx="2"/>
          </p:nvPr>
        </p:nvSpPr>
        <p:spPr>
          <a:xfrm>
            <a:off x="119270" y="987424"/>
            <a:ext cx="4625008" cy="5771183"/>
          </a:xfrm>
        </p:spPr>
        <p:txBody>
          <a:bodyPr>
            <a:normAutofit/>
          </a:bodyPr>
          <a:lstStyle/>
          <a:p>
            <a:pPr marL="342900" indent="-342900" algn="just">
              <a:lnSpc>
                <a:spcPct val="150000"/>
              </a:lnSpc>
              <a:buFont typeface="Arial" panose="020B0604020202020204" pitchFamily="34" charset="0"/>
              <a:buChar char="•"/>
            </a:pPr>
            <a:r>
              <a:rPr lang="en-US" sz="2400" dirty="0"/>
              <a:t>Well, no matter hos </a:t>
            </a:r>
            <a:r>
              <a:rPr lang="en-US" sz="2400" b="1" dirty="0"/>
              <a:t>slow</a:t>
            </a:r>
            <a:r>
              <a:rPr lang="en-US" sz="2400" dirty="0"/>
              <a:t> it is to hack the password, it is still possible for determined hackers.</a:t>
            </a:r>
          </a:p>
          <a:p>
            <a:pPr marL="342900" indent="-342900" algn="just">
              <a:lnSpc>
                <a:spcPct val="150000"/>
              </a:lnSpc>
              <a:buFont typeface="Arial" panose="020B0604020202020204" pitchFamily="34" charset="0"/>
              <a:buChar char="•"/>
            </a:pPr>
            <a:r>
              <a:rPr lang="en-US" sz="2400" dirty="0"/>
              <a:t>So, we may use </a:t>
            </a:r>
            <a:r>
              <a:rPr lang="en-US" sz="2400" b="1" dirty="0"/>
              <a:t>Pepper</a:t>
            </a:r>
            <a:r>
              <a:rPr lang="en-US" sz="2400" dirty="0"/>
              <a:t> in addition to salt.</a:t>
            </a:r>
          </a:p>
          <a:p>
            <a:pPr marL="342900" indent="-342900" algn="just">
              <a:lnSpc>
                <a:spcPct val="150000"/>
              </a:lnSpc>
              <a:buFont typeface="Arial" panose="020B0604020202020204" pitchFamily="34" charset="0"/>
              <a:buChar char="•"/>
            </a:pPr>
            <a:r>
              <a:rPr lang="en-US" sz="2400" dirty="0"/>
              <a:t>Like salt, </a:t>
            </a:r>
            <a:r>
              <a:rPr lang="en-US" sz="2400" dirty="0">
                <a:solidFill>
                  <a:srgbClr val="C00000"/>
                </a:solidFill>
              </a:rPr>
              <a:t>pepper</a:t>
            </a:r>
            <a:r>
              <a:rPr lang="en-US" sz="2400" dirty="0"/>
              <a:t> is random value. But it is different from salt because salt is unique for each user.</a:t>
            </a:r>
          </a:p>
        </p:txBody>
      </p:sp>
      <p:cxnSp>
        <p:nvCxnSpPr>
          <p:cNvPr id="8" name="Straight Connector 7">
            <a:extLst>
              <a:ext uri="{FF2B5EF4-FFF2-40B4-BE49-F238E27FC236}">
                <a16:creationId xmlns:a16="http://schemas.microsoft.com/office/drawing/2014/main" id="{F3354B62-73CC-0A29-A574-9AE1EBD2532C}"/>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4846493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AD06B27B-244F-26C0-E940-EA8CF94AD9E2}"/>
              </a:ext>
            </a:extLst>
          </p:cNvPr>
          <p:cNvSpPr>
            <a:spLocks noGrp="1" noChangeArrowheads="1"/>
          </p:cNvSpPr>
          <p:nvPr>
            <p:ph type="title"/>
          </p:nvPr>
        </p:nvSpPr>
        <p:spPr>
          <a:xfrm>
            <a:off x="1753945" y="1"/>
            <a:ext cx="8449368" cy="698474"/>
          </a:xfrm>
        </p:spPr>
        <p:txBody>
          <a:bodyPr/>
          <a:lstStyle/>
          <a:p>
            <a:r>
              <a:rPr lang="en-US" altLang="en-US" sz="3629" dirty="0">
                <a:solidFill>
                  <a:schemeClr val="accent2"/>
                </a:solidFill>
                <a:latin typeface="Tahoma" panose="020B0604030504040204" pitchFamily="34" charset="0"/>
                <a:cs typeface="Tahoma" panose="020B0604030504040204" pitchFamily="34" charset="0"/>
              </a:rPr>
              <a:t>Symmetric DES </a:t>
            </a:r>
            <a:endParaRPr lang="en-US" altLang="en-US" sz="2540" dirty="0">
              <a:solidFill>
                <a:srgbClr val="FF0000"/>
              </a:solidFill>
              <a:latin typeface="Tahoma" panose="020B0604030504040204" pitchFamily="34" charset="0"/>
              <a:cs typeface="Tahoma" panose="020B0604030504040204" pitchFamily="34" charset="0"/>
            </a:endParaRPr>
          </a:p>
        </p:txBody>
      </p:sp>
      <p:sp>
        <p:nvSpPr>
          <p:cNvPr id="76803" name="Content Placeholder 2">
            <a:extLst>
              <a:ext uri="{FF2B5EF4-FFF2-40B4-BE49-F238E27FC236}">
                <a16:creationId xmlns:a16="http://schemas.microsoft.com/office/drawing/2014/main" id="{696E1026-CA76-D395-AE96-6F74F4FF77FA}"/>
              </a:ext>
            </a:extLst>
          </p:cNvPr>
          <p:cNvSpPr>
            <a:spLocks noGrp="1" noChangeArrowheads="1"/>
          </p:cNvSpPr>
          <p:nvPr>
            <p:ph idx="1"/>
          </p:nvPr>
        </p:nvSpPr>
        <p:spPr>
          <a:xfrm>
            <a:off x="108643" y="698474"/>
            <a:ext cx="11959626" cy="6082571"/>
          </a:xfrm>
        </p:spPr>
        <p:txBody>
          <a:bodyPr/>
          <a:lstStyle/>
          <a:p>
            <a:pPr marL="0" indent="0">
              <a:buNone/>
            </a:pPr>
            <a:r>
              <a:rPr lang="en-US" altLang="en-US" sz="2800" dirty="0">
                <a:solidFill>
                  <a:srgbClr val="FF0000"/>
                </a:solidFill>
                <a:latin typeface="Tahoma" panose="020B0604030504040204" pitchFamily="34" charset="0"/>
                <a:cs typeface="Tahoma" panose="020B0604030504040204" pitchFamily="34" charset="0"/>
              </a:rPr>
              <a:t>The S-Box for the Substitution Step in Each Round</a:t>
            </a:r>
            <a:endParaRPr lang="en-US" altLang="en-US" dirty="0"/>
          </a:p>
        </p:txBody>
      </p:sp>
      <p:pic>
        <p:nvPicPr>
          <p:cNvPr id="76805" name="Picture 3">
            <a:extLst>
              <a:ext uri="{FF2B5EF4-FFF2-40B4-BE49-F238E27FC236}">
                <a16:creationId xmlns:a16="http://schemas.microsoft.com/office/drawing/2014/main" id="{04550979-ADDD-848D-D0A6-16F8B1EFDDC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596711" y="1354555"/>
            <a:ext cx="8373039" cy="5426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CFC984C7-9722-5511-3F18-DC1E620BEA10}"/>
              </a:ext>
            </a:extLst>
          </p:cNvPr>
          <p:cNvSpPr>
            <a:spLocks noGrp="1" noChangeArrowheads="1"/>
          </p:cNvSpPr>
          <p:nvPr>
            <p:ph type="title"/>
          </p:nvPr>
        </p:nvSpPr>
        <p:spPr>
          <a:xfrm>
            <a:off x="1818752" y="273630"/>
            <a:ext cx="8384560" cy="523075"/>
          </a:xfrm>
        </p:spPr>
        <p:txBody>
          <a:bodyPr>
            <a:normAutofit fontScale="90000"/>
          </a:bodyPr>
          <a:lstStyle/>
          <a:p>
            <a:r>
              <a:rPr lang="en-US" altLang="en-US" sz="3629" dirty="0">
                <a:solidFill>
                  <a:schemeClr val="accent2"/>
                </a:solidFill>
                <a:latin typeface="Tahoma" panose="020B0604030504040204" pitchFamily="34" charset="0"/>
                <a:cs typeface="Tahoma" panose="020B0604030504040204" pitchFamily="34" charset="0"/>
              </a:rPr>
              <a:t>Symmetric DES </a:t>
            </a:r>
            <a:endParaRPr lang="en-US" altLang="en-US" sz="2903" dirty="0">
              <a:solidFill>
                <a:srgbClr val="FF0000"/>
              </a:solidFill>
            </a:endParaRPr>
          </a:p>
        </p:txBody>
      </p:sp>
      <p:sp>
        <p:nvSpPr>
          <p:cNvPr id="77827" name="Content Placeholder 2">
            <a:extLst>
              <a:ext uri="{FF2B5EF4-FFF2-40B4-BE49-F238E27FC236}">
                <a16:creationId xmlns:a16="http://schemas.microsoft.com/office/drawing/2014/main" id="{1381C0AB-070C-7F6F-8C9E-042DE05638BA}"/>
              </a:ext>
            </a:extLst>
          </p:cNvPr>
          <p:cNvSpPr>
            <a:spLocks noGrp="1" noChangeArrowheads="1"/>
          </p:cNvSpPr>
          <p:nvPr>
            <p:ph idx="1"/>
          </p:nvPr>
        </p:nvSpPr>
        <p:spPr>
          <a:xfrm>
            <a:off x="190123" y="914400"/>
            <a:ext cx="11860039" cy="5803271"/>
          </a:xfrm>
        </p:spPr>
        <p:txBody>
          <a:bodyPr>
            <a:normAutofit/>
          </a:bodyPr>
          <a:lstStyle/>
          <a:p>
            <a:pPr marL="0" indent="0" algn="just">
              <a:lnSpc>
                <a:spcPct val="150000"/>
              </a:lnSpc>
              <a:buNone/>
            </a:pPr>
            <a:r>
              <a:rPr lang="en-US" altLang="en-US" sz="2000" dirty="0">
                <a:solidFill>
                  <a:srgbClr val="FF0000"/>
                </a:solidFill>
                <a:latin typeface="Tahoma" panose="020B0604030504040204" pitchFamily="34" charset="0"/>
                <a:cs typeface="Tahoma" panose="020B0604030504040204" pitchFamily="34" charset="0"/>
              </a:rPr>
              <a:t>The S-Box for the Substitution Step in Each Round</a:t>
            </a:r>
            <a:endParaRPr lang="en-US" altLang="en-US" sz="2000" dirty="0">
              <a:latin typeface="Tahoma" panose="020B0604030504040204" pitchFamily="34" charset="0"/>
              <a:cs typeface="Tahoma" panose="020B0604030504040204" pitchFamily="34" charset="0"/>
            </a:endParaRPr>
          </a:p>
          <a:p>
            <a:pPr algn="just">
              <a:lnSpc>
                <a:spcPct val="150000"/>
              </a:lnSpc>
            </a:pPr>
            <a:r>
              <a:rPr lang="en-US" altLang="en-US" sz="2000" dirty="0">
                <a:latin typeface="Tahoma" panose="020B0604030504040204" pitchFamily="34" charset="0"/>
                <a:cs typeface="Tahoma" panose="020B0604030504040204" pitchFamily="34" charset="0"/>
              </a:rPr>
              <a:t>The goal of the substitution carried out by an </a:t>
            </a:r>
            <a:r>
              <a:rPr lang="en-US" altLang="en-US" sz="2000" dirty="0">
                <a:solidFill>
                  <a:srgbClr val="C00000"/>
                </a:solidFill>
                <a:latin typeface="Tahoma" panose="020B0604030504040204" pitchFamily="34" charset="0"/>
                <a:cs typeface="Tahoma" panose="020B0604030504040204" pitchFamily="34" charset="0"/>
              </a:rPr>
              <a:t>S-box</a:t>
            </a:r>
            <a:r>
              <a:rPr lang="en-US" altLang="en-US" sz="2000" dirty="0">
                <a:latin typeface="Tahoma" panose="020B0604030504040204" pitchFamily="34" charset="0"/>
                <a:cs typeface="Tahoma" panose="020B0604030504040204" pitchFamily="34" charset="0"/>
              </a:rPr>
              <a:t> is to enhance </a:t>
            </a:r>
            <a:r>
              <a:rPr lang="en-US" altLang="en-US" sz="2000" dirty="0">
                <a:solidFill>
                  <a:srgbClr val="C00000"/>
                </a:solidFill>
                <a:latin typeface="Tahoma" panose="020B0604030504040204" pitchFamily="34" charset="0"/>
                <a:cs typeface="Tahoma" panose="020B0604030504040204" pitchFamily="34" charset="0"/>
              </a:rPr>
              <a:t>diffusion</a:t>
            </a:r>
            <a:r>
              <a:rPr lang="en-US" altLang="en-US" sz="2000" dirty="0">
                <a:latin typeface="Tahoma" panose="020B0604030504040204" pitchFamily="34" charset="0"/>
                <a:cs typeface="Tahoma" panose="020B0604030504040204" pitchFamily="34" charset="0"/>
              </a:rPr>
              <a:t>. </a:t>
            </a:r>
          </a:p>
          <a:p>
            <a:pPr algn="just">
              <a:lnSpc>
                <a:spcPct val="150000"/>
              </a:lnSpc>
            </a:pPr>
            <a:r>
              <a:rPr lang="en-US" altLang="en-US" sz="2000" dirty="0">
                <a:latin typeface="Tahoma" panose="020B0604030504040204" pitchFamily="34" charset="0"/>
                <a:cs typeface="Tahoma" panose="020B0604030504040204" pitchFamily="34" charset="0"/>
              </a:rPr>
              <a:t>From the E-step described before, the expansion-permutation step (the E-step) expands a 32-bit block into a 48-bit block</a:t>
            </a:r>
          </a:p>
          <a:p>
            <a:pPr lvl="1" algn="just">
              <a:lnSpc>
                <a:spcPct val="150000"/>
              </a:lnSpc>
            </a:pPr>
            <a:r>
              <a:rPr lang="en-US" altLang="en-US" sz="2000" dirty="0">
                <a:solidFill>
                  <a:srgbClr val="C00000"/>
                </a:solidFill>
                <a:latin typeface="Tahoma" panose="020B0604030504040204" pitchFamily="34" charset="0"/>
                <a:cs typeface="Tahoma" panose="020B0604030504040204" pitchFamily="34" charset="0"/>
              </a:rPr>
              <a:t>by attaching a bit at the beginning and a bit at the end of each 4-bit sub-block.</a:t>
            </a:r>
          </a:p>
          <a:p>
            <a:pPr algn="just">
              <a:lnSpc>
                <a:spcPct val="150000"/>
              </a:lnSpc>
            </a:pPr>
            <a:r>
              <a:rPr lang="en-US" altLang="en-US" sz="2000" dirty="0">
                <a:latin typeface="Tahoma" panose="020B0604030504040204" pitchFamily="34" charset="0"/>
                <a:cs typeface="Tahoma" panose="020B0604030504040204" pitchFamily="34" charset="0"/>
              </a:rPr>
              <a:t>The two bits needed for these attachments belong to the adjacent blocks.</a:t>
            </a:r>
          </a:p>
          <a:p>
            <a:pPr algn="just">
              <a:lnSpc>
                <a:spcPct val="150000"/>
              </a:lnSpc>
            </a:pPr>
            <a:r>
              <a:rPr lang="en-US" altLang="en-US" sz="2000" dirty="0">
                <a:latin typeface="Tahoma" panose="020B0604030504040204" pitchFamily="34" charset="0"/>
                <a:cs typeface="Tahoma" panose="020B0604030504040204" pitchFamily="34" charset="0"/>
              </a:rPr>
              <a:t>Thus, the row lookup for each of the eight S-boxes becomes a function of the input bits for the previous S-box and the next S-box</a:t>
            </a:r>
            <a:r>
              <a:rPr lang="en-US" altLang="en-US" sz="2000" dirty="0"/>
              <a:t>.</a:t>
            </a:r>
            <a:endParaRPr lang="en-US" altLang="en-US" sz="2000" dirty="0">
              <a:latin typeface="Tahoma" panose="020B0604030504040204" pitchFamily="34" charset="0"/>
              <a:cs typeface="Tahoma" panose="020B0604030504040204"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245D731B-59D8-BEC0-8939-5121B0C6E589}"/>
              </a:ext>
            </a:extLst>
          </p:cNvPr>
          <p:cNvSpPr>
            <a:spLocks noGrp="1" noChangeArrowheads="1"/>
          </p:cNvSpPr>
          <p:nvPr>
            <p:ph type="title"/>
          </p:nvPr>
        </p:nvSpPr>
        <p:spPr>
          <a:xfrm>
            <a:off x="1898568" y="67433"/>
            <a:ext cx="8223263" cy="801232"/>
          </a:xfrm>
        </p:spPr>
        <p:txBody>
          <a:bodyPr>
            <a:normAutofit/>
          </a:bodyPr>
          <a:lstStyle/>
          <a:p>
            <a:r>
              <a:rPr lang="en-US" altLang="en-US" sz="3200" dirty="0">
                <a:solidFill>
                  <a:schemeClr val="accent2"/>
                </a:solidFill>
                <a:latin typeface="Tahoma" panose="020B0604030504040204" pitchFamily="34" charset="0"/>
                <a:cs typeface="Tahoma" panose="020B0604030504040204" pitchFamily="34" charset="0"/>
              </a:rPr>
              <a:t>Symmetric DES   </a:t>
            </a:r>
            <a:endParaRPr lang="en-US" altLang="en-US" sz="3200" dirty="0">
              <a:solidFill>
                <a:srgbClr val="FF0000"/>
              </a:solidFill>
            </a:endParaRPr>
          </a:p>
        </p:txBody>
      </p:sp>
      <p:sp>
        <p:nvSpPr>
          <p:cNvPr id="78851" name="Content Placeholder 2">
            <a:extLst>
              <a:ext uri="{FF2B5EF4-FFF2-40B4-BE49-F238E27FC236}">
                <a16:creationId xmlns:a16="http://schemas.microsoft.com/office/drawing/2014/main" id="{CCE0E3C7-3EE6-84F1-BF92-0FB31E95502C}"/>
              </a:ext>
            </a:extLst>
          </p:cNvPr>
          <p:cNvSpPr>
            <a:spLocks noGrp="1" noChangeArrowheads="1"/>
          </p:cNvSpPr>
          <p:nvPr>
            <p:ph idx="1"/>
          </p:nvPr>
        </p:nvSpPr>
        <p:spPr>
          <a:xfrm>
            <a:off x="1" y="968722"/>
            <a:ext cx="12077322" cy="5803270"/>
          </a:xfrm>
        </p:spPr>
        <p:txBody>
          <a:bodyPr>
            <a:normAutofit/>
          </a:bodyPr>
          <a:lstStyle/>
          <a:p>
            <a:pPr marL="0" indent="0">
              <a:buNone/>
            </a:pPr>
            <a:r>
              <a:rPr lang="en-US" altLang="en-US" sz="2400" dirty="0">
                <a:solidFill>
                  <a:srgbClr val="FF0000"/>
                </a:solidFill>
                <a:latin typeface="Tahoma" panose="020B0604030504040204" pitchFamily="34" charset="0"/>
                <a:cs typeface="Tahoma" panose="020B0604030504040204" pitchFamily="34" charset="0"/>
              </a:rPr>
              <a:t>The S-Box for the Substitution Step in Each Round</a:t>
            </a:r>
            <a:endParaRPr lang="en-US" altLang="en-US" sz="2400" dirty="0"/>
          </a:p>
        </p:txBody>
      </p:sp>
      <p:pic>
        <p:nvPicPr>
          <p:cNvPr id="78853" name="Picture 2">
            <a:extLst>
              <a:ext uri="{FF2B5EF4-FFF2-40B4-BE49-F238E27FC236}">
                <a16:creationId xmlns:a16="http://schemas.microsoft.com/office/drawing/2014/main" id="{E1E7DC68-C99E-5393-60D7-7F9B632B84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5588" y="1542900"/>
            <a:ext cx="5711735" cy="165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a:extLst>
              <a:ext uri="{FF2B5EF4-FFF2-40B4-BE49-F238E27FC236}">
                <a16:creationId xmlns:a16="http://schemas.microsoft.com/office/drawing/2014/main" id="{DE19C433-4364-F171-D02B-C0505032F310}"/>
              </a:ext>
            </a:extLst>
          </p:cNvPr>
          <p:cNvSpPr>
            <a:spLocks noChangeArrowheads="1"/>
          </p:cNvSpPr>
          <p:nvPr/>
        </p:nvSpPr>
        <p:spPr bwMode="auto">
          <a:xfrm>
            <a:off x="307817" y="1531432"/>
            <a:ext cx="5930020" cy="4739887"/>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p>
            <a:pPr algn="just" eaLnBrk="1" hangingPunct="1">
              <a:lnSpc>
                <a:spcPct val="150000"/>
              </a:lnSpc>
              <a:defRPr/>
            </a:pPr>
            <a:r>
              <a:rPr lang="en-GB" sz="1452" dirty="0">
                <a:latin typeface="Tahoma" pitchFamily="34" charset="0"/>
                <a:ea typeface="Tahoma" pitchFamily="34" charset="0"/>
                <a:cs typeface="Tahoma" pitchFamily="34" charset="0"/>
              </a:rPr>
              <a:t>If </a:t>
            </a:r>
            <a:r>
              <a:rPr lang="en-GB" sz="1452" b="1" i="1" dirty="0">
                <a:latin typeface="Tahoma" pitchFamily="34" charset="0"/>
                <a:ea typeface="Tahoma" pitchFamily="34" charset="0"/>
                <a:cs typeface="Tahoma" pitchFamily="34" charset="0"/>
              </a:rPr>
              <a:t>S</a:t>
            </a:r>
            <a:r>
              <a:rPr lang="en-GB" sz="1452" b="1" i="1" baseline="-25000" dirty="0">
                <a:latin typeface="Tahoma" pitchFamily="34" charset="0"/>
                <a:ea typeface="Tahoma" pitchFamily="34" charset="0"/>
                <a:cs typeface="Tahoma" pitchFamily="34" charset="0"/>
              </a:rPr>
              <a:t>1</a:t>
            </a:r>
            <a:r>
              <a:rPr lang="en-GB" sz="1452" dirty="0">
                <a:latin typeface="Tahoma" pitchFamily="34" charset="0"/>
                <a:ea typeface="Tahoma" pitchFamily="34" charset="0"/>
                <a:cs typeface="Tahoma" pitchFamily="34" charset="0"/>
              </a:rPr>
              <a:t> is the function defined in this table and </a:t>
            </a:r>
            <a:r>
              <a:rPr lang="en-GB" sz="1452" b="1" i="1" dirty="0">
                <a:latin typeface="Tahoma" pitchFamily="34" charset="0"/>
                <a:ea typeface="Tahoma" pitchFamily="34" charset="0"/>
                <a:cs typeface="Tahoma" pitchFamily="34" charset="0"/>
              </a:rPr>
              <a:t>B</a:t>
            </a:r>
            <a:r>
              <a:rPr lang="en-GB" sz="1452" dirty="0">
                <a:latin typeface="Tahoma" pitchFamily="34" charset="0"/>
                <a:ea typeface="Tahoma" pitchFamily="34" charset="0"/>
                <a:cs typeface="Tahoma" pitchFamily="34" charset="0"/>
              </a:rPr>
              <a:t> is a block of 6 bits, then </a:t>
            </a:r>
            <a:r>
              <a:rPr lang="en-GB" sz="1452" b="1" i="1" dirty="0">
                <a:latin typeface="Tahoma" pitchFamily="34" charset="0"/>
                <a:ea typeface="Tahoma" pitchFamily="34" charset="0"/>
                <a:cs typeface="Tahoma" pitchFamily="34" charset="0"/>
              </a:rPr>
              <a:t>S</a:t>
            </a:r>
            <a:r>
              <a:rPr lang="en-GB" sz="1452" b="1" i="1" baseline="-25000" dirty="0">
                <a:latin typeface="Tahoma" pitchFamily="34" charset="0"/>
                <a:ea typeface="Tahoma" pitchFamily="34" charset="0"/>
                <a:cs typeface="Tahoma" pitchFamily="34" charset="0"/>
              </a:rPr>
              <a:t>1</a:t>
            </a:r>
            <a:r>
              <a:rPr lang="en-GB" sz="1452" b="1" i="1" dirty="0">
                <a:latin typeface="Tahoma" pitchFamily="34" charset="0"/>
                <a:ea typeface="Tahoma" pitchFamily="34" charset="0"/>
                <a:cs typeface="Tahoma" pitchFamily="34" charset="0"/>
              </a:rPr>
              <a:t>(B)</a:t>
            </a:r>
            <a:r>
              <a:rPr lang="en-GB" sz="1452" dirty="0">
                <a:latin typeface="Tahoma" pitchFamily="34" charset="0"/>
                <a:ea typeface="Tahoma" pitchFamily="34" charset="0"/>
                <a:cs typeface="Tahoma" pitchFamily="34" charset="0"/>
              </a:rPr>
              <a:t> is determined as follows: The first and last bits of </a:t>
            </a:r>
            <a:r>
              <a:rPr lang="en-GB" sz="1452" b="1" i="1" dirty="0">
                <a:latin typeface="Tahoma" pitchFamily="34" charset="0"/>
                <a:ea typeface="Tahoma" pitchFamily="34" charset="0"/>
                <a:cs typeface="Tahoma" pitchFamily="34" charset="0"/>
              </a:rPr>
              <a:t>B</a:t>
            </a:r>
            <a:r>
              <a:rPr lang="en-GB" sz="1452" dirty="0">
                <a:latin typeface="Tahoma" pitchFamily="34" charset="0"/>
                <a:ea typeface="Tahoma" pitchFamily="34" charset="0"/>
                <a:cs typeface="Tahoma" pitchFamily="34" charset="0"/>
              </a:rPr>
              <a:t> represent in base 2 a number in the decimal range 0 to 3 (or binary 00 to 11). Let that number be </a:t>
            </a:r>
            <a:r>
              <a:rPr lang="en-GB" sz="1452" b="1" i="1" dirty="0" err="1">
                <a:latin typeface="Tahoma" pitchFamily="34" charset="0"/>
                <a:ea typeface="Tahoma" pitchFamily="34" charset="0"/>
                <a:cs typeface="Tahoma" pitchFamily="34" charset="0"/>
              </a:rPr>
              <a:t>i</a:t>
            </a:r>
            <a:r>
              <a:rPr lang="en-GB" sz="1452" dirty="0">
                <a:latin typeface="Tahoma" pitchFamily="34" charset="0"/>
                <a:ea typeface="Tahoma" pitchFamily="34" charset="0"/>
                <a:cs typeface="Tahoma" pitchFamily="34" charset="0"/>
              </a:rPr>
              <a:t>. The middle 4 bits of </a:t>
            </a:r>
            <a:r>
              <a:rPr lang="en-GB" sz="1452" b="1" i="1" dirty="0">
                <a:latin typeface="Tahoma" pitchFamily="34" charset="0"/>
                <a:ea typeface="Tahoma" pitchFamily="34" charset="0"/>
                <a:cs typeface="Tahoma" pitchFamily="34" charset="0"/>
              </a:rPr>
              <a:t>B</a:t>
            </a:r>
            <a:r>
              <a:rPr lang="en-GB" sz="1452" dirty="0">
                <a:latin typeface="Tahoma" pitchFamily="34" charset="0"/>
                <a:ea typeface="Tahoma" pitchFamily="34" charset="0"/>
                <a:cs typeface="Tahoma" pitchFamily="34" charset="0"/>
              </a:rPr>
              <a:t> represent in base 2 a number in the decimal range 0 to 15 (binary 0000 to 1111). Let that number be </a:t>
            </a:r>
            <a:r>
              <a:rPr lang="en-GB" sz="1452" b="1" i="1" dirty="0">
                <a:latin typeface="Tahoma" pitchFamily="34" charset="0"/>
                <a:ea typeface="Tahoma" pitchFamily="34" charset="0"/>
                <a:cs typeface="Tahoma" pitchFamily="34" charset="0"/>
              </a:rPr>
              <a:t>j</a:t>
            </a:r>
            <a:r>
              <a:rPr lang="en-GB" sz="1452" dirty="0">
                <a:latin typeface="Tahoma" pitchFamily="34" charset="0"/>
                <a:ea typeface="Tahoma" pitchFamily="34" charset="0"/>
                <a:cs typeface="Tahoma" pitchFamily="34" charset="0"/>
              </a:rPr>
              <a:t>. Look up in the table the number in the </a:t>
            </a:r>
            <a:r>
              <a:rPr lang="en-GB" sz="1452" b="1" i="1" dirty="0" err="1">
                <a:latin typeface="Tahoma" pitchFamily="34" charset="0"/>
                <a:ea typeface="Tahoma" pitchFamily="34" charset="0"/>
                <a:cs typeface="Tahoma" pitchFamily="34" charset="0"/>
              </a:rPr>
              <a:t>i</a:t>
            </a:r>
            <a:r>
              <a:rPr lang="en-GB" sz="1452" dirty="0" err="1">
                <a:latin typeface="Tahoma" pitchFamily="34" charset="0"/>
                <a:ea typeface="Tahoma" pitchFamily="34" charset="0"/>
                <a:cs typeface="Tahoma" pitchFamily="34" charset="0"/>
              </a:rPr>
              <a:t>-th</a:t>
            </a:r>
            <a:r>
              <a:rPr lang="en-GB" sz="1452" dirty="0">
                <a:latin typeface="Tahoma" pitchFamily="34" charset="0"/>
                <a:ea typeface="Tahoma" pitchFamily="34" charset="0"/>
                <a:cs typeface="Tahoma" pitchFamily="34" charset="0"/>
              </a:rPr>
              <a:t> row and </a:t>
            </a:r>
            <a:r>
              <a:rPr lang="en-GB" sz="1452" b="1" i="1" dirty="0">
                <a:latin typeface="Tahoma" pitchFamily="34" charset="0"/>
                <a:ea typeface="Tahoma" pitchFamily="34" charset="0"/>
                <a:cs typeface="Tahoma" pitchFamily="34" charset="0"/>
              </a:rPr>
              <a:t>j</a:t>
            </a:r>
            <a:r>
              <a:rPr lang="en-GB" sz="1452" dirty="0">
                <a:latin typeface="Tahoma" pitchFamily="34" charset="0"/>
                <a:ea typeface="Tahoma" pitchFamily="34" charset="0"/>
                <a:cs typeface="Tahoma" pitchFamily="34" charset="0"/>
              </a:rPr>
              <a:t>-</a:t>
            </a:r>
            <a:r>
              <a:rPr lang="en-GB" sz="1452" dirty="0" err="1">
                <a:latin typeface="Tahoma" pitchFamily="34" charset="0"/>
                <a:ea typeface="Tahoma" pitchFamily="34" charset="0"/>
                <a:cs typeface="Tahoma" pitchFamily="34" charset="0"/>
              </a:rPr>
              <a:t>th</a:t>
            </a:r>
            <a:r>
              <a:rPr lang="en-GB" sz="1452" dirty="0">
                <a:latin typeface="Tahoma" pitchFamily="34" charset="0"/>
                <a:ea typeface="Tahoma" pitchFamily="34" charset="0"/>
                <a:cs typeface="Tahoma" pitchFamily="34" charset="0"/>
              </a:rPr>
              <a:t> column. It is a number in the range 0 to 15 and is uniquely represented by a 4 bit block. That block is the output </a:t>
            </a:r>
            <a:r>
              <a:rPr lang="en-GB" sz="1452" b="1" i="1" dirty="0">
                <a:latin typeface="Tahoma" pitchFamily="34" charset="0"/>
                <a:ea typeface="Tahoma" pitchFamily="34" charset="0"/>
                <a:cs typeface="Tahoma" pitchFamily="34" charset="0"/>
              </a:rPr>
              <a:t>S</a:t>
            </a:r>
            <a:r>
              <a:rPr lang="en-GB" sz="1452" b="1" i="1" baseline="-25000" dirty="0">
                <a:latin typeface="Tahoma" pitchFamily="34" charset="0"/>
                <a:ea typeface="Tahoma" pitchFamily="34" charset="0"/>
                <a:cs typeface="Tahoma" pitchFamily="34" charset="0"/>
              </a:rPr>
              <a:t>1</a:t>
            </a:r>
            <a:r>
              <a:rPr lang="en-GB" sz="1452" b="1" i="1" dirty="0">
                <a:latin typeface="Tahoma" pitchFamily="34" charset="0"/>
                <a:ea typeface="Tahoma" pitchFamily="34" charset="0"/>
                <a:cs typeface="Tahoma" pitchFamily="34" charset="0"/>
              </a:rPr>
              <a:t>(B)</a:t>
            </a:r>
            <a:r>
              <a:rPr lang="en-GB" sz="1452" dirty="0">
                <a:latin typeface="Tahoma" pitchFamily="34" charset="0"/>
                <a:ea typeface="Tahoma" pitchFamily="34" charset="0"/>
                <a:cs typeface="Tahoma" pitchFamily="34" charset="0"/>
              </a:rPr>
              <a:t> of </a:t>
            </a:r>
            <a:r>
              <a:rPr lang="en-GB" sz="1452" b="1" i="1" dirty="0">
                <a:latin typeface="Tahoma" pitchFamily="34" charset="0"/>
                <a:ea typeface="Tahoma" pitchFamily="34" charset="0"/>
                <a:cs typeface="Tahoma" pitchFamily="34" charset="0"/>
              </a:rPr>
              <a:t>S</a:t>
            </a:r>
            <a:r>
              <a:rPr lang="en-GB" sz="1452" b="1" i="1" baseline="-25000" dirty="0">
                <a:latin typeface="Tahoma" pitchFamily="34" charset="0"/>
                <a:ea typeface="Tahoma" pitchFamily="34" charset="0"/>
                <a:cs typeface="Tahoma" pitchFamily="34" charset="0"/>
              </a:rPr>
              <a:t>1</a:t>
            </a:r>
            <a:r>
              <a:rPr lang="en-GB" sz="1452" dirty="0">
                <a:latin typeface="Tahoma" pitchFamily="34" charset="0"/>
                <a:ea typeface="Tahoma" pitchFamily="34" charset="0"/>
                <a:cs typeface="Tahoma" pitchFamily="34" charset="0"/>
              </a:rPr>
              <a:t> for the input </a:t>
            </a:r>
            <a:r>
              <a:rPr lang="en-GB" sz="1452" b="1" i="1" dirty="0">
                <a:latin typeface="Tahoma" pitchFamily="34" charset="0"/>
                <a:ea typeface="Tahoma" pitchFamily="34" charset="0"/>
                <a:cs typeface="Tahoma" pitchFamily="34" charset="0"/>
              </a:rPr>
              <a:t>B</a:t>
            </a:r>
            <a:r>
              <a:rPr lang="en-GB" sz="1452" dirty="0">
                <a:latin typeface="Tahoma" pitchFamily="34" charset="0"/>
                <a:ea typeface="Tahoma" pitchFamily="34" charset="0"/>
                <a:cs typeface="Tahoma" pitchFamily="34" charset="0"/>
              </a:rPr>
              <a:t>. For example, for input block </a:t>
            </a:r>
            <a:r>
              <a:rPr lang="en-GB" sz="1452" b="1" i="1" dirty="0">
                <a:solidFill>
                  <a:srgbClr val="C00000"/>
                </a:solidFill>
                <a:latin typeface="Tahoma" pitchFamily="34" charset="0"/>
                <a:ea typeface="Tahoma" pitchFamily="34" charset="0"/>
                <a:cs typeface="Tahoma" pitchFamily="34" charset="0"/>
              </a:rPr>
              <a:t>B</a:t>
            </a:r>
            <a:r>
              <a:rPr lang="en-GB" sz="1452" dirty="0">
                <a:solidFill>
                  <a:srgbClr val="C00000"/>
                </a:solidFill>
                <a:latin typeface="Tahoma" pitchFamily="34" charset="0"/>
                <a:ea typeface="Tahoma" pitchFamily="34" charset="0"/>
                <a:cs typeface="Tahoma" pitchFamily="34" charset="0"/>
              </a:rPr>
              <a:t> = 011011 </a:t>
            </a:r>
            <a:r>
              <a:rPr lang="en-GB" sz="1452" dirty="0">
                <a:latin typeface="Tahoma" pitchFamily="34" charset="0"/>
                <a:ea typeface="Tahoma" pitchFamily="34" charset="0"/>
                <a:cs typeface="Tahoma" pitchFamily="34" charset="0"/>
              </a:rPr>
              <a:t>the first bit is "0" and the last bit "1" giving 01 as the row. This is row 1. The middle four bits are "1101". This is the binary equivalent of decimal 13, so the column is column number 13. In row 1, column 13 appears 5. This determines the output; 5 is binary </a:t>
            </a:r>
            <a:r>
              <a:rPr lang="en-GB" sz="1452" dirty="0">
                <a:solidFill>
                  <a:srgbClr val="C00000"/>
                </a:solidFill>
                <a:latin typeface="Tahoma" pitchFamily="34" charset="0"/>
                <a:ea typeface="Tahoma" pitchFamily="34" charset="0"/>
                <a:cs typeface="Tahoma" pitchFamily="34" charset="0"/>
              </a:rPr>
              <a:t>0101</a:t>
            </a:r>
            <a:r>
              <a:rPr lang="en-GB" sz="1452" dirty="0">
                <a:latin typeface="Tahoma" pitchFamily="34" charset="0"/>
                <a:ea typeface="Tahoma" pitchFamily="34" charset="0"/>
                <a:cs typeface="Tahoma" pitchFamily="34" charset="0"/>
              </a:rPr>
              <a:t>, so that the output is 0101. Hence </a:t>
            </a:r>
            <a:r>
              <a:rPr lang="en-GB" sz="1452" b="1" i="1" dirty="0">
                <a:solidFill>
                  <a:srgbClr val="C00000"/>
                </a:solidFill>
                <a:latin typeface="Tahoma" pitchFamily="34" charset="0"/>
                <a:ea typeface="Tahoma" pitchFamily="34" charset="0"/>
                <a:cs typeface="Tahoma" pitchFamily="34" charset="0"/>
              </a:rPr>
              <a:t>S</a:t>
            </a:r>
            <a:r>
              <a:rPr lang="en-GB" sz="1452" b="1" i="1" baseline="-25000" dirty="0">
                <a:solidFill>
                  <a:srgbClr val="C00000"/>
                </a:solidFill>
                <a:latin typeface="Tahoma" pitchFamily="34" charset="0"/>
                <a:ea typeface="Tahoma" pitchFamily="34" charset="0"/>
                <a:cs typeface="Tahoma" pitchFamily="34" charset="0"/>
              </a:rPr>
              <a:t>1</a:t>
            </a:r>
            <a:r>
              <a:rPr lang="en-GB" sz="1452" dirty="0">
                <a:solidFill>
                  <a:srgbClr val="C00000"/>
                </a:solidFill>
                <a:latin typeface="Tahoma" pitchFamily="34" charset="0"/>
                <a:ea typeface="Tahoma" pitchFamily="34" charset="0"/>
                <a:cs typeface="Tahoma" pitchFamily="34" charset="0"/>
              </a:rPr>
              <a:t>(011011) = 0101</a:t>
            </a:r>
            <a:r>
              <a:rPr lang="en-GB" sz="1452" dirty="0">
                <a:latin typeface="Tahoma" pitchFamily="34" charset="0"/>
                <a:ea typeface="Tahoma" pitchFamily="34" charset="0"/>
                <a:cs typeface="Tahoma" pitchFamily="34" charset="0"/>
              </a:rPr>
              <a:t>. </a:t>
            </a:r>
            <a:endParaRPr lang="en-GB" sz="1452" b="1" dirty="0">
              <a:latin typeface="Tahoma" pitchFamily="34" charset="0"/>
              <a:ea typeface="Tahoma" pitchFamily="34" charset="0"/>
              <a:cs typeface="Tahoma" pitchFamily="34" charset="0"/>
            </a:endParaRPr>
          </a:p>
        </p:txBody>
      </p:sp>
      <p:sp>
        <p:nvSpPr>
          <p:cNvPr id="7" name="Rectangle 3">
            <a:extLst>
              <a:ext uri="{FF2B5EF4-FFF2-40B4-BE49-F238E27FC236}">
                <a16:creationId xmlns:a16="http://schemas.microsoft.com/office/drawing/2014/main" id="{7B2BD1C2-A016-0C2E-EDA3-E5C8E5E848A1}"/>
              </a:ext>
            </a:extLst>
          </p:cNvPr>
          <p:cNvSpPr>
            <a:spLocks noChangeArrowheads="1"/>
          </p:cNvSpPr>
          <p:nvPr/>
        </p:nvSpPr>
        <p:spPr bwMode="auto">
          <a:xfrm>
            <a:off x="8938020" y="1187812"/>
            <a:ext cx="1457433" cy="343620"/>
          </a:xfrm>
          <a:prstGeom prst="rect">
            <a:avLst/>
          </a:prstGeom>
          <a:solidFill>
            <a:schemeClr val="bg1"/>
          </a:solidFill>
          <a:ln>
            <a:headEnd/>
            <a:tailEnd/>
          </a:ln>
        </p:spPr>
        <p:style>
          <a:lnRef idx="2">
            <a:schemeClr val="dk1"/>
          </a:lnRef>
          <a:fillRef idx="1">
            <a:schemeClr val="lt1"/>
          </a:fillRef>
          <a:effectRef idx="0">
            <a:schemeClr val="dk1"/>
          </a:effectRef>
          <a:fontRef idx="minor">
            <a:schemeClr val="dk1"/>
          </a:fontRef>
        </p:style>
        <p:txBody>
          <a:bodyPr>
            <a:spAutoFit/>
          </a:bodyPr>
          <a:lstStyle/>
          <a:p>
            <a:pPr marL="311079" indent="-311079">
              <a:spcBef>
                <a:spcPct val="20000"/>
              </a:spcBef>
              <a:buSzPct val="150000"/>
              <a:defRPr/>
            </a:pPr>
            <a:r>
              <a:rPr lang="en-US" sz="1633" b="1" dirty="0">
                <a:solidFill>
                  <a:schemeClr val="tx1"/>
                </a:solidFill>
              </a:rPr>
              <a:t>The S-Box</a:t>
            </a:r>
            <a:endParaRPr lang="en-US" sz="1270" b="1" dirty="0">
              <a:solidFill>
                <a:schemeClr val="tx1"/>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6C77C881-6E05-790B-C432-2005C7A5C4DE}"/>
              </a:ext>
            </a:extLst>
          </p:cNvPr>
          <p:cNvSpPr>
            <a:spLocks noGrp="1" noChangeArrowheads="1"/>
          </p:cNvSpPr>
          <p:nvPr>
            <p:ph type="title"/>
          </p:nvPr>
        </p:nvSpPr>
        <p:spPr>
          <a:xfrm>
            <a:off x="838200" y="167976"/>
            <a:ext cx="10515600" cy="513061"/>
          </a:xfrm>
        </p:spPr>
        <p:txBody>
          <a:bodyPr>
            <a:normAutofit fontScale="90000"/>
          </a:bodyPr>
          <a:lstStyle/>
          <a:p>
            <a:r>
              <a:rPr lang="en-US" altLang="en-US" dirty="0">
                <a:solidFill>
                  <a:schemeClr val="accent2"/>
                </a:solidFill>
                <a:latin typeface="Tahoma" panose="020B0604030504040204" pitchFamily="34" charset="0"/>
                <a:cs typeface="Tahoma" panose="020B0604030504040204" pitchFamily="34" charset="0"/>
              </a:rPr>
              <a:t>Symmetric DES </a:t>
            </a:r>
            <a:endParaRPr lang="en-US" altLang="en-US" sz="2903" dirty="0">
              <a:solidFill>
                <a:srgbClr val="FF0000"/>
              </a:solidFill>
              <a:latin typeface="Tahoma" panose="020B0604030504040204" pitchFamily="34" charset="0"/>
              <a:cs typeface="Tahoma" panose="020B0604030504040204" pitchFamily="34" charset="0"/>
            </a:endParaRPr>
          </a:p>
        </p:txBody>
      </p:sp>
      <p:sp>
        <p:nvSpPr>
          <p:cNvPr id="79875" name="Content Placeholder 2">
            <a:extLst>
              <a:ext uri="{FF2B5EF4-FFF2-40B4-BE49-F238E27FC236}">
                <a16:creationId xmlns:a16="http://schemas.microsoft.com/office/drawing/2014/main" id="{AC3AD9B6-7665-3293-70E5-1C506DC7D991}"/>
              </a:ext>
            </a:extLst>
          </p:cNvPr>
          <p:cNvSpPr>
            <a:spLocks noGrp="1" noChangeArrowheads="1"/>
          </p:cNvSpPr>
          <p:nvPr>
            <p:ph idx="1"/>
          </p:nvPr>
        </p:nvSpPr>
        <p:spPr>
          <a:xfrm>
            <a:off x="126749" y="869132"/>
            <a:ext cx="11959627" cy="5902859"/>
          </a:xfrm>
        </p:spPr>
        <p:txBody>
          <a:bodyPr>
            <a:normAutofit/>
          </a:bodyPr>
          <a:lstStyle/>
          <a:p>
            <a:pPr marL="0" indent="0" algn="just">
              <a:lnSpc>
                <a:spcPct val="150000"/>
              </a:lnSpc>
              <a:buNone/>
            </a:pPr>
            <a:r>
              <a:rPr lang="en-US" altLang="en-US" sz="2000" dirty="0">
                <a:solidFill>
                  <a:srgbClr val="FF0000"/>
                </a:solidFill>
                <a:latin typeface="Tahoma" panose="020B0604030504040204" pitchFamily="34" charset="0"/>
                <a:cs typeface="Tahoma" panose="020B0604030504040204" pitchFamily="34" charset="0"/>
              </a:rPr>
              <a:t>The P-Box Permutation in Feistel Function</a:t>
            </a:r>
            <a:endParaRPr lang="en-US" altLang="en-US" sz="2000" dirty="0">
              <a:latin typeface="Tahoma" panose="020B0604030504040204" pitchFamily="34" charset="0"/>
              <a:cs typeface="Tahoma" panose="020B0604030504040204" pitchFamily="34" charset="0"/>
            </a:endParaRPr>
          </a:p>
          <a:p>
            <a:pPr marL="0" indent="0" algn="just">
              <a:lnSpc>
                <a:spcPct val="150000"/>
              </a:lnSpc>
              <a:buNone/>
            </a:pPr>
            <a:r>
              <a:rPr lang="en-US" altLang="en-US" sz="2000" dirty="0">
                <a:latin typeface="Tahoma" panose="020B0604030504040204" pitchFamily="34" charset="0"/>
                <a:cs typeface="Tahoma" panose="020B0604030504040204" pitchFamily="34" charset="0"/>
              </a:rPr>
              <a:t>The last step in the Feistel function is labeled “</a:t>
            </a:r>
            <a:r>
              <a:rPr lang="en-US" altLang="en-US" sz="2000" dirty="0">
                <a:solidFill>
                  <a:srgbClr val="C00000"/>
                </a:solidFill>
                <a:latin typeface="Tahoma" panose="020B0604030504040204" pitchFamily="34" charset="0"/>
                <a:cs typeface="Tahoma" panose="020B0604030504040204" pitchFamily="34" charset="0"/>
              </a:rPr>
              <a:t>Permutation with P-Box</a:t>
            </a:r>
            <a:r>
              <a:rPr lang="en-US" altLang="en-US" sz="2000" dirty="0">
                <a:latin typeface="Tahoma" panose="020B0604030504040204" pitchFamily="34" charset="0"/>
                <a:cs typeface="Tahoma" panose="020B0604030504040204" pitchFamily="34" charset="0"/>
              </a:rPr>
              <a:t>”.</a:t>
            </a:r>
          </a:p>
          <a:p>
            <a:pPr algn="just">
              <a:lnSpc>
                <a:spcPct val="150000"/>
              </a:lnSpc>
            </a:pPr>
            <a:r>
              <a:rPr lang="en-US" altLang="en-US" sz="2000" dirty="0">
                <a:latin typeface="Tahoma" panose="020B0604030504040204" pitchFamily="34" charset="0"/>
                <a:cs typeface="Tahoma" panose="020B0604030504040204" pitchFamily="34" charset="0"/>
              </a:rPr>
              <a:t>This permutation table simply means that the first output bit will be the </a:t>
            </a:r>
            <a:r>
              <a:rPr lang="en-US" altLang="en-US" sz="2000" i="1" dirty="0">
                <a:latin typeface="Tahoma" panose="020B0604030504040204" pitchFamily="34" charset="0"/>
                <a:cs typeface="Tahoma" panose="020B0604030504040204" pitchFamily="34" charset="0"/>
              </a:rPr>
              <a:t>16</a:t>
            </a:r>
            <a:r>
              <a:rPr lang="en-US" altLang="en-US" sz="2000" i="1" baseline="30000" dirty="0">
                <a:latin typeface="Tahoma" panose="020B0604030504040204" pitchFamily="34" charset="0"/>
                <a:cs typeface="Tahoma" panose="020B0604030504040204" pitchFamily="34" charset="0"/>
              </a:rPr>
              <a:t>th</a:t>
            </a:r>
            <a:r>
              <a:rPr lang="en-US" altLang="en-US" sz="2000" dirty="0">
                <a:latin typeface="Tahoma" panose="020B0604030504040204" pitchFamily="34" charset="0"/>
                <a:cs typeface="Tahoma" panose="020B0604030504040204" pitchFamily="34" charset="0"/>
              </a:rPr>
              <a:t> bit of the </a:t>
            </a:r>
          </a:p>
          <a:p>
            <a:pPr algn="just">
              <a:lnSpc>
                <a:spcPct val="150000"/>
              </a:lnSpc>
              <a:buFont typeface="Times New Roman" panose="02020603050405020304" pitchFamily="18" charset="0"/>
              <a:buNone/>
            </a:pPr>
            <a:r>
              <a:rPr lang="en-US" altLang="en-US" sz="2000" dirty="0">
                <a:latin typeface="Tahoma" panose="020B0604030504040204" pitchFamily="34" charset="0"/>
                <a:cs typeface="Tahoma" panose="020B0604030504040204" pitchFamily="34" charset="0"/>
              </a:rPr>
              <a:t>    input, the second output bit </a:t>
            </a:r>
          </a:p>
          <a:p>
            <a:pPr algn="just">
              <a:lnSpc>
                <a:spcPct val="150000"/>
              </a:lnSpc>
              <a:buFont typeface="Times New Roman" panose="02020603050405020304" pitchFamily="18" charset="0"/>
              <a:buNone/>
            </a:pPr>
            <a:r>
              <a:rPr lang="en-US" altLang="en-US" sz="2000" dirty="0">
                <a:latin typeface="Tahoma" panose="020B0604030504040204" pitchFamily="34" charset="0"/>
                <a:cs typeface="Tahoma" panose="020B0604030504040204" pitchFamily="34" charset="0"/>
              </a:rPr>
              <a:t>    the </a:t>
            </a:r>
            <a:r>
              <a:rPr lang="en-US" altLang="en-US" sz="2000" i="1" dirty="0">
                <a:latin typeface="Tahoma" panose="020B0604030504040204" pitchFamily="34" charset="0"/>
                <a:cs typeface="Tahoma" panose="020B0604030504040204" pitchFamily="34" charset="0"/>
              </a:rPr>
              <a:t>7</a:t>
            </a:r>
            <a:r>
              <a:rPr lang="en-US" altLang="en-US" sz="2000" i="1" baseline="30000" dirty="0">
                <a:latin typeface="Tahoma" panose="020B0604030504040204" pitchFamily="34" charset="0"/>
                <a:cs typeface="Tahoma" panose="020B0604030504040204" pitchFamily="34" charset="0"/>
              </a:rPr>
              <a:t>th</a:t>
            </a:r>
            <a:r>
              <a:rPr lang="en-US" altLang="en-US" sz="2000" dirty="0">
                <a:latin typeface="Tahoma" panose="020B0604030504040204" pitchFamily="34" charset="0"/>
                <a:cs typeface="Tahoma" panose="020B0604030504040204" pitchFamily="34" charset="0"/>
              </a:rPr>
              <a:t> bit of the input, and </a:t>
            </a:r>
          </a:p>
          <a:p>
            <a:pPr algn="just">
              <a:lnSpc>
                <a:spcPct val="150000"/>
              </a:lnSpc>
              <a:buFont typeface="Times New Roman" panose="02020603050405020304" pitchFamily="18" charset="0"/>
              <a:buNone/>
            </a:pPr>
            <a:r>
              <a:rPr lang="en-US" altLang="en-US" sz="2000" dirty="0">
                <a:latin typeface="Tahoma" panose="020B0604030504040204" pitchFamily="34" charset="0"/>
                <a:cs typeface="Tahoma" panose="020B0604030504040204" pitchFamily="34" charset="0"/>
              </a:rPr>
              <a:t>    so on. </a:t>
            </a:r>
          </a:p>
          <a:p>
            <a:pPr algn="just">
              <a:lnSpc>
                <a:spcPct val="150000"/>
              </a:lnSpc>
              <a:buFont typeface="Arial" panose="020B0604020202020204" pitchFamily="34" charset="0"/>
              <a:buChar char="•"/>
            </a:pPr>
            <a:r>
              <a:rPr lang="en-US" altLang="en-US" sz="2000" dirty="0">
                <a:latin typeface="Tahoma" panose="020B0604030504040204" pitchFamily="34" charset="0"/>
                <a:cs typeface="Tahoma" panose="020B0604030504040204" pitchFamily="34" charset="0"/>
              </a:rPr>
              <a:t>For all of the 32 bits of the </a:t>
            </a:r>
          </a:p>
          <a:p>
            <a:pPr algn="just">
              <a:lnSpc>
                <a:spcPct val="150000"/>
              </a:lnSpc>
              <a:buFont typeface="Times New Roman" panose="02020603050405020304" pitchFamily="18" charset="0"/>
              <a:buNone/>
            </a:pPr>
            <a:r>
              <a:rPr lang="en-US" altLang="en-US" sz="2000" dirty="0">
                <a:latin typeface="Tahoma" panose="020B0604030504040204" pitchFamily="34" charset="0"/>
                <a:cs typeface="Tahoma" panose="020B0604030504040204" pitchFamily="34" charset="0"/>
              </a:rPr>
              <a:t>    output that are obtained from the 32 bits of the input. </a:t>
            </a:r>
          </a:p>
          <a:p>
            <a:pPr algn="just">
              <a:lnSpc>
                <a:spcPct val="150000"/>
              </a:lnSpc>
            </a:pPr>
            <a:r>
              <a:rPr lang="en-US" altLang="en-US" sz="2000" dirty="0">
                <a:latin typeface="Tahoma" panose="020B0604030504040204" pitchFamily="34" charset="0"/>
                <a:cs typeface="Tahoma" panose="020B0604030504040204" pitchFamily="34" charset="0"/>
              </a:rPr>
              <a:t>NOTE</a:t>
            </a:r>
          </a:p>
          <a:p>
            <a:pPr lvl="1" algn="just">
              <a:lnSpc>
                <a:spcPct val="150000"/>
              </a:lnSpc>
            </a:pPr>
            <a:r>
              <a:rPr lang="en-US" altLang="en-US" sz="2000" i="1" dirty="0">
                <a:latin typeface="Tahoma" panose="020B0604030504040204" pitchFamily="34" charset="0"/>
                <a:cs typeface="Tahoma" panose="020B0604030504040204" pitchFamily="34" charset="0"/>
              </a:rPr>
              <a:t>bit indexing starts with 1 and not with 0. </a:t>
            </a:r>
          </a:p>
        </p:txBody>
      </p:sp>
      <p:pic>
        <p:nvPicPr>
          <p:cNvPr id="79878" name="Picture 2">
            <a:extLst>
              <a:ext uri="{FF2B5EF4-FFF2-40B4-BE49-F238E27FC236}">
                <a16:creationId xmlns:a16="http://schemas.microsoft.com/office/drawing/2014/main" id="{BF4A4B0F-4515-03C5-996C-BBBE9C82706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127962" y="2731806"/>
            <a:ext cx="4926394" cy="2664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0C973EE0-CEDA-964A-9F4A-98B0623C1722}"/>
              </a:ext>
            </a:extLst>
          </p:cNvPr>
          <p:cNvSpPr>
            <a:spLocks noGrp="1" noChangeArrowheads="1"/>
          </p:cNvSpPr>
          <p:nvPr>
            <p:ph type="title"/>
          </p:nvPr>
        </p:nvSpPr>
        <p:spPr>
          <a:xfrm>
            <a:off x="1689138" y="249654"/>
            <a:ext cx="8223263" cy="446287"/>
          </a:xfrm>
        </p:spPr>
        <p:txBody>
          <a:bodyPr>
            <a:normAutofit fontScale="90000"/>
          </a:bodyPr>
          <a:lstStyle/>
          <a:p>
            <a:r>
              <a:rPr lang="en-GB" altLang="en-US" dirty="0">
                <a:solidFill>
                  <a:schemeClr val="accent2"/>
                </a:solidFill>
                <a:latin typeface="Tahoma" panose="020B0604030504040204" pitchFamily="34" charset="0"/>
                <a:cs typeface="Tahoma" panose="020B0604030504040204" pitchFamily="34" charset="0"/>
              </a:rPr>
              <a:t>Symmetric DES</a:t>
            </a:r>
            <a:endParaRPr lang="en-US" altLang="en-US" sz="2903" dirty="0"/>
          </a:p>
        </p:txBody>
      </p:sp>
      <p:sp>
        <p:nvSpPr>
          <p:cNvPr id="80899" name="Content Placeholder 2">
            <a:extLst>
              <a:ext uri="{FF2B5EF4-FFF2-40B4-BE49-F238E27FC236}">
                <a16:creationId xmlns:a16="http://schemas.microsoft.com/office/drawing/2014/main" id="{8825314F-2FAF-2110-3623-D491940D1801}"/>
              </a:ext>
            </a:extLst>
          </p:cNvPr>
          <p:cNvSpPr>
            <a:spLocks noGrp="1" noChangeArrowheads="1"/>
          </p:cNvSpPr>
          <p:nvPr>
            <p:ph idx="1"/>
          </p:nvPr>
        </p:nvSpPr>
        <p:spPr>
          <a:xfrm>
            <a:off x="745687" y="1082692"/>
            <a:ext cx="8223263" cy="528536"/>
          </a:xfrm>
        </p:spPr>
        <p:txBody>
          <a:bodyPr>
            <a:normAutofit/>
          </a:bodyPr>
          <a:lstStyle/>
          <a:p>
            <a:pPr>
              <a:buFont typeface="Times New Roman" panose="02020603050405020304" pitchFamily="18" charset="0"/>
              <a:buNone/>
            </a:pPr>
            <a:r>
              <a:rPr lang="en-US" altLang="en-US" sz="2400" dirty="0">
                <a:solidFill>
                  <a:srgbClr val="FF0000"/>
                </a:solidFill>
                <a:latin typeface="Tahoma" panose="020B0604030504040204" pitchFamily="34" charset="0"/>
                <a:cs typeface="Tahoma" panose="020B0604030504040204" pitchFamily="34" charset="0"/>
              </a:rPr>
              <a:t>The P-Box Permutation in Feistel Function</a:t>
            </a:r>
            <a:endParaRPr lang="en-US" altLang="en-US" sz="2400" dirty="0">
              <a:solidFill>
                <a:srgbClr val="C00000"/>
              </a:solidFill>
              <a:latin typeface="Tahoma" panose="020B0604030504040204" pitchFamily="34" charset="0"/>
              <a:cs typeface="Tahoma" panose="020B0604030504040204" pitchFamily="34" charset="0"/>
            </a:endParaRPr>
          </a:p>
          <a:p>
            <a:endParaRPr lang="en-US" altLang="en-US" sz="2400" dirty="0"/>
          </a:p>
        </p:txBody>
      </p:sp>
      <p:sp>
        <p:nvSpPr>
          <p:cNvPr id="80901" name="Rectangle 11">
            <a:extLst>
              <a:ext uri="{FF2B5EF4-FFF2-40B4-BE49-F238E27FC236}">
                <a16:creationId xmlns:a16="http://schemas.microsoft.com/office/drawing/2014/main" id="{47E91ABD-3D55-6241-25A6-B5D972BB0DEA}"/>
              </a:ext>
            </a:extLst>
          </p:cNvPr>
          <p:cNvSpPr>
            <a:spLocks noChangeArrowheads="1"/>
          </p:cNvSpPr>
          <p:nvPr/>
        </p:nvSpPr>
        <p:spPr bwMode="auto">
          <a:xfrm>
            <a:off x="2077980" y="1614410"/>
            <a:ext cx="3528370" cy="326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r>
              <a:rPr lang="fr-FR" altLang="en-US" sz="2177" dirty="0">
                <a:latin typeface="Tahoma" panose="020B0604030504040204" pitchFamily="34" charset="0"/>
                <a:cs typeface="Tahoma" panose="020B0604030504040204" pitchFamily="34" charset="0"/>
              </a:rPr>
              <a:t>Initial Permutation (IP)</a:t>
            </a:r>
          </a:p>
        </p:txBody>
      </p:sp>
      <p:pic>
        <p:nvPicPr>
          <p:cNvPr id="80902" name="Picture 7" descr="Initial permutation">
            <a:extLst>
              <a:ext uri="{FF2B5EF4-FFF2-40B4-BE49-F238E27FC236}">
                <a16:creationId xmlns:a16="http://schemas.microsoft.com/office/drawing/2014/main" id="{EE7CC129-3767-ACA4-48C0-A579B478BE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3945" y="1938444"/>
            <a:ext cx="3593178" cy="1718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0903" name="Rectangle 11">
            <a:extLst>
              <a:ext uri="{FF2B5EF4-FFF2-40B4-BE49-F238E27FC236}">
                <a16:creationId xmlns:a16="http://schemas.microsoft.com/office/drawing/2014/main" id="{13FB9105-9CED-5B07-D2CC-F988272F7E5F}"/>
              </a:ext>
            </a:extLst>
          </p:cNvPr>
          <p:cNvSpPr>
            <a:spLocks noChangeArrowheads="1"/>
          </p:cNvSpPr>
          <p:nvPr/>
        </p:nvSpPr>
        <p:spPr bwMode="auto">
          <a:xfrm>
            <a:off x="6484842" y="1614410"/>
            <a:ext cx="3528370" cy="326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r>
              <a:rPr lang="fr-FR" altLang="en-US" sz="2177">
                <a:latin typeface="Tahoma" panose="020B0604030504040204" pitchFamily="34" charset="0"/>
                <a:cs typeface="Tahoma" panose="020B0604030504040204" pitchFamily="34" charset="0"/>
              </a:rPr>
              <a:t>Final Permutation (FP)</a:t>
            </a:r>
          </a:p>
        </p:txBody>
      </p:sp>
      <p:pic>
        <p:nvPicPr>
          <p:cNvPr id="80904" name="Picture 9" descr="Final permutation">
            <a:extLst>
              <a:ext uri="{FF2B5EF4-FFF2-40B4-BE49-F238E27FC236}">
                <a16:creationId xmlns:a16="http://schemas.microsoft.com/office/drawing/2014/main" id="{C4B25359-73A2-DD43-D9F3-982EB0A523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1580" y="1938444"/>
            <a:ext cx="3853845" cy="1830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Group 465">
            <a:extLst>
              <a:ext uri="{FF2B5EF4-FFF2-40B4-BE49-F238E27FC236}">
                <a16:creationId xmlns:a16="http://schemas.microsoft.com/office/drawing/2014/main" id="{CE3CAE12-73C6-3E13-D996-12AD76776014}"/>
              </a:ext>
            </a:extLst>
          </p:cNvPr>
          <p:cNvGraphicFramePr>
            <a:graphicFrameLocks/>
          </p:cNvGraphicFramePr>
          <p:nvPr/>
        </p:nvGraphicFramePr>
        <p:xfrm>
          <a:off x="1753945" y="3882648"/>
          <a:ext cx="3784717" cy="2255436"/>
        </p:xfrm>
        <a:graphic>
          <a:graphicData uri="http://schemas.openxmlformats.org/drawingml/2006/table">
            <a:tbl>
              <a:tblPr/>
              <a:tblGrid>
                <a:gridCol w="486771">
                  <a:extLst>
                    <a:ext uri="{9D8B030D-6E8A-4147-A177-3AD203B41FA5}">
                      <a16:colId xmlns:a16="http://schemas.microsoft.com/office/drawing/2014/main" val="20000"/>
                    </a:ext>
                  </a:extLst>
                </a:gridCol>
                <a:gridCol w="488212">
                  <a:extLst>
                    <a:ext uri="{9D8B030D-6E8A-4147-A177-3AD203B41FA5}">
                      <a16:colId xmlns:a16="http://schemas.microsoft.com/office/drawing/2014/main" val="20001"/>
                    </a:ext>
                  </a:extLst>
                </a:gridCol>
                <a:gridCol w="485330">
                  <a:extLst>
                    <a:ext uri="{9D8B030D-6E8A-4147-A177-3AD203B41FA5}">
                      <a16:colId xmlns:a16="http://schemas.microsoft.com/office/drawing/2014/main" val="20002"/>
                    </a:ext>
                  </a:extLst>
                </a:gridCol>
                <a:gridCol w="488212">
                  <a:extLst>
                    <a:ext uri="{9D8B030D-6E8A-4147-A177-3AD203B41FA5}">
                      <a16:colId xmlns:a16="http://schemas.microsoft.com/office/drawing/2014/main" val="20003"/>
                    </a:ext>
                  </a:extLst>
                </a:gridCol>
                <a:gridCol w="485330">
                  <a:extLst>
                    <a:ext uri="{9D8B030D-6E8A-4147-A177-3AD203B41FA5}">
                      <a16:colId xmlns:a16="http://schemas.microsoft.com/office/drawing/2014/main" val="20004"/>
                    </a:ext>
                  </a:extLst>
                </a:gridCol>
                <a:gridCol w="486771">
                  <a:extLst>
                    <a:ext uri="{9D8B030D-6E8A-4147-A177-3AD203B41FA5}">
                      <a16:colId xmlns:a16="http://schemas.microsoft.com/office/drawing/2014/main" val="20005"/>
                    </a:ext>
                  </a:extLst>
                </a:gridCol>
                <a:gridCol w="486771">
                  <a:extLst>
                    <a:ext uri="{9D8B030D-6E8A-4147-A177-3AD203B41FA5}">
                      <a16:colId xmlns:a16="http://schemas.microsoft.com/office/drawing/2014/main" val="20006"/>
                    </a:ext>
                  </a:extLst>
                </a:gridCol>
                <a:gridCol w="377320">
                  <a:extLst>
                    <a:ext uri="{9D8B030D-6E8A-4147-A177-3AD203B41FA5}">
                      <a16:colId xmlns:a16="http://schemas.microsoft.com/office/drawing/2014/main" val="20007"/>
                    </a:ext>
                  </a:extLst>
                </a:gridCol>
              </a:tblGrid>
              <a:tr h="249178">
                <a:tc gridSpan="8">
                  <a:txBody>
                    <a:bodyPr/>
                    <a:lstStyle/>
                    <a:p>
                      <a:pPr marL="263525" marR="0" lvl="0" indent="-263525" algn="ctr" defTabSz="914400" rtl="0" eaLnBrk="1" fontAlgn="t" latinLnBrk="0" hangingPunct="1">
                        <a:lnSpc>
                          <a:spcPct val="100000"/>
                        </a:lnSpc>
                        <a:spcBef>
                          <a:spcPct val="0"/>
                        </a:spcBef>
                        <a:spcAft>
                          <a:spcPct val="0"/>
                        </a:spcAft>
                        <a:buClrTx/>
                        <a:buSzTx/>
                        <a:buFontTx/>
                        <a:buNone/>
                        <a:tabLst/>
                      </a:pPr>
                      <a:r>
                        <a:rPr kumimoji="0" lang="fr-FR" sz="11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IP</a:t>
                      </a:r>
                      <a:endParaRPr kumimoji="0" lang="fr-FR" sz="1600" b="0" i="0" u="none" strike="noStrike" cap="none" normalizeH="0" baseline="0" dirty="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49178">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58</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50</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42</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34</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26</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18</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10</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2</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49178">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60</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52</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44</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36</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28</a:t>
                      </a:r>
                      <a:endParaRPr kumimoji="0" lang="fr-FR" sz="1600" b="0" i="0" u="none" strike="noStrike" cap="none" normalizeH="0" baseline="0" dirty="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20</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12</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4</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49178">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62</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54</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46</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38</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30</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22</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14</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6</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48890">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64</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56</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48</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40</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32</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24</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16</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8</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49178">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57</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49</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41</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33</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25</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17</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9</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1</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49178">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59</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51</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43</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35</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27</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19</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11</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3</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49178">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61</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53</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45</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37</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29</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21</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13</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5</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49178">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63</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55</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47</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39</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31</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23</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15</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7</a:t>
                      </a:r>
                      <a:endParaRPr kumimoji="0" lang="fr-FR" sz="1600" b="0" i="0" u="none" strike="noStrike" cap="none" normalizeH="0" baseline="0" dirty="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graphicFrame>
        <p:nvGraphicFramePr>
          <p:cNvPr id="11" name="Group 913">
            <a:extLst>
              <a:ext uri="{FF2B5EF4-FFF2-40B4-BE49-F238E27FC236}">
                <a16:creationId xmlns:a16="http://schemas.microsoft.com/office/drawing/2014/main" id="{A58F44CA-3321-2552-4DCE-E9F164BA215D}"/>
              </a:ext>
            </a:extLst>
          </p:cNvPr>
          <p:cNvGraphicFramePr>
            <a:graphicFrameLocks/>
          </p:cNvGraphicFramePr>
          <p:nvPr/>
        </p:nvGraphicFramePr>
        <p:xfrm>
          <a:off x="5966387" y="3947456"/>
          <a:ext cx="3784717" cy="2255436"/>
        </p:xfrm>
        <a:graphic>
          <a:graphicData uri="http://schemas.openxmlformats.org/drawingml/2006/table">
            <a:tbl>
              <a:tblPr/>
              <a:tblGrid>
                <a:gridCol w="486771">
                  <a:extLst>
                    <a:ext uri="{9D8B030D-6E8A-4147-A177-3AD203B41FA5}">
                      <a16:colId xmlns:a16="http://schemas.microsoft.com/office/drawing/2014/main" val="20000"/>
                    </a:ext>
                  </a:extLst>
                </a:gridCol>
                <a:gridCol w="377320">
                  <a:extLst>
                    <a:ext uri="{9D8B030D-6E8A-4147-A177-3AD203B41FA5}">
                      <a16:colId xmlns:a16="http://schemas.microsoft.com/office/drawing/2014/main" val="20001"/>
                    </a:ext>
                  </a:extLst>
                </a:gridCol>
                <a:gridCol w="486771">
                  <a:extLst>
                    <a:ext uri="{9D8B030D-6E8A-4147-A177-3AD203B41FA5}">
                      <a16:colId xmlns:a16="http://schemas.microsoft.com/office/drawing/2014/main" val="20002"/>
                    </a:ext>
                  </a:extLst>
                </a:gridCol>
                <a:gridCol w="486771">
                  <a:extLst>
                    <a:ext uri="{9D8B030D-6E8A-4147-A177-3AD203B41FA5}">
                      <a16:colId xmlns:a16="http://schemas.microsoft.com/office/drawing/2014/main" val="20003"/>
                    </a:ext>
                  </a:extLst>
                </a:gridCol>
                <a:gridCol w="486771">
                  <a:extLst>
                    <a:ext uri="{9D8B030D-6E8A-4147-A177-3AD203B41FA5}">
                      <a16:colId xmlns:a16="http://schemas.microsoft.com/office/drawing/2014/main" val="20004"/>
                    </a:ext>
                  </a:extLst>
                </a:gridCol>
                <a:gridCol w="486771">
                  <a:extLst>
                    <a:ext uri="{9D8B030D-6E8A-4147-A177-3AD203B41FA5}">
                      <a16:colId xmlns:a16="http://schemas.microsoft.com/office/drawing/2014/main" val="20005"/>
                    </a:ext>
                  </a:extLst>
                </a:gridCol>
                <a:gridCol w="486771">
                  <a:extLst>
                    <a:ext uri="{9D8B030D-6E8A-4147-A177-3AD203B41FA5}">
                      <a16:colId xmlns:a16="http://schemas.microsoft.com/office/drawing/2014/main" val="20006"/>
                    </a:ext>
                  </a:extLst>
                </a:gridCol>
                <a:gridCol w="486771">
                  <a:extLst>
                    <a:ext uri="{9D8B030D-6E8A-4147-A177-3AD203B41FA5}">
                      <a16:colId xmlns:a16="http://schemas.microsoft.com/office/drawing/2014/main" val="20007"/>
                    </a:ext>
                  </a:extLst>
                </a:gridCol>
              </a:tblGrid>
              <a:tr h="249178">
                <a:tc gridSpan="8">
                  <a:txBody>
                    <a:bodyPr/>
                    <a:lstStyle/>
                    <a:p>
                      <a:pPr marL="263525" marR="0" lvl="0" indent="-263525" algn="ctr" defTabSz="914400" rtl="0" eaLnBrk="1" fontAlgn="t" latinLnBrk="0" hangingPunct="1">
                        <a:lnSpc>
                          <a:spcPct val="100000"/>
                        </a:lnSpc>
                        <a:spcBef>
                          <a:spcPct val="0"/>
                        </a:spcBef>
                        <a:spcAft>
                          <a:spcPct val="0"/>
                        </a:spcAft>
                        <a:buClrTx/>
                        <a:buSzTx/>
                        <a:buFontTx/>
                        <a:buNone/>
                        <a:tabLst/>
                      </a:pPr>
                      <a:r>
                        <a:rPr kumimoji="0" lang="fr-FR" sz="11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IP</a:t>
                      </a:r>
                      <a:r>
                        <a:rPr kumimoji="0" lang="fr-FR" sz="1100" b="0" i="0" u="none" strike="noStrike" cap="none" normalizeH="0" baseline="30000" dirty="0">
                          <a:ln>
                            <a:noFill/>
                          </a:ln>
                          <a:solidFill>
                            <a:schemeClr val="tx1"/>
                          </a:solidFill>
                          <a:effectLst/>
                          <a:latin typeface="Times New Roman" pitchFamily="18" charset="0"/>
                          <a:ea typeface="Batang" pitchFamily="18" charset="-127"/>
                          <a:cs typeface="Times New Roman" pitchFamily="18" charset="0"/>
                        </a:rPr>
                        <a:t>-1</a:t>
                      </a:r>
                      <a:endParaRPr kumimoji="0" lang="fr-FR" sz="1600" b="0" i="0" u="none" strike="noStrike" cap="none" normalizeH="0" baseline="0" dirty="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49178">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40</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8</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48</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16</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56</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24</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64</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32</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49178">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39</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7</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47</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15</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55</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23</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63</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31</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49178">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38</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6</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46</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14</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54</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22</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62</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30</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48890">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37</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5</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45</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13</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53</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21</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61</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29</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49178">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36</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4</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44</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12</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52</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20</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60</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28</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49178">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35</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3</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43</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11</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51</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19</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59</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27</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49178">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34</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2</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42</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10</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50</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18</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58</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26</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49178">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33</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1</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41</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9</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49</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17</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pitchFamily="18" charset="0"/>
                          <a:ea typeface="Batang" pitchFamily="18" charset="-127"/>
                          <a:cs typeface="Times New Roman" pitchFamily="18" charset="0"/>
                        </a:rPr>
                        <a:t>57</a:t>
                      </a:r>
                      <a:endParaRPr kumimoji="0" lang="fr-FR" sz="1600" b="0"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25</a:t>
                      </a:r>
                      <a:endParaRPr kumimoji="0" lang="fr-FR" sz="1600" b="0" i="0" u="none" strike="noStrike" cap="none" normalizeH="0" baseline="0" dirty="0">
                        <a:ln>
                          <a:noFill/>
                        </a:ln>
                        <a:solidFill>
                          <a:schemeClr val="tx1"/>
                        </a:solidFill>
                        <a:effectLst/>
                        <a:latin typeface="Arial" charset="0"/>
                        <a:ea typeface="Batang" pitchFamily="18" charset="-127"/>
                        <a:cs typeface="Times New Roman" pitchFamily="18" charset="0"/>
                      </a:endParaRPr>
                    </a:p>
                  </a:txBody>
                  <a:tcPr marL="82953" marR="82953" marT="41482" marB="4148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81075" name="Rectangle 918">
            <a:extLst>
              <a:ext uri="{FF2B5EF4-FFF2-40B4-BE49-F238E27FC236}">
                <a16:creationId xmlns:a16="http://schemas.microsoft.com/office/drawing/2014/main" id="{F42BFC95-3323-6BA3-557F-BC57BBE754C4}"/>
              </a:ext>
            </a:extLst>
          </p:cNvPr>
          <p:cNvSpPr>
            <a:spLocks noChangeArrowheads="1"/>
          </p:cNvSpPr>
          <p:nvPr/>
        </p:nvSpPr>
        <p:spPr bwMode="auto">
          <a:xfrm>
            <a:off x="2337206" y="6280500"/>
            <a:ext cx="5880137" cy="26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eaLnBrk="1" hangingPunct="1"/>
            <a:r>
              <a:rPr lang="en-US" altLang="en-US" sz="1814">
                <a:solidFill>
                  <a:srgbClr val="FF0000"/>
                </a:solidFill>
                <a:latin typeface="Tahoma" panose="020B0604030504040204" pitchFamily="34" charset="0"/>
                <a:cs typeface="Tahoma" panose="020B0604030504040204" pitchFamily="34" charset="0"/>
              </a:rPr>
              <a:t>“First Bit of the output is taken from the 58</a:t>
            </a:r>
            <a:r>
              <a:rPr lang="en-US" altLang="en-US" sz="1814" baseline="30000">
                <a:solidFill>
                  <a:srgbClr val="FF0000"/>
                </a:solidFill>
                <a:latin typeface="Tahoma" panose="020B0604030504040204" pitchFamily="34" charset="0"/>
                <a:cs typeface="Tahoma" panose="020B0604030504040204" pitchFamily="34" charset="0"/>
              </a:rPr>
              <a:t>th</a:t>
            </a:r>
            <a:r>
              <a:rPr lang="en-US" altLang="en-US" sz="1814">
                <a:solidFill>
                  <a:srgbClr val="FF0000"/>
                </a:solidFill>
                <a:latin typeface="Tahoma" panose="020B0604030504040204" pitchFamily="34" charset="0"/>
                <a:cs typeface="Tahoma" panose="020B0604030504040204" pitchFamily="34" charset="0"/>
              </a:rPr>
              <a:t> bit of the input, etc...”</a:t>
            </a:r>
          </a:p>
        </p:txBody>
      </p:sp>
      <p:sp>
        <p:nvSpPr>
          <p:cNvPr id="81076" name="Freeform 920">
            <a:extLst>
              <a:ext uri="{FF2B5EF4-FFF2-40B4-BE49-F238E27FC236}">
                <a16:creationId xmlns:a16="http://schemas.microsoft.com/office/drawing/2014/main" id="{73B6F220-F273-DEB7-838C-FE5F3A8F9004}"/>
              </a:ext>
            </a:extLst>
          </p:cNvPr>
          <p:cNvSpPr>
            <a:spLocks/>
          </p:cNvSpPr>
          <p:nvPr/>
        </p:nvSpPr>
        <p:spPr bwMode="auto">
          <a:xfrm>
            <a:off x="1689138" y="4271489"/>
            <a:ext cx="194420" cy="2024853"/>
          </a:xfrm>
          <a:custGeom>
            <a:avLst/>
            <a:gdLst>
              <a:gd name="T0" fmla="*/ 2147483646 w 136"/>
              <a:gd name="T1" fmla="*/ 2147483646 h 1451"/>
              <a:gd name="T2" fmla="*/ 0 w 136"/>
              <a:gd name="T3" fmla="*/ 2147483646 h 1451"/>
              <a:gd name="T4" fmla="*/ 0 w 136"/>
              <a:gd name="T5" fmla="*/ 0 h 1451"/>
              <a:gd name="T6" fmla="*/ 2147483646 w 136"/>
              <a:gd name="T7" fmla="*/ 0 h 1451"/>
              <a:gd name="T8" fmla="*/ 0 60000 65536"/>
              <a:gd name="T9" fmla="*/ 0 60000 65536"/>
              <a:gd name="T10" fmla="*/ 0 60000 65536"/>
              <a:gd name="T11" fmla="*/ 0 60000 65536"/>
              <a:gd name="T12" fmla="*/ 0 w 136"/>
              <a:gd name="T13" fmla="*/ 0 h 1451"/>
              <a:gd name="T14" fmla="*/ 136 w 136"/>
              <a:gd name="T15" fmla="*/ 1451 h 1451"/>
            </a:gdLst>
            <a:ahLst/>
            <a:cxnLst>
              <a:cxn ang="T8">
                <a:pos x="T0" y="T1"/>
              </a:cxn>
              <a:cxn ang="T9">
                <a:pos x="T2" y="T3"/>
              </a:cxn>
              <a:cxn ang="T10">
                <a:pos x="T4" y="T5"/>
              </a:cxn>
              <a:cxn ang="T11">
                <a:pos x="T6" y="T7"/>
              </a:cxn>
            </a:cxnLst>
            <a:rect l="T12" t="T13" r="T14" b="T15"/>
            <a:pathLst>
              <a:path w="136" h="1451">
                <a:moveTo>
                  <a:pt x="136" y="1451"/>
                </a:moveTo>
                <a:lnTo>
                  <a:pt x="0" y="1451"/>
                </a:lnTo>
                <a:lnTo>
                  <a:pt x="0" y="0"/>
                </a:lnTo>
                <a:lnTo>
                  <a:pt x="136" y="0"/>
                </a:lnTo>
              </a:path>
            </a:pathLst>
          </a:cu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sz="1633"/>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7FD7E48B-BA6C-91E1-8EDB-F3F433266E14}"/>
              </a:ext>
            </a:extLst>
          </p:cNvPr>
          <p:cNvSpPr>
            <a:spLocks noGrp="1" noChangeArrowheads="1"/>
          </p:cNvSpPr>
          <p:nvPr>
            <p:ph type="title"/>
          </p:nvPr>
        </p:nvSpPr>
        <p:spPr>
          <a:xfrm>
            <a:off x="838200" y="60740"/>
            <a:ext cx="10515600" cy="467794"/>
          </a:xfrm>
        </p:spPr>
        <p:txBody>
          <a:bodyPr>
            <a:normAutofit fontScale="90000"/>
          </a:bodyPr>
          <a:lstStyle/>
          <a:p>
            <a:r>
              <a:rPr lang="en-GB" altLang="en-US" dirty="0">
                <a:solidFill>
                  <a:schemeClr val="accent2"/>
                </a:solidFill>
                <a:latin typeface="Tahoma" panose="020B0604030504040204" pitchFamily="34" charset="0"/>
                <a:cs typeface="Tahoma" panose="020B0604030504040204" pitchFamily="34" charset="0"/>
              </a:rPr>
              <a:t>Symmetric DES</a:t>
            </a:r>
            <a:endParaRPr lang="en-US" altLang="en-US" sz="2903" dirty="0">
              <a:solidFill>
                <a:srgbClr val="FF0000"/>
              </a:solidFill>
              <a:latin typeface="Tahoma" panose="020B0604030504040204" pitchFamily="34" charset="0"/>
              <a:cs typeface="Tahoma" panose="020B0604030504040204" pitchFamily="34" charset="0"/>
            </a:endParaRPr>
          </a:p>
        </p:txBody>
      </p:sp>
      <p:sp>
        <p:nvSpPr>
          <p:cNvPr id="81923" name="Content Placeholder 2">
            <a:extLst>
              <a:ext uri="{FF2B5EF4-FFF2-40B4-BE49-F238E27FC236}">
                <a16:creationId xmlns:a16="http://schemas.microsoft.com/office/drawing/2014/main" id="{B0CE8ED6-DEB1-B972-34C4-29A291584628}"/>
              </a:ext>
            </a:extLst>
          </p:cNvPr>
          <p:cNvSpPr>
            <a:spLocks noGrp="1" noChangeArrowheads="1"/>
          </p:cNvSpPr>
          <p:nvPr>
            <p:ph idx="1"/>
          </p:nvPr>
        </p:nvSpPr>
        <p:spPr>
          <a:xfrm>
            <a:off x="190123" y="733331"/>
            <a:ext cx="11887199" cy="5966233"/>
          </a:xfrm>
        </p:spPr>
        <p:txBody>
          <a:bodyPr>
            <a:normAutofit/>
          </a:bodyPr>
          <a:lstStyle/>
          <a:p>
            <a:pPr marL="0" indent="0" algn="just">
              <a:lnSpc>
                <a:spcPct val="150000"/>
              </a:lnSpc>
              <a:buNone/>
            </a:pPr>
            <a:r>
              <a:rPr lang="en-US" altLang="en-US" sz="2000" dirty="0">
                <a:solidFill>
                  <a:srgbClr val="FF0000"/>
                </a:solidFill>
                <a:latin typeface="Tahoma" panose="020B0604030504040204" pitchFamily="34" charset="0"/>
                <a:cs typeface="Tahoma" panose="020B0604030504040204" pitchFamily="34" charset="0"/>
              </a:rPr>
              <a:t>Round Key Generation</a:t>
            </a:r>
            <a:endParaRPr lang="en-US" altLang="en-US" sz="2000" dirty="0">
              <a:latin typeface="Tahoma" panose="020B0604030504040204" pitchFamily="34" charset="0"/>
              <a:cs typeface="Tahoma" panose="020B0604030504040204" pitchFamily="34" charset="0"/>
            </a:endParaRPr>
          </a:p>
          <a:p>
            <a:pPr algn="just">
              <a:lnSpc>
                <a:spcPct val="150000"/>
              </a:lnSpc>
            </a:pPr>
            <a:r>
              <a:rPr lang="en-US" altLang="en-US" sz="2000" dirty="0">
                <a:latin typeface="Tahoma" panose="020B0604030504040204" pitchFamily="34" charset="0"/>
                <a:cs typeface="Tahoma" panose="020B0604030504040204" pitchFamily="34" charset="0"/>
              </a:rPr>
              <a:t>The initial </a:t>
            </a:r>
            <a:r>
              <a:rPr lang="en-US" altLang="en-US" sz="2000" dirty="0">
                <a:solidFill>
                  <a:srgbClr val="C00000"/>
                </a:solidFill>
                <a:latin typeface="Tahoma" panose="020B0604030504040204" pitchFamily="34" charset="0"/>
                <a:cs typeface="Tahoma" panose="020B0604030504040204" pitchFamily="34" charset="0"/>
              </a:rPr>
              <a:t>64-bit key</a:t>
            </a:r>
            <a:r>
              <a:rPr lang="en-US" altLang="en-US" sz="2000" dirty="0">
                <a:latin typeface="Tahoma" panose="020B0604030504040204" pitchFamily="34" charset="0"/>
                <a:cs typeface="Tahoma" panose="020B0604030504040204" pitchFamily="34" charset="0"/>
              </a:rPr>
              <a:t> may be represented as </a:t>
            </a:r>
            <a:r>
              <a:rPr lang="en-US" altLang="en-US" sz="2000" dirty="0">
                <a:solidFill>
                  <a:srgbClr val="C00000"/>
                </a:solidFill>
                <a:latin typeface="Tahoma" panose="020B0604030504040204" pitchFamily="34" charset="0"/>
                <a:cs typeface="Tahoma" panose="020B0604030504040204" pitchFamily="34" charset="0"/>
              </a:rPr>
              <a:t>8 bytes</a:t>
            </a:r>
            <a:r>
              <a:rPr lang="en-US" altLang="en-US" sz="2000" dirty="0">
                <a:latin typeface="Tahoma" panose="020B0604030504040204" pitchFamily="34" charset="0"/>
                <a:cs typeface="Tahoma" panose="020B0604030504040204" pitchFamily="34" charset="0"/>
              </a:rPr>
              <a:t>, with the last bit of each byte used as a </a:t>
            </a:r>
            <a:r>
              <a:rPr lang="en-US" altLang="en-US" sz="2000" dirty="0">
                <a:solidFill>
                  <a:schemeClr val="accent2"/>
                </a:solidFill>
                <a:latin typeface="Tahoma" panose="020B0604030504040204" pitchFamily="34" charset="0"/>
                <a:cs typeface="Tahoma" panose="020B0604030504040204" pitchFamily="34" charset="0"/>
              </a:rPr>
              <a:t>parity bit</a:t>
            </a:r>
            <a:r>
              <a:rPr lang="en-US" altLang="en-US" sz="2000" dirty="0">
                <a:latin typeface="Tahoma" panose="020B0604030504040204" pitchFamily="34" charset="0"/>
                <a:cs typeface="Tahoma" panose="020B0604030504040204" pitchFamily="34" charset="0"/>
              </a:rPr>
              <a:t>.</a:t>
            </a:r>
          </a:p>
          <a:p>
            <a:pPr algn="just">
              <a:lnSpc>
                <a:spcPct val="150000"/>
              </a:lnSpc>
            </a:pPr>
            <a:r>
              <a:rPr lang="en-US" altLang="en-US" sz="2000" dirty="0">
                <a:latin typeface="Tahoma" panose="020B0604030504040204" pitchFamily="34" charset="0"/>
                <a:cs typeface="Tahoma" panose="020B0604030504040204" pitchFamily="34" charset="0"/>
              </a:rPr>
              <a:t>The relevant </a:t>
            </a:r>
            <a:r>
              <a:rPr lang="en-US" altLang="en-US" sz="2000" dirty="0">
                <a:solidFill>
                  <a:srgbClr val="C00000"/>
                </a:solidFill>
                <a:latin typeface="Tahoma" panose="020B0604030504040204" pitchFamily="34" charset="0"/>
                <a:cs typeface="Tahoma" panose="020B0604030504040204" pitchFamily="34" charset="0"/>
              </a:rPr>
              <a:t>56 bits</a:t>
            </a:r>
            <a:r>
              <a:rPr lang="en-US" altLang="en-US" sz="2000" dirty="0">
                <a:latin typeface="Tahoma" panose="020B0604030504040204" pitchFamily="34" charset="0"/>
                <a:cs typeface="Tahoma" panose="020B0604030504040204" pitchFamily="34" charset="0"/>
              </a:rPr>
              <a:t> are subject to a permutation at the beginning before any round keys are generated. (</a:t>
            </a:r>
            <a:r>
              <a:rPr lang="en-US" altLang="en-US" sz="2000" dirty="0">
                <a:solidFill>
                  <a:srgbClr val="FF0000"/>
                </a:solidFill>
                <a:latin typeface="Tahoma" panose="020B0604030504040204" pitchFamily="34" charset="0"/>
                <a:cs typeface="Tahoma" panose="020B0604030504040204" pitchFamily="34" charset="0"/>
              </a:rPr>
              <a:t>permutation choice 1</a:t>
            </a:r>
            <a:r>
              <a:rPr lang="en-US" altLang="en-US" sz="2000" dirty="0">
                <a:latin typeface="Tahoma" panose="020B0604030504040204" pitchFamily="34" charset="0"/>
                <a:cs typeface="Tahoma" panose="020B0604030504040204" pitchFamily="34" charset="0"/>
              </a:rPr>
              <a:t>)</a:t>
            </a:r>
          </a:p>
          <a:p>
            <a:pPr algn="just">
              <a:lnSpc>
                <a:spcPct val="150000"/>
              </a:lnSpc>
            </a:pPr>
            <a:r>
              <a:rPr lang="en-US" altLang="en-US" sz="2000" dirty="0">
                <a:latin typeface="Tahoma" panose="020B0604030504040204" pitchFamily="34" charset="0"/>
                <a:cs typeface="Tahoma" panose="020B0604030504040204" pitchFamily="34" charset="0"/>
              </a:rPr>
              <a:t>At the beginning of each round, </a:t>
            </a:r>
          </a:p>
          <a:p>
            <a:pPr lvl="1" algn="just">
              <a:lnSpc>
                <a:spcPct val="150000"/>
              </a:lnSpc>
            </a:pPr>
            <a:r>
              <a:rPr lang="en-US" altLang="en-US" sz="2000" dirty="0">
                <a:latin typeface="Tahoma" panose="020B0604030504040204" pitchFamily="34" charset="0"/>
                <a:cs typeface="Tahoma" panose="020B0604030504040204" pitchFamily="34" charset="0"/>
              </a:rPr>
              <a:t>we divide the 56 relevant key bits into </a:t>
            </a:r>
            <a:r>
              <a:rPr lang="en-US" altLang="en-US" sz="2000" dirty="0">
                <a:solidFill>
                  <a:srgbClr val="C00000"/>
                </a:solidFill>
                <a:latin typeface="Tahoma" panose="020B0604030504040204" pitchFamily="34" charset="0"/>
                <a:cs typeface="Tahoma" panose="020B0604030504040204" pitchFamily="34" charset="0"/>
              </a:rPr>
              <a:t>two 28 bit</a:t>
            </a:r>
            <a:r>
              <a:rPr lang="en-US" altLang="en-US" sz="2000" dirty="0">
                <a:latin typeface="Tahoma" panose="020B0604030504040204" pitchFamily="34" charset="0"/>
                <a:cs typeface="Tahoma" panose="020B0604030504040204" pitchFamily="34" charset="0"/>
              </a:rPr>
              <a:t> halves and</a:t>
            </a:r>
          </a:p>
          <a:p>
            <a:pPr lvl="1" algn="just">
              <a:lnSpc>
                <a:spcPct val="150000"/>
              </a:lnSpc>
            </a:pPr>
            <a:r>
              <a:rPr lang="en-US" altLang="en-US" sz="2000" dirty="0">
                <a:solidFill>
                  <a:srgbClr val="C00000"/>
                </a:solidFill>
                <a:latin typeface="Tahoma" panose="020B0604030504040204" pitchFamily="34" charset="0"/>
                <a:cs typeface="Tahoma" panose="020B0604030504040204" pitchFamily="34" charset="0"/>
              </a:rPr>
              <a:t>circularly shift</a:t>
            </a:r>
            <a:r>
              <a:rPr lang="en-US" altLang="en-US" sz="2000" dirty="0">
                <a:latin typeface="Tahoma" panose="020B0604030504040204" pitchFamily="34" charset="0"/>
                <a:cs typeface="Tahoma" panose="020B0604030504040204" pitchFamily="34" charset="0"/>
              </a:rPr>
              <a:t> </a:t>
            </a:r>
            <a:r>
              <a:rPr lang="en-US" altLang="en-US" sz="2000" dirty="0">
                <a:solidFill>
                  <a:srgbClr val="C00000"/>
                </a:solidFill>
                <a:latin typeface="Tahoma" panose="020B0604030504040204" pitchFamily="34" charset="0"/>
                <a:cs typeface="Tahoma" panose="020B0604030504040204" pitchFamily="34" charset="0"/>
              </a:rPr>
              <a:t>left</a:t>
            </a:r>
            <a:r>
              <a:rPr lang="en-US" altLang="en-US" sz="2000" dirty="0">
                <a:latin typeface="Tahoma" panose="020B0604030504040204" pitchFamily="34" charset="0"/>
                <a:cs typeface="Tahoma" panose="020B0604030504040204" pitchFamily="34" charset="0"/>
              </a:rPr>
              <a:t> each half by one or two bits.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a:extLst>
              <a:ext uri="{FF2B5EF4-FFF2-40B4-BE49-F238E27FC236}">
                <a16:creationId xmlns:a16="http://schemas.microsoft.com/office/drawing/2014/main" id="{72ACB404-EDC4-6816-ADB0-FCBAEBD545D4}"/>
              </a:ext>
            </a:extLst>
          </p:cNvPr>
          <p:cNvSpPr>
            <a:spLocks noGrp="1" noChangeArrowheads="1"/>
          </p:cNvSpPr>
          <p:nvPr>
            <p:ph type="title"/>
          </p:nvPr>
        </p:nvSpPr>
        <p:spPr>
          <a:xfrm>
            <a:off x="774826" y="177029"/>
            <a:ext cx="10515600" cy="504008"/>
          </a:xfrm>
        </p:spPr>
        <p:txBody>
          <a:bodyPr>
            <a:normAutofit fontScale="90000"/>
          </a:bodyPr>
          <a:lstStyle/>
          <a:p>
            <a:r>
              <a:rPr lang="en-GB" altLang="en-US" dirty="0">
                <a:solidFill>
                  <a:schemeClr val="accent2"/>
                </a:solidFill>
                <a:latin typeface="Tahoma" panose="020B0604030504040204" pitchFamily="34" charset="0"/>
                <a:cs typeface="Tahoma" panose="020B0604030504040204" pitchFamily="34" charset="0"/>
              </a:rPr>
              <a:t>Symmetric DES...</a:t>
            </a:r>
            <a:endParaRPr lang="en-US" altLang="en-US" sz="3266" dirty="0"/>
          </a:p>
        </p:txBody>
      </p:sp>
      <p:sp>
        <p:nvSpPr>
          <p:cNvPr id="3" name="Content Placeholder 2">
            <a:extLst>
              <a:ext uri="{FF2B5EF4-FFF2-40B4-BE49-F238E27FC236}">
                <a16:creationId xmlns:a16="http://schemas.microsoft.com/office/drawing/2014/main" id="{623B13BD-8329-E75D-ADE5-E73D61DF8EFA}"/>
              </a:ext>
            </a:extLst>
          </p:cNvPr>
          <p:cNvSpPr>
            <a:spLocks noGrp="1"/>
          </p:cNvSpPr>
          <p:nvPr>
            <p:ph idx="1"/>
          </p:nvPr>
        </p:nvSpPr>
        <p:spPr>
          <a:xfrm>
            <a:off x="353085" y="1013988"/>
            <a:ext cx="5314384" cy="5666983"/>
          </a:xfrm>
        </p:spPr>
        <p:txBody>
          <a:bodyPr>
            <a:normAutofit/>
          </a:bodyPr>
          <a:lstStyle/>
          <a:p>
            <a:pPr marL="0" indent="0" algn="just">
              <a:lnSpc>
                <a:spcPct val="150000"/>
              </a:lnSpc>
              <a:spcBef>
                <a:spcPct val="20000"/>
              </a:spcBef>
              <a:buSzPct val="150000"/>
              <a:buNone/>
              <a:defRPr/>
            </a:pPr>
            <a:r>
              <a:rPr lang="en-US" altLang="en-US" sz="2000" dirty="0">
                <a:solidFill>
                  <a:srgbClr val="FF0000"/>
                </a:solidFill>
                <a:latin typeface="Tahoma" panose="020B0604030504040204" pitchFamily="34" charset="0"/>
                <a:cs typeface="Tahoma" panose="020B0604030504040204" pitchFamily="34" charset="0"/>
              </a:rPr>
              <a:t>Round Key Generation</a:t>
            </a:r>
            <a:endParaRPr lang="en-US" sz="2000" dirty="0">
              <a:solidFill>
                <a:srgbClr val="C00000"/>
              </a:solidFill>
              <a:latin typeface="Tahoma" pitchFamily="34" charset="0"/>
              <a:ea typeface="Tahoma" pitchFamily="34" charset="0"/>
              <a:cs typeface="Tahoma" pitchFamily="34" charset="0"/>
            </a:endParaRPr>
          </a:p>
          <a:p>
            <a:pPr marL="432054" indent="-432054" algn="just">
              <a:lnSpc>
                <a:spcPct val="150000"/>
              </a:lnSpc>
              <a:spcBef>
                <a:spcPct val="20000"/>
              </a:spcBef>
              <a:buSzPct val="150000"/>
              <a:defRPr/>
            </a:pPr>
            <a:r>
              <a:rPr lang="en-US" sz="2000" dirty="0">
                <a:solidFill>
                  <a:srgbClr val="C00000"/>
                </a:solidFill>
                <a:latin typeface="Tahoma" pitchFamily="34" charset="0"/>
                <a:ea typeface="Tahoma" pitchFamily="34" charset="0"/>
                <a:cs typeface="Tahoma" pitchFamily="34" charset="0"/>
              </a:rPr>
              <a:t>To generate the </a:t>
            </a:r>
            <a:r>
              <a:rPr lang="en-US" sz="2000" dirty="0" err="1">
                <a:solidFill>
                  <a:srgbClr val="C00000"/>
                </a:solidFill>
                <a:latin typeface="Tahoma" pitchFamily="34" charset="0"/>
                <a:ea typeface="Tahoma" pitchFamily="34" charset="0"/>
                <a:cs typeface="Tahoma" pitchFamily="34" charset="0"/>
              </a:rPr>
              <a:t>roundkeys</a:t>
            </a:r>
            <a:r>
              <a:rPr lang="en-US" sz="2000" dirty="0">
                <a:latin typeface="Tahoma" pitchFamily="34" charset="0"/>
                <a:ea typeface="Tahoma" pitchFamily="34" charset="0"/>
                <a:cs typeface="Tahoma" pitchFamily="34" charset="0"/>
              </a:rPr>
              <a:t>, start with the 56-bit key (64 bits if you include the parity bits). </a:t>
            </a:r>
          </a:p>
          <a:p>
            <a:pPr marL="432054" indent="-432054" algn="just">
              <a:lnSpc>
                <a:spcPct val="150000"/>
              </a:lnSpc>
              <a:spcBef>
                <a:spcPct val="20000"/>
              </a:spcBef>
              <a:buSzPct val="150000"/>
              <a:defRPr/>
            </a:pPr>
            <a:r>
              <a:rPr lang="en-US" sz="2000" dirty="0">
                <a:latin typeface="Tahoma" pitchFamily="34" charset="0"/>
                <a:ea typeface="Tahoma" pitchFamily="34" charset="0"/>
                <a:cs typeface="Tahoma" pitchFamily="34" charset="0"/>
              </a:rPr>
              <a:t>These are permuted and divided into two halves called </a:t>
            </a:r>
            <a:r>
              <a:rPr lang="en-US" sz="2000" dirty="0">
                <a:solidFill>
                  <a:schemeClr val="accent2"/>
                </a:solidFill>
                <a:latin typeface="Tahoma" pitchFamily="34" charset="0"/>
                <a:ea typeface="Tahoma" pitchFamily="34" charset="0"/>
                <a:cs typeface="Tahoma" pitchFamily="34" charset="0"/>
              </a:rPr>
              <a:t>C</a:t>
            </a:r>
            <a:r>
              <a:rPr lang="en-US" sz="2000" dirty="0">
                <a:latin typeface="Tahoma" pitchFamily="34" charset="0"/>
                <a:ea typeface="Tahoma" pitchFamily="34" charset="0"/>
                <a:cs typeface="Tahoma" pitchFamily="34" charset="0"/>
              </a:rPr>
              <a:t> and </a:t>
            </a:r>
            <a:r>
              <a:rPr lang="en-US" sz="2000" dirty="0">
                <a:solidFill>
                  <a:schemeClr val="accent2"/>
                </a:solidFill>
                <a:latin typeface="Tahoma" pitchFamily="34" charset="0"/>
                <a:ea typeface="Tahoma" pitchFamily="34" charset="0"/>
                <a:cs typeface="Tahoma" pitchFamily="34" charset="0"/>
              </a:rPr>
              <a:t>D</a:t>
            </a:r>
            <a:r>
              <a:rPr lang="en-US" sz="2000" dirty="0">
                <a:latin typeface="Tahoma" pitchFamily="34" charset="0"/>
                <a:ea typeface="Tahoma" pitchFamily="34" charset="0"/>
                <a:cs typeface="Tahoma" pitchFamily="34" charset="0"/>
              </a:rPr>
              <a:t>. </a:t>
            </a:r>
          </a:p>
          <a:p>
            <a:pPr marL="432054" indent="-432054" algn="just">
              <a:lnSpc>
                <a:spcPct val="150000"/>
              </a:lnSpc>
              <a:spcBef>
                <a:spcPct val="20000"/>
              </a:spcBef>
              <a:buSzPct val="150000"/>
              <a:defRPr/>
            </a:pPr>
            <a:r>
              <a:rPr lang="en-US" sz="2000" dirty="0">
                <a:latin typeface="Tahoma" pitchFamily="34" charset="0"/>
                <a:ea typeface="Tahoma" pitchFamily="34" charset="0"/>
                <a:cs typeface="Tahoma" pitchFamily="34" charset="0"/>
              </a:rPr>
              <a:t>For each round, </a:t>
            </a:r>
            <a:r>
              <a:rPr lang="en-US" sz="2000" dirty="0">
                <a:solidFill>
                  <a:schemeClr val="accent2"/>
                </a:solidFill>
                <a:latin typeface="Tahoma" pitchFamily="34" charset="0"/>
                <a:ea typeface="Tahoma" pitchFamily="34" charset="0"/>
                <a:cs typeface="Tahoma" pitchFamily="34" charset="0"/>
              </a:rPr>
              <a:t>C</a:t>
            </a:r>
            <a:r>
              <a:rPr lang="en-US" sz="2000" dirty="0">
                <a:latin typeface="Tahoma" pitchFamily="34" charset="0"/>
                <a:ea typeface="Tahoma" pitchFamily="34" charset="0"/>
                <a:cs typeface="Tahoma" pitchFamily="34" charset="0"/>
              </a:rPr>
              <a:t> and </a:t>
            </a:r>
            <a:r>
              <a:rPr lang="en-US" sz="2000" dirty="0">
                <a:solidFill>
                  <a:schemeClr val="accent2"/>
                </a:solidFill>
                <a:latin typeface="Tahoma" pitchFamily="34" charset="0"/>
                <a:ea typeface="Tahoma" pitchFamily="34" charset="0"/>
                <a:cs typeface="Tahoma" pitchFamily="34" charset="0"/>
              </a:rPr>
              <a:t>D</a:t>
            </a:r>
            <a:r>
              <a:rPr lang="en-US" sz="2000" dirty="0">
                <a:latin typeface="Tahoma" pitchFamily="34" charset="0"/>
                <a:ea typeface="Tahoma" pitchFamily="34" charset="0"/>
                <a:cs typeface="Tahoma" pitchFamily="34" charset="0"/>
              </a:rPr>
              <a:t> are each shifted left circularly one or two bits.</a:t>
            </a:r>
          </a:p>
          <a:p>
            <a:pPr marL="432054" indent="-432054" algn="just">
              <a:lnSpc>
                <a:spcPct val="150000"/>
              </a:lnSpc>
              <a:spcBef>
                <a:spcPct val="20000"/>
              </a:spcBef>
              <a:buSzPct val="150000"/>
              <a:defRPr/>
            </a:pPr>
            <a:r>
              <a:rPr lang="en-US" sz="2000" dirty="0">
                <a:latin typeface="Tahoma" pitchFamily="34" charset="0"/>
                <a:ea typeface="Tahoma" pitchFamily="34" charset="0"/>
                <a:cs typeface="Tahoma" pitchFamily="34" charset="0"/>
              </a:rPr>
              <a:t>The </a:t>
            </a:r>
            <a:r>
              <a:rPr lang="en-US" sz="2000" dirty="0">
                <a:solidFill>
                  <a:srgbClr val="C00000"/>
                </a:solidFill>
                <a:latin typeface="Tahoma" pitchFamily="34" charset="0"/>
                <a:ea typeface="Tahoma" pitchFamily="34" charset="0"/>
                <a:cs typeface="Tahoma" pitchFamily="34" charset="0"/>
              </a:rPr>
              <a:t>48-bit </a:t>
            </a:r>
            <a:r>
              <a:rPr lang="en-US" sz="2000" dirty="0" err="1">
                <a:solidFill>
                  <a:srgbClr val="C00000"/>
                </a:solidFill>
                <a:latin typeface="Tahoma" pitchFamily="34" charset="0"/>
                <a:ea typeface="Tahoma" pitchFamily="34" charset="0"/>
                <a:cs typeface="Tahoma" pitchFamily="34" charset="0"/>
              </a:rPr>
              <a:t>roundkey</a:t>
            </a:r>
            <a:r>
              <a:rPr lang="en-US" sz="2000" dirty="0">
                <a:latin typeface="Tahoma" pitchFamily="34" charset="0"/>
                <a:ea typeface="Tahoma" pitchFamily="34" charset="0"/>
                <a:cs typeface="Tahoma" pitchFamily="34" charset="0"/>
              </a:rPr>
              <a:t> is then selected from the current </a:t>
            </a:r>
            <a:r>
              <a:rPr lang="en-US" sz="2000" dirty="0">
                <a:solidFill>
                  <a:schemeClr val="accent2"/>
                </a:solidFill>
                <a:latin typeface="Tahoma" pitchFamily="34" charset="0"/>
                <a:ea typeface="Tahoma" pitchFamily="34" charset="0"/>
                <a:cs typeface="Tahoma" pitchFamily="34" charset="0"/>
              </a:rPr>
              <a:t>C</a:t>
            </a:r>
            <a:r>
              <a:rPr lang="en-US" sz="2000" dirty="0">
                <a:latin typeface="Tahoma" pitchFamily="34" charset="0"/>
                <a:ea typeface="Tahoma" pitchFamily="34" charset="0"/>
                <a:cs typeface="Tahoma" pitchFamily="34" charset="0"/>
              </a:rPr>
              <a:t> and </a:t>
            </a:r>
            <a:r>
              <a:rPr lang="en-US" sz="2000" dirty="0">
                <a:solidFill>
                  <a:schemeClr val="accent2"/>
                </a:solidFill>
                <a:latin typeface="Tahoma" pitchFamily="34" charset="0"/>
                <a:ea typeface="Tahoma" pitchFamily="34" charset="0"/>
                <a:cs typeface="Tahoma" pitchFamily="34" charset="0"/>
              </a:rPr>
              <a:t>D</a:t>
            </a:r>
            <a:r>
              <a:rPr lang="en-US" sz="2000" dirty="0">
                <a:latin typeface="Tahoma" pitchFamily="34" charset="0"/>
                <a:ea typeface="Tahoma" pitchFamily="34" charset="0"/>
                <a:cs typeface="Tahoma" pitchFamily="34" charset="0"/>
              </a:rPr>
              <a:t> bits.</a:t>
            </a:r>
            <a:endParaRPr lang="en-GB" sz="2000" dirty="0">
              <a:latin typeface="Tahoma" pitchFamily="34" charset="0"/>
              <a:ea typeface="Tahoma" pitchFamily="34" charset="0"/>
              <a:cs typeface="Tahoma" pitchFamily="34" charset="0"/>
            </a:endParaRPr>
          </a:p>
          <a:p>
            <a:pPr>
              <a:lnSpc>
                <a:spcPct val="150000"/>
              </a:lnSpc>
              <a:defRPr/>
            </a:pPr>
            <a:endParaRPr lang="en-US" sz="2000" dirty="0"/>
          </a:p>
        </p:txBody>
      </p:sp>
      <p:pic>
        <p:nvPicPr>
          <p:cNvPr id="6" name="Picture 5" descr="DES Key Generation Diagram">
            <a:extLst>
              <a:ext uri="{FF2B5EF4-FFF2-40B4-BE49-F238E27FC236}">
                <a16:creationId xmlns:a16="http://schemas.microsoft.com/office/drawing/2014/main" id="{8B8D9151-E893-CB5F-4783-0A5768E97CF7}"/>
              </a:ext>
            </a:extLst>
          </p:cNvPr>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Lst>
          </a:blip>
          <a:srcRect/>
          <a:stretch>
            <a:fillRect/>
          </a:stretch>
        </p:blipFill>
        <p:spPr bwMode="auto">
          <a:xfrm>
            <a:off x="5901923" y="1013988"/>
            <a:ext cx="6156647" cy="5308397"/>
          </a:xfrm>
          <a:prstGeom prst="rect">
            <a:avLst/>
          </a:prstGeom>
          <a:noFill/>
          <a:ln w="9525">
            <a:solidFill>
              <a:schemeClr val="bg1">
                <a:lumMod val="10000"/>
              </a:schemeClr>
            </a:solid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C36B473D-20A2-2FC6-B1F9-153DC30FDC41}"/>
              </a:ext>
            </a:extLst>
          </p:cNvPr>
          <p:cNvSpPr>
            <a:spLocks noGrp="1" noChangeArrowheads="1"/>
          </p:cNvSpPr>
          <p:nvPr>
            <p:ph type="title"/>
          </p:nvPr>
        </p:nvSpPr>
        <p:spPr>
          <a:xfrm>
            <a:off x="1782233" y="119498"/>
            <a:ext cx="8223263" cy="538617"/>
          </a:xfrm>
        </p:spPr>
        <p:txBody>
          <a:bodyPr>
            <a:normAutofit fontScale="90000"/>
          </a:bodyPr>
          <a:lstStyle/>
          <a:p>
            <a:r>
              <a:rPr lang="en-GB" altLang="en-US" dirty="0">
                <a:solidFill>
                  <a:schemeClr val="accent2"/>
                </a:solidFill>
                <a:latin typeface="Tahoma" panose="020B0604030504040204" pitchFamily="34" charset="0"/>
                <a:cs typeface="Tahoma" panose="020B0604030504040204" pitchFamily="34" charset="0"/>
              </a:rPr>
              <a:t>Symmetric DES</a:t>
            </a:r>
            <a:endParaRPr lang="en-US" altLang="en-US" sz="2903" dirty="0"/>
          </a:p>
        </p:txBody>
      </p:sp>
      <p:sp>
        <p:nvSpPr>
          <p:cNvPr id="84995" name="Content Placeholder 2">
            <a:extLst>
              <a:ext uri="{FF2B5EF4-FFF2-40B4-BE49-F238E27FC236}">
                <a16:creationId xmlns:a16="http://schemas.microsoft.com/office/drawing/2014/main" id="{EFE5CA67-D279-87EB-9F60-3CEB97663FBE}"/>
              </a:ext>
            </a:extLst>
          </p:cNvPr>
          <p:cNvSpPr>
            <a:spLocks noGrp="1" noChangeArrowheads="1"/>
          </p:cNvSpPr>
          <p:nvPr>
            <p:ph idx="1"/>
          </p:nvPr>
        </p:nvSpPr>
        <p:spPr>
          <a:xfrm>
            <a:off x="1279841" y="871226"/>
            <a:ext cx="8223263" cy="528536"/>
          </a:xfrm>
        </p:spPr>
        <p:txBody>
          <a:bodyPr>
            <a:normAutofit/>
          </a:bodyPr>
          <a:lstStyle/>
          <a:p>
            <a:pPr>
              <a:buFont typeface="Times New Roman" panose="02020603050405020304" pitchFamily="18" charset="0"/>
              <a:buNone/>
            </a:pPr>
            <a:r>
              <a:rPr lang="en-US" altLang="en-US" sz="2400" dirty="0">
                <a:solidFill>
                  <a:srgbClr val="FF0000"/>
                </a:solidFill>
                <a:latin typeface="Tahoma" panose="020B0604030504040204" pitchFamily="34" charset="0"/>
                <a:cs typeface="Tahoma" panose="020B0604030504040204" pitchFamily="34" charset="0"/>
              </a:rPr>
              <a:t>Permutation in the Feistel Function</a:t>
            </a:r>
            <a:endParaRPr lang="en-US" altLang="en-US" sz="2400" dirty="0">
              <a:solidFill>
                <a:srgbClr val="C00000"/>
              </a:solidFill>
              <a:latin typeface="Tahoma" panose="020B0604030504040204" pitchFamily="34" charset="0"/>
              <a:cs typeface="Tahoma" panose="020B0604030504040204" pitchFamily="34" charset="0"/>
            </a:endParaRPr>
          </a:p>
          <a:p>
            <a:endParaRPr lang="en-US" altLang="en-US" sz="2400" dirty="0"/>
          </a:p>
        </p:txBody>
      </p:sp>
      <p:sp>
        <p:nvSpPr>
          <p:cNvPr id="84997" name="Rectangle 11">
            <a:extLst>
              <a:ext uri="{FF2B5EF4-FFF2-40B4-BE49-F238E27FC236}">
                <a16:creationId xmlns:a16="http://schemas.microsoft.com/office/drawing/2014/main" id="{2E1467CA-4500-6DD6-15EE-33FE409A49B5}"/>
              </a:ext>
            </a:extLst>
          </p:cNvPr>
          <p:cNvSpPr>
            <a:spLocks noChangeArrowheads="1"/>
          </p:cNvSpPr>
          <p:nvPr/>
        </p:nvSpPr>
        <p:spPr bwMode="auto">
          <a:xfrm>
            <a:off x="1689139" y="1614410"/>
            <a:ext cx="3528370" cy="326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en-US" altLang="en-US" sz="2177" b="1" dirty="0"/>
          </a:p>
          <a:p>
            <a:pPr eaLnBrk="1" hangingPunct="1"/>
            <a:r>
              <a:rPr lang="en-US" altLang="en-US" sz="2177" dirty="0">
                <a:latin typeface="Tahoma" panose="020B0604030504040204" pitchFamily="34" charset="0"/>
                <a:cs typeface="Tahoma" panose="020B0604030504040204" pitchFamily="34" charset="0"/>
              </a:rPr>
              <a:t>Expansion/Permutation </a:t>
            </a:r>
          </a:p>
          <a:p>
            <a:pPr eaLnBrk="1" hangingPunct="1"/>
            <a:endParaRPr lang="fr-FR" altLang="en-US" sz="2177" dirty="0">
              <a:latin typeface="Tahoma" panose="020B0604030504040204" pitchFamily="34" charset="0"/>
              <a:cs typeface="Tahoma" panose="020B0604030504040204" pitchFamily="34" charset="0"/>
            </a:endParaRPr>
          </a:p>
        </p:txBody>
      </p:sp>
      <p:sp>
        <p:nvSpPr>
          <p:cNvPr id="84998" name="Rectangle 11">
            <a:extLst>
              <a:ext uri="{FF2B5EF4-FFF2-40B4-BE49-F238E27FC236}">
                <a16:creationId xmlns:a16="http://schemas.microsoft.com/office/drawing/2014/main" id="{626F6B3A-CA86-9797-8099-24E190F55EF1}"/>
              </a:ext>
            </a:extLst>
          </p:cNvPr>
          <p:cNvSpPr>
            <a:spLocks noChangeArrowheads="1"/>
          </p:cNvSpPr>
          <p:nvPr/>
        </p:nvSpPr>
        <p:spPr bwMode="auto">
          <a:xfrm>
            <a:off x="6679262" y="1614411"/>
            <a:ext cx="3823602" cy="388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r" eaLnBrk="1" hangingPunct="1"/>
            <a:r>
              <a:rPr lang="en-US" altLang="en-US" sz="2177">
                <a:latin typeface="Tahoma" panose="020B0604030504040204" pitchFamily="34" charset="0"/>
                <a:cs typeface="Tahoma" panose="020B0604030504040204" pitchFamily="34" charset="0"/>
              </a:rPr>
              <a:t>  Contraction/Permuted Choice (PC-2) </a:t>
            </a:r>
          </a:p>
        </p:txBody>
      </p:sp>
      <p:pic>
        <p:nvPicPr>
          <p:cNvPr id="84999" name="Picture 182" descr="Expansion function">
            <a:extLst>
              <a:ext uri="{FF2B5EF4-FFF2-40B4-BE49-F238E27FC236}">
                <a16:creationId xmlns:a16="http://schemas.microsoft.com/office/drawing/2014/main" id="{0588E8EC-DA25-6938-8811-9CFCC194FF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3558" y="1938444"/>
            <a:ext cx="3853845" cy="1401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0" name="Picture 522" descr="Permuted choice 2">
            <a:extLst>
              <a:ext uri="{FF2B5EF4-FFF2-40B4-BE49-F238E27FC236}">
                <a16:creationId xmlns:a16="http://schemas.microsoft.com/office/drawing/2014/main" id="{09E2AF58-330B-71C7-6F5B-98C27785E5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6388" y="1938444"/>
            <a:ext cx="3918651" cy="137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1" name="Rectangle 868">
            <a:extLst>
              <a:ext uri="{FF2B5EF4-FFF2-40B4-BE49-F238E27FC236}">
                <a16:creationId xmlns:a16="http://schemas.microsoft.com/office/drawing/2014/main" id="{902677DC-7143-4798-278F-8A3D3B873B4C}"/>
              </a:ext>
            </a:extLst>
          </p:cNvPr>
          <p:cNvSpPr>
            <a:spLocks noChangeArrowheads="1"/>
          </p:cNvSpPr>
          <p:nvPr/>
        </p:nvSpPr>
        <p:spPr bwMode="auto">
          <a:xfrm>
            <a:off x="1753944" y="3424618"/>
            <a:ext cx="3853845" cy="594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eaLnBrk="1" hangingPunct="1"/>
            <a:r>
              <a:rPr lang="en-US" altLang="ko-KR" sz="1633" b="1">
                <a:latin typeface="Tahoma" panose="020B0604030504040204" pitchFamily="34" charset="0"/>
                <a:ea typeface="Gulim" panose="020B0600000101010101" pitchFamily="34" charset="-127"/>
                <a:cs typeface="Tahoma" panose="020B0604030504040204" pitchFamily="34" charset="0"/>
              </a:rPr>
              <a:t>The 32-bit half-block of data is expanded to 48 bits.</a:t>
            </a:r>
            <a:r>
              <a:rPr lang="fr-FR" altLang="ko-KR" sz="1633" b="1">
                <a:latin typeface="Tahoma" panose="020B0604030504040204" pitchFamily="34" charset="0"/>
                <a:ea typeface="Gulim" panose="020B0600000101010101" pitchFamily="34" charset="-127"/>
                <a:cs typeface="Tahoma" panose="020B0604030504040204" pitchFamily="34" charset="0"/>
              </a:rPr>
              <a:t> </a:t>
            </a:r>
          </a:p>
        </p:txBody>
      </p:sp>
      <p:sp>
        <p:nvSpPr>
          <p:cNvPr id="85002" name="Rectangle 862">
            <a:extLst>
              <a:ext uri="{FF2B5EF4-FFF2-40B4-BE49-F238E27FC236}">
                <a16:creationId xmlns:a16="http://schemas.microsoft.com/office/drawing/2014/main" id="{D5E07F75-C920-EE74-716A-7A215B86C140}"/>
              </a:ext>
            </a:extLst>
          </p:cNvPr>
          <p:cNvSpPr>
            <a:spLocks noChangeArrowheads="1"/>
          </p:cNvSpPr>
          <p:nvPr/>
        </p:nvSpPr>
        <p:spPr bwMode="auto">
          <a:xfrm>
            <a:off x="5707161" y="3424618"/>
            <a:ext cx="4730896" cy="594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eaLnBrk="1" hangingPunct="1"/>
            <a:r>
              <a:rPr lang="en-US" altLang="ko-KR" sz="1633" b="1">
                <a:latin typeface="Tahoma" panose="020B0604030504040204" pitchFamily="34" charset="0"/>
                <a:ea typeface="Gulim" panose="020B0600000101010101" pitchFamily="34" charset="-127"/>
                <a:cs typeface="Tahoma" panose="020B0604030504040204" pitchFamily="34" charset="0"/>
              </a:rPr>
              <a:t>Selects/Extracts the 48-bit subkey for each round from the 56-bit key-schedule state.</a:t>
            </a:r>
            <a:r>
              <a:rPr lang="fr-FR" altLang="ko-KR" sz="1633" b="1">
                <a:latin typeface="Tahoma" panose="020B0604030504040204" pitchFamily="34" charset="0"/>
                <a:ea typeface="Gulim" panose="020B0600000101010101" pitchFamily="34" charset="-127"/>
                <a:cs typeface="Tahoma" panose="020B0604030504040204" pitchFamily="34" charset="0"/>
              </a:rPr>
              <a:t> </a:t>
            </a:r>
          </a:p>
        </p:txBody>
      </p:sp>
      <p:graphicFrame>
        <p:nvGraphicFramePr>
          <p:cNvPr id="18" name="Group 861">
            <a:extLst>
              <a:ext uri="{FF2B5EF4-FFF2-40B4-BE49-F238E27FC236}">
                <a16:creationId xmlns:a16="http://schemas.microsoft.com/office/drawing/2014/main" id="{1AB14E66-615E-02F7-9815-DAC176C25B8D}"/>
              </a:ext>
            </a:extLst>
          </p:cNvPr>
          <p:cNvGraphicFramePr>
            <a:graphicFrameLocks/>
          </p:cNvGraphicFramePr>
          <p:nvPr/>
        </p:nvGraphicFramePr>
        <p:xfrm>
          <a:off x="1818752" y="4141875"/>
          <a:ext cx="3784718" cy="2529648"/>
        </p:xfrm>
        <a:graphic>
          <a:graphicData uri="http://schemas.openxmlformats.org/drawingml/2006/table">
            <a:tbl>
              <a:tblPr/>
              <a:tblGrid>
                <a:gridCol w="630786">
                  <a:extLst>
                    <a:ext uri="{9D8B030D-6E8A-4147-A177-3AD203B41FA5}">
                      <a16:colId xmlns:a16="http://schemas.microsoft.com/office/drawing/2014/main" val="20000"/>
                    </a:ext>
                  </a:extLst>
                </a:gridCol>
                <a:gridCol w="630786">
                  <a:extLst>
                    <a:ext uri="{9D8B030D-6E8A-4147-A177-3AD203B41FA5}">
                      <a16:colId xmlns:a16="http://schemas.microsoft.com/office/drawing/2014/main" val="20001"/>
                    </a:ext>
                  </a:extLst>
                </a:gridCol>
                <a:gridCol w="632226">
                  <a:extLst>
                    <a:ext uri="{9D8B030D-6E8A-4147-A177-3AD203B41FA5}">
                      <a16:colId xmlns:a16="http://schemas.microsoft.com/office/drawing/2014/main" val="20002"/>
                    </a:ext>
                  </a:extLst>
                </a:gridCol>
                <a:gridCol w="629347">
                  <a:extLst>
                    <a:ext uri="{9D8B030D-6E8A-4147-A177-3AD203B41FA5}">
                      <a16:colId xmlns:a16="http://schemas.microsoft.com/office/drawing/2014/main" val="20003"/>
                    </a:ext>
                  </a:extLst>
                </a:gridCol>
                <a:gridCol w="632226">
                  <a:extLst>
                    <a:ext uri="{9D8B030D-6E8A-4147-A177-3AD203B41FA5}">
                      <a16:colId xmlns:a16="http://schemas.microsoft.com/office/drawing/2014/main" val="20004"/>
                    </a:ext>
                  </a:extLst>
                </a:gridCol>
                <a:gridCol w="629347">
                  <a:extLst>
                    <a:ext uri="{9D8B030D-6E8A-4147-A177-3AD203B41FA5}">
                      <a16:colId xmlns:a16="http://schemas.microsoft.com/office/drawing/2014/main" val="20005"/>
                    </a:ext>
                  </a:extLst>
                </a:gridCol>
              </a:tblGrid>
              <a:tr h="277950">
                <a:tc gridSpan="6">
                  <a:txBody>
                    <a:bodyPr/>
                    <a:lstStyle/>
                    <a:p>
                      <a:pPr marL="263525" marR="0" lvl="0" indent="-263525" algn="ctr" defTabSz="914400" rtl="0" eaLnBrk="1" fontAlgn="t" latinLnBrk="0" hangingPunct="1">
                        <a:lnSpc>
                          <a:spcPct val="100000"/>
                        </a:lnSpc>
                        <a:spcBef>
                          <a:spcPct val="0"/>
                        </a:spcBef>
                        <a:spcAft>
                          <a:spcPct val="0"/>
                        </a:spcAft>
                        <a:buClrTx/>
                        <a:buSzTx/>
                        <a:buFontTx/>
                        <a:buNone/>
                        <a:tabLst/>
                      </a:pPr>
                      <a:r>
                        <a:rPr kumimoji="0" lang="fr-FR" sz="1300" b="1"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E</a:t>
                      </a:r>
                      <a:endParaRPr kumimoji="0" lang="fr-FR" sz="1300" b="1" i="0" u="none" strike="noStrike" cap="none" normalizeH="0" baseline="0" dirty="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76509">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32</a:t>
                      </a:r>
                      <a:endParaRPr kumimoji="0" lang="fr-FR" sz="1300" b="1" i="0" u="none" strike="noStrike" cap="none" normalizeH="0" baseline="0" dirty="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1</a:t>
                      </a:r>
                      <a:endParaRPr kumimoji="0" lang="fr-FR" sz="1300" b="1" i="0" u="none" strike="noStrike" cap="none" normalizeH="0" baseline="0" dirty="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2</a:t>
                      </a:r>
                      <a:endParaRPr kumimoji="0" lang="fr-FR" sz="1300" b="1" i="0" u="none" strike="noStrike" cap="none" normalizeH="0" baseline="0" dirty="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3</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4</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5</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6509">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4</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5</a:t>
                      </a:r>
                      <a:endParaRPr kumimoji="0" lang="fr-FR" sz="1300" b="1" i="0" u="none" strike="noStrike" cap="none" normalizeH="0" baseline="0" dirty="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6</a:t>
                      </a:r>
                      <a:endParaRPr kumimoji="0" lang="fr-FR" sz="1300" b="1" i="0" u="none" strike="noStrike" cap="none" normalizeH="0" baseline="0" dirty="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7</a:t>
                      </a:r>
                      <a:endParaRPr kumimoji="0" lang="fr-FR" sz="1300" b="1" i="0" u="none" strike="noStrike" cap="none" normalizeH="0" baseline="0" dirty="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8</a:t>
                      </a:r>
                      <a:endParaRPr kumimoji="0" lang="fr-FR" sz="1300" b="1" i="0" u="none" strike="noStrike" cap="none" normalizeH="0" baseline="0" dirty="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9</a:t>
                      </a:r>
                      <a:endParaRPr kumimoji="0" lang="fr-FR" sz="1300" b="1" i="0" u="none" strike="noStrike" cap="none" normalizeH="0" baseline="0" dirty="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6509">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8</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9</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10</a:t>
                      </a:r>
                      <a:endParaRPr kumimoji="0" lang="fr-FR" sz="1300" b="1" i="0" u="none" strike="noStrike" cap="none" normalizeH="0" baseline="0" dirty="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11</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12</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13</a:t>
                      </a:r>
                      <a:endParaRPr kumimoji="0" lang="fr-FR" sz="1300" b="1" i="0" u="none" strike="noStrike" cap="none" normalizeH="0" baseline="0" dirty="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6509">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12</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13</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14</a:t>
                      </a:r>
                      <a:endParaRPr kumimoji="0" lang="fr-FR" sz="1300" b="1" i="0" u="none" strike="noStrike" cap="none" normalizeH="0" baseline="0" dirty="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15</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16</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17</a:t>
                      </a:r>
                      <a:endParaRPr kumimoji="0" lang="fr-FR" sz="1300" b="1" i="0" u="none" strike="noStrike" cap="none" normalizeH="0" baseline="0" dirty="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76509">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16</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17</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18</a:t>
                      </a:r>
                      <a:endParaRPr kumimoji="0" lang="fr-FR" sz="1300" b="1" i="0" u="none" strike="noStrike" cap="none" normalizeH="0" baseline="0" dirty="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19</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20</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21</a:t>
                      </a:r>
                      <a:endParaRPr kumimoji="0" lang="fr-FR" sz="1300" b="1" i="0" u="none" strike="noStrike" cap="none" normalizeH="0" baseline="0" dirty="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76509">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20</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21</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22</a:t>
                      </a:r>
                      <a:endParaRPr kumimoji="0" lang="fr-FR" sz="1300" b="1" i="0" u="none" strike="noStrike" cap="none" normalizeH="0" baseline="0" dirty="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23</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24</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25</a:t>
                      </a:r>
                      <a:endParaRPr kumimoji="0" lang="fr-FR" sz="1300" b="1" i="0" u="none" strike="noStrike" cap="none" normalizeH="0" baseline="0" dirty="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76509">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24</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25</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26</a:t>
                      </a:r>
                      <a:endParaRPr kumimoji="0" lang="fr-FR" sz="1300" b="1" i="0" u="none" strike="noStrike" cap="none" normalizeH="0" baseline="0" dirty="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27</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28</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29</a:t>
                      </a:r>
                      <a:endParaRPr kumimoji="0" lang="fr-FR" sz="1300" b="1" i="0" u="none" strike="noStrike" cap="none" normalizeH="0" baseline="0" dirty="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76509">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28</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29</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30</a:t>
                      </a:r>
                      <a:endParaRPr kumimoji="0" lang="fr-FR" sz="1300" b="1" i="0" u="none" strike="noStrike" cap="none" normalizeH="0" baseline="0" dirty="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31</a:t>
                      </a:r>
                      <a:endParaRPr kumimoji="0" lang="fr-FR" sz="1300" b="1" i="0" u="none" strike="noStrike" cap="none" normalizeH="0" baseline="0" dirty="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32</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1</a:t>
                      </a:r>
                      <a:endParaRPr kumimoji="0" lang="fr-FR" sz="1300" b="1" i="0" u="none" strike="noStrike" cap="none" normalizeH="0" baseline="0" dirty="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graphicFrame>
        <p:nvGraphicFramePr>
          <p:cNvPr id="19" name="Group 867">
            <a:extLst>
              <a:ext uri="{FF2B5EF4-FFF2-40B4-BE49-F238E27FC236}">
                <a16:creationId xmlns:a16="http://schemas.microsoft.com/office/drawing/2014/main" id="{51EB7C50-D6BE-2320-6F67-8D6BFC423475}"/>
              </a:ext>
            </a:extLst>
          </p:cNvPr>
          <p:cNvGraphicFramePr>
            <a:graphicFrameLocks/>
          </p:cNvGraphicFramePr>
          <p:nvPr/>
        </p:nvGraphicFramePr>
        <p:xfrm>
          <a:off x="6355228" y="4141875"/>
          <a:ext cx="3853844" cy="2529648"/>
        </p:xfrm>
        <a:graphic>
          <a:graphicData uri="http://schemas.openxmlformats.org/drawingml/2006/table">
            <a:tbl>
              <a:tblPr/>
              <a:tblGrid>
                <a:gridCol w="642307">
                  <a:extLst>
                    <a:ext uri="{9D8B030D-6E8A-4147-A177-3AD203B41FA5}">
                      <a16:colId xmlns:a16="http://schemas.microsoft.com/office/drawing/2014/main" val="20000"/>
                    </a:ext>
                  </a:extLst>
                </a:gridCol>
                <a:gridCol w="640867">
                  <a:extLst>
                    <a:ext uri="{9D8B030D-6E8A-4147-A177-3AD203B41FA5}">
                      <a16:colId xmlns:a16="http://schemas.microsoft.com/office/drawing/2014/main" val="20001"/>
                    </a:ext>
                  </a:extLst>
                </a:gridCol>
                <a:gridCol w="645188">
                  <a:extLst>
                    <a:ext uri="{9D8B030D-6E8A-4147-A177-3AD203B41FA5}">
                      <a16:colId xmlns:a16="http://schemas.microsoft.com/office/drawing/2014/main" val="20002"/>
                    </a:ext>
                  </a:extLst>
                </a:gridCol>
                <a:gridCol w="642307">
                  <a:extLst>
                    <a:ext uri="{9D8B030D-6E8A-4147-A177-3AD203B41FA5}">
                      <a16:colId xmlns:a16="http://schemas.microsoft.com/office/drawing/2014/main" val="20003"/>
                    </a:ext>
                  </a:extLst>
                </a:gridCol>
                <a:gridCol w="640868">
                  <a:extLst>
                    <a:ext uri="{9D8B030D-6E8A-4147-A177-3AD203B41FA5}">
                      <a16:colId xmlns:a16="http://schemas.microsoft.com/office/drawing/2014/main" val="20004"/>
                    </a:ext>
                  </a:extLst>
                </a:gridCol>
                <a:gridCol w="642307">
                  <a:extLst>
                    <a:ext uri="{9D8B030D-6E8A-4147-A177-3AD203B41FA5}">
                      <a16:colId xmlns:a16="http://schemas.microsoft.com/office/drawing/2014/main" val="20005"/>
                    </a:ext>
                  </a:extLst>
                </a:gridCol>
              </a:tblGrid>
              <a:tr h="276509">
                <a:tc gridSpan="6">
                  <a:txBody>
                    <a:bodyPr/>
                    <a:lstStyle/>
                    <a:p>
                      <a:pPr marL="263525" marR="0" lvl="0" indent="-263525" algn="ctr" defTabSz="914400" rtl="0" eaLnBrk="1" fontAlgn="t" latinLnBrk="0" hangingPunct="1">
                        <a:lnSpc>
                          <a:spcPct val="100000"/>
                        </a:lnSpc>
                        <a:spcBef>
                          <a:spcPct val="0"/>
                        </a:spcBef>
                        <a:spcAft>
                          <a:spcPct val="0"/>
                        </a:spcAft>
                        <a:buClrTx/>
                        <a:buSzTx/>
                        <a:buFontTx/>
                        <a:buNone/>
                        <a:tabLst/>
                      </a:pPr>
                      <a:r>
                        <a:rPr kumimoji="0" lang="fr-FR" sz="1300" b="1"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PC-2</a:t>
                      </a:r>
                      <a:endParaRPr kumimoji="0" lang="fr-FR" sz="1300" b="1" i="0" u="none" strike="noStrike" cap="none" normalizeH="0" baseline="0" dirty="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76509">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14</a:t>
                      </a:r>
                      <a:endParaRPr kumimoji="0" lang="fr-FR" sz="1300" b="1" i="0" u="none" strike="noStrike" cap="none" normalizeH="0" baseline="0" dirty="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17</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11</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24</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1</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5</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6509">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3</a:t>
                      </a:r>
                      <a:endParaRPr kumimoji="0" lang="fr-FR" sz="1300" b="1" i="0" u="none" strike="noStrike" cap="none" normalizeH="0" baseline="0" dirty="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28</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15</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6</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21</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10</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6509">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23</a:t>
                      </a:r>
                      <a:endParaRPr kumimoji="0" lang="fr-FR" sz="1300" b="1" i="0" u="none" strike="noStrike" cap="none" normalizeH="0" baseline="0" dirty="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19</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12</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4</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26</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8</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6509">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16</a:t>
                      </a:r>
                      <a:endParaRPr kumimoji="0" lang="fr-FR" sz="1300" b="1" i="0" u="none" strike="noStrike" cap="none" normalizeH="0" baseline="0" dirty="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7</a:t>
                      </a:r>
                      <a:endParaRPr kumimoji="0" lang="fr-FR" sz="1300" b="1" i="0" u="none" strike="noStrike" cap="none" normalizeH="0" baseline="0" dirty="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27</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20</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13</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2</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76509">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41</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52</a:t>
                      </a:r>
                      <a:endParaRPr kumimoji="0" lang="fr-FR" sz="1300" b="1" i="0" u="none" strike="noStrike" cap="none" normalizeH="0" baseline="0" dirty="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31</a:t>
                      </a:r>
                      <a:endParaRPr kumimoji="0" lang="fr-FR" sz="1300" b="1" i="0" u="none" strike="noStrike" cap="none" normalizeH="0" baseline="0" dirty="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37</a:t>
                      </a:r>
                      <a:endParaRPr kumimoji="0" lang="fr-FR" sz="1300" b="1" i="0" u="none" strike="noStrike" cap="none" normalizeH="0" baseline="0" dirty="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47</a:t>
                      </a:r>
                      <a:endParaRPr kumimoji="0" lang="fr-FR" sz="1300" b="1" i="0" u="none" strike="noStrike" cap="none" normalizeH="0" baseline="0" dirty="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55</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76509">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30</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40</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51</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45</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33</a:t>
                      </a:r>
                      <a:endParaRPr kumimoji="0" lang="fr-FR" sz="1300" b="1" i="0" u="none" strike="noStrike" cap="none" normalizeH="0" baseline="0" dirty="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48</a:t>
                      </a:r>
                      <a:endParaRPr kumimoji="0" lang="fr-FR" sz="1300" b="1" i="0" u="none" strike="noStrike" cap="none" normalizeH="0" baseline="0" dirty="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76509">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44</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49</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39</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56</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34</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53</a:t>
                      </a:r>
                      <a:endParaRPr kumimoji="0" lang="fr-FR" sz="1300" b="1" i="0" u="none" strike="noStrike" cap="none" normalizeH="0" baseline="0" dirty="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76509">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46</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42</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50</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36</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a:ln>
                            <a:noFill/>
                          </a:ln>
                          <a:solidFill>
                            <a:schemeClr val="tx1"/>
                          </a:solidFill>
                          <a:effectLst/>
                          <a:latin typeface="Times New Roman" pitchFamily="18" charset="0"/>
                          <a:ea typeface="Batang" pitchFamily="18" charset="-127"/>
                          <a:cs typeface="Times New Roman" pitchFamily="18" charset="0"/>
                        </a:rPr>
                        <a:t>29</a:t>
                      </a:r>
                      <a:endParaRPr kumimoji="0" lang="fr-FR" sz="1300" b="1" i="0" u="none" strike="noStrike" cap="none" normalizeH="0" baseline="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1" fontAlgn="base" latinLnBrk="0" hangingPunct="1">
                        <a:lnSpc>
                          <a:spcPct val="100000"/>
                        </a:lnSpc>
                        <a:spcBef>
                          <a:spcPct val="0"/>
                        </a:spcBef>
                        <a:spcAft>
                          <a:spcPct val="0"/>
                        </a:spcAft>
                        <a:buClrTx/>
                        <a:buSzTx/>
                        <a:buFontTx/>
                        <a:buNone/>
                        <a:tabLst/>
                      </a:pPr>
                      <a:r>
                        <a:rPr kumimoji="0" lang="fr-FR" sz="1300" b="1" i="0" u="none" strike="noStrike" cap="none" normalizeH="0" baseline="0" dirty="0">
                          <a:ln>
                            <a:noFill/>
                          </a:ln>
                          <a:solidFill>
                            <a:schemeClr val="tx1"/>
                          </a:solidFill>
                          <a:effectLst/>
                          <a:latin typeface="Times New Roman" pitchFamily="18" charset="0"/>
                          <a:ea typeface="Batang" pitchFamily="18" charset="-127"/>
                          <a:cs typeface="Times New Roman" pitchFamily="18" charset="0"/>
                        </a:rPr>
                        <a:t>32</a:t>
                      </a:r>
                      <a:endParaRPr kumimoji="0" lang="fr-FR" sz="1300" b="1" i="0" u="none" strike="noStrike" cap="none" normalizeH="0" baseline="0" dirty="0">
                        <a:ln>
                          <a:noFill/>
                        </a:ln>
                        <a:solidFill>
                          <a:schemeClr val="tx1"/>
                        </a:solidFill>
                        <a:effectLst/>
                        <a:latin typeface="Arial" charset="0"/>
                        <a:ea typeface="Batang" pitchFamily="18" charset="-127"/>
                        <a:cs typeface="Times New Roman" pitchFamily="18" charset="0"/>
                      </a:endParaRPr>
                    </a:p>
                  </a:txBody>
                  <a:tcPr marL="82953" marR="82953" marT="41476" marB="4147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F2D8A28D-1714-EEF1-3C6D-53946ADF8414}"/>
              </a:ext>
            </a:extLst>
          </p:cNvPr>
          <p:cNvSpPr>
            <a:spLocks noGrp="1" noChangeArrowheads="1"/>
          </p:cNvSpPr>
          <p:nvPr>
            <p:ph type="title"/>
          </p:nvPr>
        </p:nvSpPr>
        <p:spPr>
          <a:xfrm>
            <a:off x="1980049" y="273629"/>
            <a:ext cx="8223263" cy="627906"/>
          </a:xfrm>
        </p:spPr>
        <p:txBody>
          <a:bodyPr>
            <a:normAutofit fontScale="90000"/>
          </a:bodyPr>
          <a:lstStyle/>
          <a:p>
            <a:r>
              <a:rPr lang="en-GB" altLang="en-US">
                <a:solidFill>
                  <a:schemeClr val="accent2"/>
                </a:solidFill>
                <a:latin typeface="Tahoma" panose="020B0604030504040204" pitchFamily="34" charset="0"/>
                <a:cs typeface="Tahoma" panose="020B0604030504040204" pitchFamily="34" charset="0"/>
              </a:rPr>
              <a:t>Symmetric DES...</a:t>
            </a:r>
            <a:endParaRPr lang="en-US" altLang="en-US"/>
          </a:p>
        </p:txBody>
      </p:sp>
      <p:sp>
        <p:nvSpPr>
          <p:cNvPr id="86019" name="Content Placeholder 2">
            <a:extLst>
              <a:ext uri="{FF2B5EF4-FFF2-40B4-BE49-F238E27FC236}">
                <a16:creationId xmlns:a16="http://schemas.microsoft.com/office/drawing/2014/main" id="{40F3EFAB-2200-5546-5CC3-89E230346B84}"/>
              </a:ext>
            </a:extLst>
          </p:cNvPr>
          <p:cNvSpPr>
            <a:spLocks noGrp="1" noChangeArrowheads="1"/>
          </p:cNvSpPr>
          <p:nvPr>
            <p:ph idx="1"/>
          </p:nvPr>
        </p:nvSpPr>
        <p:spPr>
          <a:xfrm>
            <a:off x="2013172" y="966342"/>
            <a:ext cx="8223263" cy="528535"/>
          </a:xfrm>
        </p:spPr>
        <p:txBody>
          <a:bodyPr/>
          <a:lstStyle/>
          <a:p>
            <a:r>
              <a:rPr lang="en-US" altLang="en-US" sz="2177" dirty="0">
                <a:solidFill>
                  <a:srgbClr val="C00000"/>
                </a:solidFill>
                <a:latin typeface="Tahoma" panose="020B0604030504040204" pitchFamily="34" charset="0"/>
                <a:cs typeface="Tahoma" panose="020B0604030504040204" pitchFamily="34" charset="0"/>
              </a:rPr>
              <a:t>DES- Algorithm, General representation</a:t>
            </a:r>
          </a:p>
          <a:p>
            <a:endParaRPr lang="en-US" altLang="en-US" dirty="0"/>
          </a:p>
        </p:txBody>
      </p:sp>
      <p:pic>
        <p:nvPicPr>
          <p:cNvPr id="86021" name="Picture 3">
            <a:extLst>
              <a:ext uri="{FF2B5EF4-FFF2-40B4-BE49-F238E27FC236}">
                <a16:creationId xmlns:a16="http://schemas.microsoft.com/office/drawing/2014/main" id="{144CED5E-D410-838C-82D5-71BA6231B0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3342" y="1579847"/>
            <a:ext cx="5944944" cy="527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64EC17D5-6CC5-3CBC-EA10-EE05FD745D43}"/>
              </a:ext>
            </a:extLst>
          </p:cNvPr>
          <p:cNvSpPr>
            <a:spLocks noGrp="1" noChangeArrowheads="1"/>
          </p:cNvSpPr>
          <p:nvPr>
            <p:ph type="title"/>
          </p:nvPr>
        </p:nvSpPr>
        <p:spPr>
          <a:xfrm>
            <a:off x="1948366" y="188661"/>
            <a:ext cx="8223263" cy="692712"/>
          </a:xfrm>
        </p:spPr>
        <p:txBody>
          <a:bodyPr/>
          <a:lstStyle/>
          <a:p>
            <a:r>
              <a:rPr lang="en-GB" altLang="en-US" sz="3266">
                <a:solidFill>
                  <a:schemeClr val="accent2"/>
                </a:solidFill>
                <a:latin typeface="Tahoma" panose="020B0604030504040204" pitchFamily="34" charset="0"/>
                <a:cs typeface="Tahoma" panose="020B0604030504040204" pitchFamily="34" charset="0"/>
              </a:rPr>
              <a:t>Symmetric DES...</a:t>
            </a:r>
            <a:endParaRPr lang="en-US" altLang="en-US" sz="3266"/>
          </a:p>
        </p:txBody>
      </p:sp>
      <p:sp>
        <p:nvSpPr>
          <p:cNvPr id="87043" name="Content Placeholder 2">
            <a:extLst>
              <a:ext uri="{FF2B5EF4-FFF2-40B4-BE49-F238E27FC236}">
                <a16:creationId xmlns:a16="http://schemas.microsoft.com/office/drawing/2014/main" id="{BA730496-015B-7F45-C91D-A62ED626EBFD}"/>
              </a:ext>
            </a:extLst>
          </p:cNvPr>
          <p:cNvSpPr>
            <a:spLocks noGrp="1" noChangeArrowheads="1"/>
          </p:cNvSpPr>
          <p:nvPr>
            <p:ph idx="1"/>
          </p:nvPr>
        </p:nvSpPr>
        <p:spPr>
          <a:xfrm>
            <a:off x="2013172" y="966343"/>
            <a:ext cx="8223263" cy="398921"/>
          </a:xfrm>
        </p:spPr>
        <p:txBody>
          <a:bodyPr>
            <a:normAutofit fontScale="92500" lnSpcReduction="10000"/>
          </a:bodyPr>
          <a:lstStyle/>
          <a:p>
            <a:pPr>
              <a:buFont typeface="Times New Roman" panose="02020603050405020304" pitchFamily="18" charset="0"/>
              <a:buNone/>
            </a:pPr>
            <a:r>
              <a:rPr lang="en-US" altLang="en-US" sz="2540" dirty="0">
                <a:solidFill>
                  <a:srgbClr val="C00000"/>
                </a:solidFill>
                <a:latin typeface="Tahoma" panose="020B0604030504040204" pitchFamily="34" charset="0"/>
                <a:cs typeface="Tahoma" panose="020B0604030504040204" pitchFamily="34" charset="0"/>
              </a:rPr>
              <a:t>Single round of DES Algorithm </a:t>
            </a:r>
          </a:p>
          <a:p>
            <a:endParaRPr lang="en-US" altLang="en-US" dirty="0"/>
          </a:p>
        </p:txBody>
      </p:sp>
      <p:pic>
        <p:nvPicPr>
          <p:cNvPr id="87045" name="Picture 3">
            <a:extLst>
              <a:ext uri="{FF2B5EF4-FFF2-40B4-BE49-F238E27FC236}">
                <a16:creationId xmlns:a16="http://schemas.microsoft.com/office/drawing/2014/main" id="{D3C6D147-8161-B83E-D600-A42052803E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2399" y="1679217"/>
            <a:ext cx="7315968" cy="4837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057503-2BC9-8C0C-C915-FEA837FB3F7A}"/>
              </a:ext>
            </a:extLst>
          </p:cNvPr>
          <p:cNvSpPr>
            <a:spLocks noGrp="1"/>
          </p:cNvSpPr>
          <p:nvPr>
            <p:ph type="title"/>
          </p:nvPr>
        </p:nvSpPr>
        <p:spPr>
          <a:xfrm>
            <a:off x="119270" y="99392"/>
            <a:ext cx="11953459" cy="642730"/>
          </a:xfrm>
        </p:spPr>
        <p:txBody>
          <a:bodyPr>
            <a:normAutofit/>
          </a:bodyPr>
          <a:lstStyle/>
          <a:p>
            <a:r>
              <a:rPr lang="en-GB" sz="3600" b="1" dirty="0">
                <a:latin typeface="+mn-lt"/>
              </a:rPr>
              <a:t>Salt and Pepper</a:t>
            </a:r>
            <a:endParaRPr lang="en-US" sz="3600" b="1" dirty="0">
              <a:latin typeface="+mn-lt"/>
            </a:endParaRPr>
          </a:p>
        </p:txBody>
      </p:sp>
      <p:pic>
        <p:nvPicPr>
          <p:cNvPr id="3" name="Content Placeholder 2">
            <a:extLst>
              <a:ext uri="{FF2B5EF4-FFF2-40B4-BE49-F238E27FC236}">
                <a16:creationId xmlns:a16="http://schemas.microsoft.com/office/drawing/2014/main" id="{33C569A4-87BE-FB3D-17E3-E529C94B6A0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83162" y="954157"/>
            <a:ext cx="7208838" cy="4056555"/>
          </a:xfrm>
        </p:spPr>
      </p:pic>
      <p:sp>
        <p:nvSpPr>
          <p:cNvPr id="6" name="Text Placeholder 5">
            <a:extLst>
              <a:ext uri="{FF2B5EF4-FFF2-40B4-BE49-F238E27FC236}">
                <a16:creationId xmlns:a16="http://schemas.microsoft.com/office/drawing/2014/main" id="{68B699A0-31F3-B440-E990-51F761FB3499}"/>
              </a:ext>
            </a:extLst>
          </p:cNvPr>
          <p:cNvSpPr>
            <a:spLocks noGrp="1"/>
          </p:cNvSpPr>
          <p:nvPr>
            <p:ph type="body" sz="half" idx="2"/>
          </p:nvPr>
        </p:nvSpPr>
        <p:spPr>
          <a:xfrm>
            <a:off x="119270" y="987424"/>
            <a:ext cx="4625008" cy="5771183"/>
          </a:xfrm>
        </p:spPr>
        <p:txBody>
          <a:bodyPr>
            <a:normAutofit/>
          </a:bodyPr>
          <a:lstStyle/>
          <a:p>
            <a:pPr marL="342900" indent="-342900" algn="just">
              <a:lnSpc>
                <a:spcPct val="150000"/>
              </a:lnSpc>
              <a:buFont typeface="Arial" panose="020B0604020202020204" pitchFamily="34" charset="0"/>
              <a:buChar char="•"/>
            </a:pPr>
            <a:r>
              <a:rPr lang="en-US" sz="2400" dirty="0">
                <a:solidFill>
                  <a:srgbClr val="C00000"/>
                </a:solidFill>
              </a:rPr>
              <a:t>Pepper</a:t>
            </a:r>
            <a:r>
              <a:rPr lang="en-US" sz="2400" dirty="0"/>
              <a:t> is for every one in the database.</a:t>
            </a:r>
          </a:p>
          <a:p>
            <a:pPr marL="342900" indent="-342900" algn="just">
              <a:lnSpc>
                <a:spcPct val="150000"/>
              </a:lnSpc>
              <a:buFont typeface="Arial" panose="020B0604020202020204" pitchFamily="34" charset="0"/>
              <a:buChar char="•"/>
            </a:pPr>
            <a:r>
              <a:rPr lang="en-US" sz="2400" dirty="0"/>
              <a:t>In other word </a:t>
            </a:r>
            <a:r>
              <a:rPr lang="en-US" sz="2400" b="1" dirty="0">
                <a:solidFill>
                  <a:srgbClr val="C00000"/>
                </a:solidFill>
              </a:rPr>
              <a:t>pepper</a:t>
            </a:r>
            <a:r>
              <a:rPr lang="en-US" sz="2400" dirty="0"/>
              <a:t> is site-wide static value.</a:t>
            </a:r>
          </a:p>
          <a:p>
            <a:pPr marL="342900" indent="-342900" algn="just">
              <a:lnSpc>
                <a:spcPct val="150000"/>
              </a:lnSpc>
              <a:buFont typeface="Arial" panose="020B0604020202020204" pitchFamily="34" charset="0"/>
              <a:buChar char="•"/>
            </a:pPr>
            <a:r>
              <a:rPr lang="en-US" sz="2400" dirty="0">
                <a:solidFill>
                  <a:srgbClr val="C00000"/>
                </a:solidFill>
              </a:rPr>
              <a:t>Pepper</a:t>
            </a:r>
            <a:r>
              <a:rPr lang="en-US" sz="2400" dirty="0"/>
              <a:t> is not stored in the database; it is a secret.</a:t>
            </a:r>
          </a:p>
          <a:p>
            <a:pPr marL="342900" indent="-342900" algn="just">
              <a:lnSpc>
                <a:spcPct val="150000"/>
              </a:lnSpc>
              <a:buFont typeface="Arial" panose="020B0604020202020204" pitchFamily="34" charset="0"/>
              <a:buChar char="•"/>
            </a:pPr>
            <a:r>
              <a:rPr lang="en-US" sz="2400" dirty="0"/>
              <a:t>Salt and pepper are </a:t>
            </a:r>
            <a:r>
              <a:rPr lang="en-US" sz="2400" b="1" dirty="0"/>
              <a:t>extra value </a:t>
            </a:r>
            <a:r>
              <a:rPr lang="en-US" sz="2400" dirty="0"/>
              <a:t>added to a password to make it </a:t>
            </a:r>
            <a:r>
              <a:rPr lang="en-US" sz="2400" b="1" dirty="0"/>
              <a:t>longer and unique</a:t>
            </a:r>
            <a:r>
              <a:rPr lang="en-US" sz="2400" dirty="0"/>
              <a:t>.</a:t>
            </a:r>
          </a:p>
        </p:txBody>
      </p:sp>
      <p:cxnSp>
        <p:nvCxnSpPr>
          <p:cNvPr id="8" name="Straight Connector 7">
            <a:extLst>
              <a:ext uri="{FF2B5EF4-FFF2-40B4-BE49-F238E27FC236}">
                <a16:creationId xmlns:a16="http://schemas.microsoft.com/office/drawing/2014/main" id="{F3354B62-73CC-0A29-A574-9AE1EBD2532C}"/>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pic>
        <p:nvPicPr>
          <p:cNvPr id="10" name="Picture 9">
            <a:extLst>
              <a:ext uri="{FF2B5EF4-FFF2-40B4-BE49-F238E27FC236}">
                <a16:creationId xmlns:a16="http://schemas.microsoft.com/office/drawing/2014/main" id="{F949D297-9C83-5BD9-40D8-FD6FDBC779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9" y="5408652"/>
            <a:ext cx="5906468" cy="1202417"/>
          </a:xfrm>
          <a:prstGeom prst="rect">
            <a:avLst/>
          </a:prstGeom>
        </p:spPr>
      </p:pic>
    </p:spTree>
    <p:extLst>
      <p:ext uri="{BB962C8B-B14F-4D97-AF65-F5344CB8AC3E}">
        <p14:creationId xmlns:p14="http://schemas.microsoft.com/office/powerpoint/2010/main" val="10056379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263181EE-83AA-44EF-9E28-6CDC4E37C4ED}"/>
              </a:ext>
            </a:extLst>
          </p:cNvPr>
          <p:cNvSpPr>
            <a:spLocks noGrp="1" noChangeArrowheads="1"/>
          </p:cNvSpPr>
          <p:nvPr>
            <p:ph type="title"/>
          </p:nvPr>
        </p:nvSpPr>
        <p:spPr>
          <a:noFill/>
        </p:spPr>
        <p:txBody>
          <a:bodyPr/>
          <a:lstStyle/>
          <a:p>
            <a:r>
              <a:rPr lang="en-US" altLang="zh-TW" sz="3629" dirty="0">
                <a:solidFill>
                  <a:schemeClr val="accent2"/>
                </a:solidFill>
                <a:latin typeface="Tahoma" panose="020B0604030504040204" pitchFamily="34" charset="0"/>
                <a:ea typeface="PMingLiU" panose="02020500000000000000" pitchFamily="18" charset="-120"/>
                <a:cs typeface="Tahoma" panose="020B0604030504040204" pitchFamily="34" charset="0"/>
              </a:rPr>
              <a:t>Time to Break a DES Code </a:t>
            </a:r>
            <a:br>
              <a:rPr lang="en-US" altLang="zh-TW" sz="3629" dirty="0">
                <a:solidFill>
                  <a:schemeClr val="accent2"/>
                </a:solidFill>
                <a:latin typeface="Tahoma" panose="020B0604030504040204" pitchFamily="34" charset="0"/>
                <a:ea typeface="PMingLiU" panose="02020500000000000000" pitchFamily="18" charset="-120"/>
                <a:cs typeface="Tahoma" panose="020B0604030504040204" pitchFamily="34" charset="0"/>
              </a:rPr>
            </a:br>
            <a:r>
              <a:rPr lang="en-US" altLang="zh-TW" sz="3266" dirty="0">
                <a:solidFill>
                  <a:schemeClr val="accent2"/>
                </a:solidFill>
                <a:latin typeface="Tahoma" panose="020B0604030504040204" pitchFamily="34" charset="0"/>
                <a:ea typeface="PMingLiU" panose="02020500000000000000" pitchFamily="18" charset="-120"/>
                <a:cs typeface="Tahoma" panose="020B0604030504040204" pitchFamily="34" charset="0"/>
              </a:rPr>
              <a:t>(assuming 106 decryptions/</a:t>
            </a:r>
            <a:r>
              <a:rPr lang="en-US" altLang="zh-TW" sz="3266" dirty="0">
                <a:solidFill>
                  <a:schemeClr val="accent2"/>
                </a:solidFill>
                <a:latin typeface="Tahoma" panose="020B0604030504040204" pitchFamily="34" charset="0"/>
                <a:ea typeface="PMingLiU" panose="02020500000000000000" pitchFamily="18" charset="-120"/>
                <a:cs typeface="Tahoma" panose="020B0604030504040204" pitchFamily="34" charset="0"/>
                <a:sym typeface="Symbol" panose="05050102010706020507" pitchFamily="18" charset="2"/>
              </a:rPr>
              <a:t></a:t>
            </a:r>
            <a:r>
              <a:rPr lang="en-US" altLang="zh-TW" sz="3266" dirty="0">
                <a:solidFill>
                  <a:schemeClr val="accent2"/>
                </a:solidFill>
                <a:latin typeface="Tahoma" panose="020B0604030504040204" pitchFamily="34" charset="0"/>
                <a:ea typeface="PMingLiU" panose="02020500000000000000" pitchFamily="18" charset="-120"/>
                <a:cs typeface="Tahoma" panose="020B0604030504040204" pitchFamily="34" charset="0"/>
              </a:rPr>
              <a:t>s)</a:t>
            </a:r>
          </a:p>
        </p:txBody>
      </p:sp>
      <p:pic>
        <p:nvPicPr>
          <p:cNvPr id="89091" name="Picture 4">
            <a:extLst>
              <a:ext uri="{FF2B5EF4-FFF2-40B4-BE49-F238E27FC236}">
                <a16:creationId xmlns:a16="http://schemas.microsoft.com/office/drawing/2014/main" id="{844D4631-3677-837A-DDD4-DFB257D19D6D}"/>
              </a:ext>
            </a:extLst>
          </p:cNvPr>
          <p:cNvPicPr>
            <a:picLocks noGrp="1" noChangeAspect="1" noChangeArrowheads="1"/>
          </p:cNvPicPr>
          <p:nvPr>
            <p:ph type="body" idx="1"/>
          </p:nvPr>
        </p:nvPicPr>
        <p:blipFill>
          <a:blip r:embed="rId3">
            <a:lum contrast="20000"/>
            <a:extLst>
              <a:ext uri="{28A0092B-C50C-407E-A947-70E740481C1C}">
                <a14:useLocalDpi xmlns:a14="http://schemas.microsoft.com/office/drawing/2010/main" val="0"/>
              </a:ext>
            </a:extLst>
          </a:blip>
          <a:srcRect/>
          <a:stretch>
            <a:fillRect/>
          </a:stretch>
        </p:blipFill>
        <p:spPr>
          <a:xfrm>
            <a:off x="3846485" y="1700820"/>
            <a:ext cx="5216034" cy="5141234"/>
          </a:xfr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871A2C9B-C732-2B1A-F8E9-B162BA9F3E32}"/>
              </a:ext>
            </a:extLst>
          </p:cNvPr>
          <p:cNvSpPr>
            <a:spLocks noGrp="1" noChangeArrowheads="1"/>
          </p:cNvSpPr>
          <p:nvPr>
            <p:ph type="title"/>
          </p:nvPr>
        </p:nvSpPr>
        <p:spPr>
          <a:xfrm>
            <a:off x="838200" y="220270"/>
            <a:ext cx="10515600" cy="594542"/>
          </a:xfrm>
        </p:spPr>
        <p:txBody>
          <a:bodyPr/>
          <a:lstStyle/>
          <a:p>
            <a:r>
              <a:rPr lang="en-US" altLang="en-US" sz="3629" dirty="0">
                <a:solidFill>
                  <a:schemeClr val="accent2"/>
                </a:solidFill>
                <a:latin typeface="Tahoma" panose="020B0604030504040204" pitchFamily="34" charset="0"/>
                <a:cs typeface="Tahoma" panose="020B0604030504040204" pitchFamily="34" charset="0"/>
              </a:rPr>
              <a:t>Strength of DES – Key Size</a:t>
            </a:r>
            <a:endParaRPr lang="en-AU" altLang="en-US" sz="3629" dirty="0">
              <a:solidFill>
                <a:schemeClr val="accent2"/>
              </a:solidFill>
              <a:latin typeface="Tahoma" panose="020B0604030504040204" pitchFamily="34" charset="0"/>
              <a:cs typeface="Tahoma" panose="020B0604030504040204" pitchFamily="34" charset="0"/>
            </a:endParaRPr>
          </a:p>
        </p:txBody>
      </p:sp>
      <p:sp>
        <p:nvSpPr>
          <p:cNvPr id="91139" name="Rectangle 3">
            <a:extLst>
              <a:ext uri="{FF2B5EF4-FFF2-40B4-BE49-F238E27FC236}">
                <a16:creationId xmlns:a16="http://schemas.microsoft.com/office/drawing/2014/main" id="{75E8CB98-98DF-C1C0-3DB4-219C716EE505}"/>
              </a:ext>
            </a:extLst>
          </p:cNvPr>
          <p:cNvSpPr>
            <a:spLocks noGrp="1" noChangeArrowheads="1"/>
          </p:cNvSpPr>
          <p:nvPr>
            <p:ph type="body" idx="1"/>
          </p:nvPr>
        </p:nvSpPr>
        <p:spPr>
          <a:xfrm>
            <a:off x="190123" y="1104522"/>
            <a:ext cx="11814772" cy="5533207"/>
          </a:xfrm>
        </p:spPr>
        <p:txBody>
          <a:bodyPr>
            <a:normAutofit/>
          </a:bodyPr>
          <a:lstStyle/>
          <a:p>
            <a:pPr algn="just">
              <a:lnSpc>
                <a:spcPct val="150000"/>
              </a:lnSpc>
            </a:pPr>
            <a:r>
              <a:rPr lang="en-US" altLang="en-US" sz="2000" dirty="0">
                <a:latin typeface="Tahoma" panose="020B0604030504040204" pitchFamily="34" charset="0"/>
                <a:cs typeface="Tahoma" panose="020B0604030504040204" pitchFamily="34" charset="0"/>
              </a:rPr>
              <a:t>56-bit keys have 2</a:t>
            </a:r>
            <a:r>
              <a:rPr lang="en-US" altLang="en-US" sz="2000" baseline="30000" dirty="0">
                <a:latin typeface="Tahoma" panose="020B0604030504040204" pitchFamily="34" charset="0"/>
                <a:cs typeface="Tahoma" panose="020B0604030504040204" pitchFamily="34" charset="0"/>
              </a:rPr>
              <a:t>56</a:t>
            </a:r>
            <a:r>
              <a:rPr lang="en-US" altLang="en-US" sz="2000" dirty="0">
                <a:latin typeface="Tahoma" panose="020B0604030504040204" pitchFamily="34" charset="0"/>
                <a:cs typeface="Tahoma" panose="020B0604030504040204" pitchFamily="34" charset="0"/>
              </a:rPr>
              <a:t> = 7.2 x 10</a:t>
            </a:r>
            <a:r>
              <a:rPr lang="en-US" altLang="en-US" sz="2000" baseline="30000" dirty="0">
                <a:latin typeface="Tahoma" panose="020B0604030504040204" pitchFamily="34" charset="0"/>
                <a:cs typeface="Tahoma" panose="020B0604030504040204" pitchFamily="34" charset="0"/>
              </a:rPr>
              <a:t>16</a:t>
            </a:r>
            <a:r>
              <a:rPr lang="en-US" altLang="en-US" sz="2000" dirty="0">
                <a:latin typeface="Tahoma" panose="020B0604030504040204" pitchFamily="34" charset="0"/>
                <a:cs typeface="Tahoma" panose="020B0604030504040204" pitchFamily="34" charset="0"/>
              </a:rPr>
              <a:t> values</a:t>
            </a:r>
          </a:p>
          <a:p>
            <a:pPr algn="just">
              <a:lnSpc>
                <a:spcPct val="150000"/>
              </a:lnSpc>
            </a:pPr>
            <a:r>
              <a:rPr lang="en-US" altLang="en-US" sz="2000" dirty="0">
                <a:latin typeface="Tahoma" panose="020B0604030504040204" pitchFamily="34" charset="0"/>
                <a:cs typeface="Tahoma" panose="020B0604030504040204" pitchFamily="34" charset="0"/>
              </a:rPr>
              <a:t>brute force search looks hard</a:t>
            </a:r>
          </a:p>
          <a:p>
            <a:pPr algn="just">
              <a:lnSpc>
                <a:spcPct val="150000"/>
              </a:lnSpc>
            </a:pPr>
            <a:r>
              <a:rPr lang="en-US" altLang="en-US" sz="2000" dirty="0">
                <a:latin typeface="Tahoma" panose="020B0604030504040204" pitchFamily="34" charset="0"/>
                <a:cs typeface="Tahoma" panose="020B0604030504040204" pitchFamily="34" charset="0"/>
              </a:rPr>
              <a:t>recent advances have shown is possible</a:t>
            </a:r>
          </a:p>
          <a:p>
            <a:pPr lvl="1" algn="just">
              <a:lnSpc>
                <a:spcPct val="150000"/>
              </a:lnSpc>
            </a:pPr>
            <a:r>
              <a:rPr lang="en-AU" altLang="en-US" sz="2000" dirty="0">
                <a:latin typeface="Tahoma" panose="020B0604030504040204" pitchFamily="34" charset="0"/>
                <a:cs typeface="Tahoma" panose="020B0604030504040204" pitchFamily="34" charset="0"/>
              </a:rPr>
              <a:t>in 1997 on Internet in a few months </a:t>
            </a:r>
          </a:p>
          <a:p>
            <a:pPr lvl="1" algn="just">
              <a:lnSpc>
                <a:spcPct val="150000"/>
              </a:lnSpc>
            </a:pPr>
            <a:r>
              <a:rPr lang="en-AU" altLang="en-US" sz="2000" dirty="0">
                <a:latin typeface="Tahoma" panose="020B0604030504040204" pitchFamily="34" charset="0"/>
                <a:cs typeface="Tahoma" panose="020B0604030504040204" pitchFamily="34" charset="0"/>
              </a:rPr>
              <a:t>in 1998 on dedicated h/w (EFF) in a few days </a:t>
            </a:r>
          </a:p>
          <a:p>
            <a:pPr lvl="1" algn="just">
              <a:lnSpc>
                <a:spcPct val="150000"/>
              </a:lnSpc>
            </a:pPr>
            <a:r>
              <a:rPr lang="en-AU" altLang="en-US" sz="2000" dirty="0">
                <a:latin typeface="Tahoma" panose="020B0604030504040204" pitchFamily="34" charset="0"/>
                <a:cs typeface="Tahoma" panose="020B0604030504040204" pitchFamily="34" charset="0"/>
              </a:rPr>
              <a:t>in 1999 above combined in 22hrs!</a:t>
            </a:r>
          </a:p>
          <a:p>
            <a:pPr algn="just">
              <a:lnSpc>
                <a:spcPct val="150000"/>
              </a:lnSpc>
            </a:pPr>
            <a:r>
              <a:rPr lang="en-US" altLang="en-US" sz="2000" dirty="0">
                <a:latin typeface="Tahoma" panose="020B0604030504040204" pitchFamily="34" charset="0"/>
                <a:cs typeface="Tahoma" panose="020B0604030504040204" pitchFamily="34" charset="0"/>
              </a:rPr>
              <a:t>now considering alternatives to DES</a:t>
            </a:r>
            <a:endParaRPr lang="en-AU" altLang="en-US" sz="2000" dirty="0">
              <a:latin typeface="Tahoma" panose="020B0604030504040204" pitchFamily="34" charset="0"/>
              <a:cs typeface="Tahoma" panose="020B060403050404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A03DA41F-999E-7A23-9B2B-3F3727259C11}"/>
              </a:ext>
            </a:extLst>
          </p:cNvPr>
          <p:cNvSpPr>
            <a:spLocks noGrp="1" noChangeArrowheads="1"/>
          </p:cNvSpPr>
          <p:nvPr>
            <p:ph type="title"/>
          </p:nvPr>
        </p:nvSpPr>
        <p:spPr>
          <a:xfrm>
            <a:off x="1980049" y="273629"/>
            <a:ext cx="8223263" cy="568343"/>
          </a:xfrm>
        </p:spPr>
        <p:txBody>
          <a:bodyPr>
            <a:normAutofit fontScale="90000"/>
          </a:bodyPr>
          <a:lstStyle/>
          <a:p>
            <a:r>
              <a:rPr lang="en-GB" altLang="en-US" sz="3629" dirty="0">
                <a:solidFill>
                  <a:schemeClr val="accent2"/>
                </a:solidFill>
                <a:latin typeface="Tahoma" panose="020B0604030504040204" pitchFamily="34" charset="0"/>
                <a:cs typeface="Tahoma" panose="020B0604030504040204" pitchFamily="34" charset="0"/>
              </a:rPr>
              <a:t>Symmetric DES...</a:t>
            </a:r>
            <a:endParaRPr lang="en-US" altLang="en-US" sz="3629" dirty="0"/>
          </a:p>
        </p:txBody>
      </p:sp>
      <p:sp>
        <p:nvSpPr>
          <p:cNvPr id="3" name="Content Placeholder 2">
            <a:extLst>
              <a:ext uri="{FF2B5EF4-FFF2-40B4-BE49-F238E27FC236}">
                <a16:creationId xmlns:a16="http://schemas.microsoft.com/office/drawing/2014/main" id="{597E143E-301E-BE1E-FBC9-3D4F45A63C3F}"/>
              </a:ext>
            </a:extLst>
          </p:cNvPr>
          <p:cNvSpPr>
            <a:spLocks noGrp="1"/>
          </p:cNvSpPr>
          <p:nvPr>
            <p:ph idx="1"/>
          </p:nvPr>
        </p:nvSpPr>
        <p:spPr>
          <a:xfrm>
            <a:off x="162963" y="959667"/>
            <a:ext cx="11850986" cy="5794218"/>
          </a:xfrm>
        </p:spPr>
        <p:txBody>
          <a:bodyPr>
            <a:normAutofit/>
          </a:bodyPr>
          <a:lstStyle/>
          <a:p>
            <a:pPr marL="432054" indent="-432054" algn="just">
              <a:lnSpc>
                <a:spcPct val="150000"/>
              </a:lnSpc>
              <a:spcBef>
                <a:spcPct val="20000"/>
              </a:spcBef>
              <a:buSzPct val="150000"/>
              <a:defRPr/>
            </a:pPr>
            <a:r>
              <a:rPr lang="en-GB" sz="2000" dirty="0">
                <a:solidFill>
                  <a:schemeClr val="accent2"/>
                </a:solidFill>
                <a:latin typeface="Tahoma" pitchFamily="34" charset="0"/>
                <a:ea typeface="Tahoma" pitchFamily="34" charset="0"/>
                <a:cs typeface="Tahoma" pitchFamily="34" charset="0"/>
              </a:rPr>
              <a:t>Cracking:</a:t>
            </a:r>
            <a:r>
              <a:rPr lang="en-GB" sz="2000" dirty="0">
                <a:solidFill>
                  <a:srgbClr val="006600"/>
                </a:solidFill>
                <a:latin typeface="Tahoma" pitchFamily="34" charset="0"/>
                <a:ea typeface="Tahoma" pitchFamily="34" charset="0"/>
                <a:cs typeface="Tahoma" pitchFamily="34" charset="0"/>
              </a:rPr>
              <a:t> </a:t>
            </a:r>
            <a:r>
              <a:rPr lang="en-GB" sz="2000" dirty="0">
                <a:latin typeface="Tahoma" pitchFamily="34" charset="0"/>
                <a:ea typeface="Tahoma" pitchFamily="34" charset="0"/>
                <a:cs typeface="Tahoma" pitchFamily="34" charset="0"/>
              </a:rPr>
              <a:t>T</a:t>
            </a:r>
            <a:r>
              <a:rPr lang="en-US" sz="2000" dirty="0">
                <a:latin typeface="Tahoma" pitchFamily="34" charset="0"/>
                <a:ea typeface="Tahoma" pitchFamily="34" charset="0"/>
                <a:cs typeface="Tahoma" pitchFamily="34" charset="0"/>
              </a:rPr>
              <a:t>he most basic method of attack for any cipher is </a:t>
            </a:r>
            <a:r>
              <a:rPr lang="en-US" sz="2000" dirty="0">
                <a:solidFill>
                  <a:srgbClr val="C00000"/>
                </a:solidFill>
                <a:latin typeface="Tahoma" pitchFamily="34" charset="0"/>
                <a:ea typeface="Tahoma" pitchFamily="34" charset="0"/>
                <a:cs typeface="Tahoma" pitchFamily="34" charset="0"/>
              </a:rPr>
              <a:t>brute force</a:t>
            </a:r>
            <a:r>
              <a:rPr lang="en-US" sz="2000" dirty="0">
                <a:latin typeface="Tahoma" pitchFamily="34" charset="0"/>
                <a:ea typeface="Tahoma" pitchFamily="34" charset="0"/>
                <a:cs typeface="Tahoma" pitchFamily="34" charset="0"/>
              </a:rPr>
              <a:t> - trying every possible key in turn. </a:t>
            </a:r>
          </a:p>
          <a:p>
            <a:pPr marL="432054" indent="-432054" algn="just">
              <a:lnSpc>
                <a:spcPct val="150000"/>
              </a:lnSpc>
              <a:spcBef>
                <a:spcPct val="20000"/>
              </a:spcBef>
              <a:buSzPct val="150000"/>
              <a:defRPr/>
            </a:pPr>
            <a:r>
              <a:rPr lang="en-US" sz="2000" dirty="0">
                <a:latin typeface="Tahoma" pitchFamily="34" charset="0"/>
                <a:ea typeface="Tahoma" pitchFamily="34" charset="0"/>
                <a:cs typeface="Tahoma" pitchFamily="34" charset="0"/>
              </a:rPr>
              <a:t>The </a:t>
            </a:r>
            <a:r>
              <a:rPr lang="en-US" sz="2000" dirty="0">
                <a:solidFill>
                  <a:srgbClr val="C00000"/>
                </a:solidFill>
                <a:latin typeface="Tahoma" pitchFamily="34" charset="0"/>
                <a:ea typeface="Tahoma" pitchFamily="34" charset="0"/>
                <a:cs typeface="Tahoma" pitchFamily="34" charset="0"/>
              </a:rPr>
              <a:t>length of the key </a:t>
            </a:r>
            <a:r>
              <a:rPr lang="en-US" sz="2000" dirty="0">
                <a:latin typeface="Tahoma" pitchFamily="34" charset="0"/>
                <a:ea typeface="Tahoma" pitchFamily="34" charset="0"/>
                <a:cs typeface="Tahoma" pitchFamily="34" charset="0"/>
              </a:rPr>
              <a:t>determines the number of possible keys, and hence the feasibility of the approach. </a:t>
            </a:r>
          </a:p>
          <a:p>
            <a:pPr marL="432054" indent="-432054" algn="just">
              <a:lnSpc>
                <a:spcPct val="150000"/>
              </a:lnSpc>
              <a:spcBef>
                <a:spcPct val="20000"/>
              </a:spcBef>
              <a:buSzPct val="150000"/>
              <a:defRPr/>
            </a:pPr>
            <a:r>
              <a:rPr lang="en-US" sz="2000" dirty="0">
                <a:latin typeface="Tahoma" pitchFamily="34" charset="0"/>
                <a:ea typeface="Tahoma" pitchFamily="34" charset="0"/>
                <a:cs typeface="Tahoma" pitchFamily="34" charset="0"/>
              </a:rPr>
              <a:t>DES is not adequate with this regard due to its key size </a:t>
            </a:r>
          </a:p>
          <a:p>
            <a:pPr marL="432054" indent="-432054" algn="just">
              <a:lnSpc>
                <a:spcPct val="150000"/>
              </a:lnSpc>
              <a:spcBef>
                <a:spcPct val="20000"/>
              </a:spcBef>
              <a:buSzPct val="150000"/>
              <a:defRPr/>
            </a:pPr>
            <a:r>
              <a:rPr lang="en-US" sz="2000" dirty="0">
                <a:latin typeface="Tahoma" pitchFamily="34" charset="0"/>
                <a:ea typeface="Tahoma" pitchFamily="34" charset="0"/>
                <a:cs typeface="Tahoma" pitchFamily="34" charset="0"/>
              </a:rPr>
              <a:t>In academia, various proposals for a </a:t>
            </a:r>
            <a:r>
              <a:rPr lang="en-US" sz="2000" dirty="0">
                <a:solidFill>
                  <a:schemeClr val="accent2"/>
                </a:solidFill>
                <a:latin typeface="Tahoma" pitchFamily="34" charset="0"/>
                <a:ea typeface="Tahoma" pitchFamily="34" charset="0"/>
                <a:cs typeface="Tahoma" pitchFamily="34" charset="0"/>
              </a:rPr>
              <a:t>DES-cracking machine</a:t>
            </a:r>
            <a:r>
              <a:rPr lang="en-US" sz="2000" dirty="0">
                <a:solidFill>
                  <a:srgbClr val="006600"/>
                </a:solidFill>
                <a:latin typeface="Tahoma" pitchFamily="34" charset="0"/>
                <a:ea typeface="Tahoma" pitchFamily="34" charset="0"/>
                <a:cs typeface="Tahoma" pitchFamily="34" charset="0"/>
              </a:rPr>
              <a:t> </a:t>
            </a:r>
            <a:r>
              <a:rPr lang="en-US" sz="2000" dirty="0">
                <a:latin typeface="Tahoma" pitchFamily="34" charset="0"/>
                <a:ea typeface="Tahoma" pitchFamily="34" charset="0"/>
                <a:cs typeface="Tahoma" pitchFamily="34" charset="0"/>
              </a:rPr>
              <a:t>were advanced. </a:t>
            </a:r>
          </a:p>
          <a:p>
            <a:pPr marL="846826" lvl="1" indent="-432054" algn="just">
              <a:lnSpc>
                <a:spcPct val="150000"/>
              </a:lnSpc>
              <a:spcBef>
                <a:spcPct val="20000"/>
              </a:spcBef>
              <a:buSzPct val="150000"/>
              <a:buFont typeface="Wingdings" pitchFamily="2" charset="2"/>
              <a:buChar char="Ø"/>
              <a:defRPr/>
            </a:pPr>
            <a:r>
              <a:rPr lang="en-US" sz="2000" dirty="0">
                <a:latin typeface="Tahoma" pitchFamily="34" charset="0"/>
                <a:ea typeface="Tahoma" pitchFamily="34" charset="0"/>
                <a:cs typeface="Tahoma" pitchFamily="34" charset="0"/>
              </a:rPr>
              <a:t>In 1977, </a:t>
            </a:r>
            <a:r>
              <a:rPr lang="en-US" sz="2000" dirty="0" err="1">
                <a:latin typeface="Tahoma" pitchFamily="34" charset="0"/>
                <a:ea typeface="Tahoma" pitchFamily="34" charset="0"/>
                <a:cs typeface="Tahoma" pitchFamily="34" charset="0"/>
              </a:rPr>
              <a:t>Diffie</a:t>
            </a:r>
            <a:r>
              <a:rPr lang="en-US" sz="2000" dirty="0">
                <a:latin typeface="Tahoma" pitchFamily="34" charset="0"/>
                <a:ea typeface="Tahoma" pitchFamily="34" charset="0"/>
                <a:cs typeface="Tahoma" pitchFamily="34" charset="0"/>
              </a:rPr>
              <a:t> and Hellman proposed a machine, which could find a DES key in a single day. </a:t>
            </a:r>
          </a:p>
          <a:p>
            <a:pPr marL="846826" lvl="1" indent="-432054" algn="just">
              <a:lnSpc>
                <a:spcPct val="150000"/>
              </a:lnSpc>
              <a:spcBef>
                <a:spcPct val="20000"/>
              </a:spcBef>
              <a:buSzPct val="150000"/>
              <a:buFont typeface="Wingdings" pitchFamily="2" charset="2"/>
              <a:buChar char="Ø"/>
              <a:defRPr/>
            </a:pPr>
            <a:r>
              <a:rPr lang="en-US" sz="2000" dirty="0">
                <a:latin typeface="Tahoma" pitchFamily="34" charset="0"/>
                <a:ea typeface="Tahoma" pitchFamily="34" charset="0"/>
                <a:cs typeface="Tahoma" pitchFamily="34" charset="0"/>
              </a:rPr>
              <a:t>By 1993, Wiener had proposed a key-search machine costing US $1 million which would find a key within 7 hours.</a:t>
            </a:r>
          </a:p>
          <a:p>
            <a:pPr>
              <a:lnSpc>
                <a:spcPct val="150000"/>
              </a:lnSpc>
              <a:buFont typeface="Times New Roman" panose="02020603050405020304" pitchFamily="18" charset="0"/>
              <a:buNone/>
              <a:defRPr/>
            </a:pPr>
            <a:endParaRPr lang="en-US" sz="2000"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a:extLst>
              <a:ext uri="{FF2B5EF4-FFF2-40B4-BE49-F238E27FC236}">
                <a16:creationId xmlns:a16="http://schemas.microsoft.com/office/drawing/2014/main" id="{2011EF4B-96F9-D3C8-29AB-6E671FF0C822}"/>
              </a:ext>
            </a:extLst>
          </p:cNvPr>
          <p:cNvSpPr>
            <a:spLocks noGrp="1" noChangeArrowheads="1"/>
          </p:cNvSpPr>
          <p:nvPr>
            <p:ph type="title"/>
          </p:nvPr>
        </p:nvSpPr>
        <p:spPr>
          <a:xfrm>
            <a:off x="838200" y="111628"/>
            <a:ext cx="10515600" cy="601215"/>
          </a:xfrm>
        </p:spPr>
        <p:txBody>
          <a:bodyPr/>
          <a:lstStyle/>
          <a:p>
            <a:r>
              <a:rPr lang="en-US" altLang="en-US" sz="2903" dirty="0">
                <a:solidFill>
                  <a:schemeClr val="accent2"/>
                </a:solidFill>
                <a:latin typeface="Tahoma" panose="020B0604030504040204" pitchFamily="34" charset="0"/>
                <a:cs typeface="Tahoma" panose="020B0604030504040204" pitchFamily="34" charset="0"/>
              </a:rPr>
              <a:t>Average time required for exhaustive key search</a:t>
            </a:r>
          </a:p>
        </p:txBody>
      </p:sp>
      <p:pic>
        <p:nvPicPr>
          <p:cNvPr id="94212" name="Picture 2">
            <a:extLst>
              <a:ext uri="{FF2B5EF4-FFF2-40B4-BE49-F238E27FC236}">
                <a16:creationId xmlns:a16="http://schemas.microsoft.com/office/drawing/2014/main" id="{2B239E59-BA83-E62E-57F6-9EBB0C0758F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869686" y="941560"/>
            <a:ext cx="10655375" cy="5665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a:extLst>
              <a:ext uri="{FF2B5EF4-FFF2-40B4-BE49-F238E27FC236}">
                <a16:creationId xmlns:a16="http://schemas.microsoft.com/office/drawing/2014/main" id="{78D30EAA-D995-E2E5-E09E-08CCBCEA7FC2}"/>
              </a:ext>
            </a:extLst>
          </p:cNvPr>
          <p:cNvSpPr>
            <a:spLocks noGrp="1" noChangeArrowheads="1"/>
          </p:cNvSpPr>
          <p:nvPr>
            <p:ph type="title"/>
          </p:nvPr>
        </p:nvSpPr>
        <p:spPr>
          <a:xfrm>
            <a:off x="838200" y="222297"/>
            <a:ext cx="10515600" cy="458740"/>
          </a:xfrm>
        </p:spPr>
        <p:txBody>
          <a:bodyPr>
            <a:normAutofit fontScale="90000"/>
          </a:bodyPr>
          <a:lstStyle/>
          <a:p>
            <a:r>
              <a:rPr lang="en-GB" altLang="en-US" dirty="0">
                <a:solidFill>
                  <a:schemeClr val="accent2"/>
                </a:solidFill>
                <a:latin typeface="Tahoma" panose="020B0604030504040204" pitchFamily="34" charset="0"/>
                <a:cs typeface="Tahoma" panose="020B0604030504040204" pitchFamily="34" charset="0"/>
              </a:rPr>
              <a:t>Symmetric DES...</a:t>
            </a:r>
            <a:endParaRPr lang="en-US" altLang="en-US" dirty="0"/>
          </a:p>
        </p:txBody>
      </p:sp>
      <p:sp>
        <p:nvSpPr>
          <p:cNvPr id="95235" name="Content Placeholder 2">
            <a:extLst>
              <a:ext uri="{FF2B5EF4-FFF2-40B4-BE49-F238E27FC236}">
                <a16:creationId xmlns:a16="http://schemas.microsoft.com/office/drawing/2014/main" id="{C4D91996-CFBC-9397-7156-7661E5A7ADE7}"/>
              </a:ext>
            </a:extLst>
          </p:cNvPr>
          <p:cNvSpPr>
            <a:spLocks noGrp="1" noChangeArrowheads="1"/>
          </p:cNvSpPr>
          <p:nvPr>
            <p:ph idx="1"/>
          </p:nvPr>
        </p:nvSpPr>
        <p:spPr>
          <a:xfrm>
            <a:off x="280657" y="941560"/>
            <a:ext cx="7840301" cy="5803272"/>
          </a:xfrm>
        </p:spPr>
        <p:txBody>
          <a:bodyPr>
            <a:normAutofit/>
          </a:bodyPr>
          <a:lstStyle/>
          <a:p>
            <a:pPr algn="just">
              <a:lnSpc>
                <a:spcPct val="150000"/>
              </a:lnSpc>
            </a:pPr>
            <a:r>
              <a:rPr lang="en-AU" altLang="en-US" sz="2000" dirty="0">
                <a:latin typeface="Tahoma" panose="020B0604030504040204" pitchFamily="34" charset="0"/>
                <a:cs typeface="Tahoma" panose="020B0604030504040204" pitchFamily="34" charset="0"/>
              </a:rPr>
              <a:t>DES finally and definitively proved insecure in July 1998, when the Electronic Frontier Foundation (EFF) announced that it had broken a DES encryption using a special-purpose "DES cracker" machine that was built for less than $250,000. </a:t>
            </a:r>
          </a:p>
          <a:p>
            <a:pPr algn="just">
              <a:lnSpc>
                <a:spcPct val="150000"/>
              </a:lnSpc>
            </a:pPr>
            <a:r>
              <a:rPr lang="en-AU" altLang="en-US" sz="2000" dirty="0">
                <a:latin typeface="Tahoma" panose="020B0604030504040204" pitchFamily="34" charset="0"/>
                <a:cs typeface="Tahoma" panose="020B0604030504040204" pitchFamily="34" charset="0"/>
              </a:rPr>
              <a:t>The attack took less than three days. </a:t>
            </a:r>
          </a:p>
          <a:p>
            <a:pPr algn="just">
              <a:lnSpc>
                <a:spcPct val="150000"/>
              </a:lnSpc>
            </a:pPr>
            <a:r>
              <a:rPr lang="en-AU" altLang="en-US" sz="2000" dirty="0">
                <a:latin typeface="Tahoma" panose="020B0604030504040204" pitchFamily="34" charset="0"/>
                <a:cs typeface="Tahoma" panose="020B0604030504040204" pitchFamily="34" charset="0"/>
              </a:rPr>
              <a:t>The EFF has published a detailed description of the machine, enabling others to build their own cracker [EFF98].</a:t>
            </a:r>
          </a:p>
          <a:p>
            <a:pPr algn="just">
              <a:lnSpc>
                <a:spcPct val="150000"/>
              </a:lnSpc>
            </a:pPr>
            <a:r>
              <a:rPr lang="en-US" altLang="en-US" sz="2000" dirty="0">
                <a:latin typeface="Tahoma" panose="020B0604030504040204" pitchFamily="34" charset="0"/>
                <a:cs typeface="Tahoma" panose="020B0604030504040204" pitchFamily="34" charset="0"/>
              </a:rPr>
              <a:t>The </a:t>
            </a:r>
            <a:r>
              <a:rPr lang="en-US" altLang="en-US" sz="2000" dirty="0">
                <a:solidFill>
                  <a:schemeClr val="accent2"/>
                </a:solidFill>
                <a:latin typeface="Tahoma" panose="020B0604030504040204" pitchFamily="34" charset="0"/>
                <a:cs typeface="Tahoma" panose="020B0604030504040204" pitchFamily="34" charset="0"/>
              </a:rPr>
              <a:t>EFF</a:t>
            </a:r>
            <a:r>
              <a:rPr lang="en-US" altLang="en-US" sz="2000" dirty="0">
                <a:latin typeface="Tahoma" panose="020B0604030504040204" pitchFamily="34" charset="0"/>
                <a:cs typeface="Tahoma" panose="020B0604030504040204" pitchFamily="34" charset="0"/>
              </a:rPr>
              <a:t>'s US$250,000 </a:t>
            </a:r>
            <a:r>
              <a:rPr lang="en-US" altLang="en-US" sz="2000" dirty="0">
                <a:solidFill>
                  <a:schemeClr val="accent2"/>
                </a:solidFill>
                <a:latin typeface="Tahoma" panose="020B0604030504040204" pitchFamily="34" charset="0"/>
                <a:cs typeface="Tahoma" panose="020B0604030504040204" pitchFamily="34" charset="0"/>
              </a:rPr>
              <a:t>DES cracking machine </a:t>
            </a:r>
            <a:r>
              <a:rPr lang="en-US" altLang="en-US" sz="2000" dirty="0">
                <a:latin typeface="Tahoma" panose="020B0604030504040204" pitchFamily="34" charset="0"/>
                <a:cs typeface="Tahoma" panose="020B0604030504040204" pitchFamily="34" charset="0"/>
              </a:rPr>
              <a:t>contained 1,856 custom chips and could </a:t>
            </a:r>
            <a:r>
              <a:rPr lang="en-US" altLang="en-US" sz="2000" dirty="0">
                <a:solidFill>
                  <a:srgbClr val="C00000"/>
                </a:solidFill>
                <a:latin typeface="Tahoma" panose="020B0604030504040204" pitchFamily="34" charset="0"/>
                <a:cs typeface="Tahoma" panose="020B0604030504040204" pitchFamily="34" charset="0"/>
              </a:rPr>
              <a:t>brute force </a:t>
            </a:r>
            <a:r>
              <a:rPr lang="en-US" altLang="en-US" sz="2000" dirty="0">
                <a:latin typeface="Tahoma" panose="020B0604030504040204" pitchFamily="34" charset="0"/>
                <a:cs typeface="Tahoma" panose="020B0604030504040204" pitchFamily="34" charset="0"/>
              </a:rPr>
              <a:t>a DES key in a matter of days.</a:t>
            </a:r>
          </a:p>
          <a:p>
            <a:pPr algn="just">
              <a:lnSpc>
                <a:spcPct val="150000"/>
              </a:lnSpc>
            </a:pPr>
            <a:r>
              <a:rPr lang="en-US" altLang="en-US" sz="2000" dirty="0">
                <a:latin typeface="Tahoma" panose="020B0604030504040204" pitchFamily="34" charset="0"/>
                <a:cs typeface="Tahoma" panose="020B0604030504040204" pitchFamily="34" charset="0"/>
              </a:rPr>
              <a:t>The photo shows a DES Cracker circuit board fitted with several Deep Crack chips.</a:t>
            </a:r>
          </a:p>
          <a:p>
            <a:pPr marL="0" indent="0" algn="just">
              <a:lnSpc>
                <a:spcPct val="150000"/>
              </a:lnSpc>
              <a:buNone/>
            </a:pPr>
            <a:endParaRPr lang="en-AU" altLang="en-US" sz="2000" dirty="0">
              <a:latin typeface="Tahoma" panose="020B0604030504040204" pitchFamily="34" charset="0"/>
              <a:cs typeface="Tahoma" panose="020B0604030504040204" pitchFamily="34" charset="0"/>
            </a:endParaRPr>
          </a:p>
          <a:p>
            <a:pPr algn="just">
              <a:lnSpc>
                <a:spcPct val="150000"/>
              </a:lnSpc>
            </a:pPr>
            <a:endParaRPr lang="en-US" altLang="en-US" sz="2000" dirty="0"/>
          </a:p>
        </p:txBody>
      </p:sp>
      <p:pic>
        <p:nvPicPr>
          <p:cNvPr id="2" name="Picture 4" descr="http://upload.wikimedia.org/wikipedia/commons/thumb/b/bd/Board300.jpg/220px-Board300.jpg">
            <a:hlinkClick r:id="rId2"/>
            <a:extLst>
              <a:ext uri="{FF2B5EF4-FFF2-40B4-BE49-F238E27FC236}">
                <a16:creationId xmlns:a16="http://schemas.microsoft.com/office/drawing/2014/main" id="{6ABAB9E9-AD67-8FE9-F91F-BBFCF18511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3509" y="941560"/>
            <a:ext cx="3687119" cy="4816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FB4DD5C2-B23A-F0DD-9D69-AB64323AB710}"/>
              </a:ext>
            </a:extLst>
          </p:cNvPr>
          <p:cNvSpPr>
            <a:spLocks noGrp="1" noChangeArrowheads="1"/>
          </p:cNvSpPr>
          <p:nvPr>
            <p:ph type="title"/>
          </p:nvPr>
        </p:nvSpPr>
        <p:spPr>
          <a:xfrm>
            <a:off x="61866" y="149870"/>
            <a:ext cx="12068268" cy="531167"/>
          </a:xfrm>
        </p:spPr>
        <p:txBody>
          <a:bodyPr>
            <a:normAutofit fontScale="90000"/>
          </a:bodyPr>
          <a:lstStyle/>
          <a:p>
            <a:r>
              <a:rPr lang="en-US" altLang="en-US" sz="3266" dirty="0">
                <a:solidFill>
                  <a:schemeClr val="accent2"/>
                </a:solidFill>
                <a:latin typeface="Tahoma" panose="020B0604030504040204" pitchFamily="34" charset="0"/>
                <a:cs typeface="Tahoma" panose="020B0604030504040204" pitchFamily="34" charset="0"/>
              </a:rPr>
              <a:t>Multiple Encryption with DES for a More Secure Cipher</a:t>
            </a:r>
          </a:p>
        </p:txBody>
      </p:sp>
      <p:sp>
        <p:nvSpPr>
          <p:cNvPr id="81923" name="Content Placeholder 2">
            <a:extLst>
              <a:ext uri="{FF2B5EF4-FFF2-40B4-BE49-F238E27FC236}">
                <a16:creationId xmlns:a16="http://schemas.microsoft.com/office/drawing/2014/main" id="{FD43F0CE-CC49-FED8-4846-826370D6DF7F}"/>
              </a:ext>
            </a:extLst>
          </p:cNvPr>
          <p:cNvSpPr>
            <a:spLocks noGrp="1" noChangeArrowheads="1"/>
          </p:cNvSpPr>
          <p:nvPr>
            <p:ph idx="1"/>
          </p:nvPr>
        </p:nvSpPr>
        <p:spPr>
          <a:xfrm>
            <a:off x="153909" y="977774"/>
            <a:ext cx="11850986" cy="5730356"/>
          </a:xfrm>
        </p:spPr>
        <p:txBody>
          <a:bodyPr>
            <a:normAutofit/>
          </a:bodyPr>
          <a:lstStyle/>
          <a:p>
            <a:pPr algn="just">
              <a:lnSpc>
                <a:spcPct val="150000"/>
              </a:lnSpc>
            </a:pPr>
            <a:r>
              <a:rPr lang="en-US" altLang="en-US" sz="2000" dirty="0">
                <a:latin typeface="Tahoma" panose="020B0604030504040204" pitchFamily="34" charset="0"/>
                <a:cs typeface="Tahoma" panose="020B0604030504040204" pitchFamily="34" charset="0"/>
              </a:rPr>
              <a:t>As you already know, the DES cryptographic system was shown not to be very secure about 15 years ago.</a:t>
            </a:r>
          </a:p>
          <a:p>
            <a:pPr algn="just">
              <a:lnSpc>
                <a:spcPct val="150000"/>
              </a:lnSpc>
            </a:pPr>
            <a:r>
              <a:rPr lang="en-US" altLang="en-US" sz="2000" dirty="0">
                <a:latin typeface="Tahoma" panose="020B0604030504040204" pitchFamily="34" charset="0"/>
                <a:cs typeface="Tahoma" panose="020B0604030504040204" pitchFamily="34" charset="0"/>
              </a:rPr>
              <a:t>We can obviously use AES cryptography that is designed to be extremely secure, but the world of commerce and finance does not want to give up on DES that quickly </a:t>
            </a:r>
          </a:p>
          <a:p>
            <a:pPr lvl="1" algn="just">
              <a:lnSpc>
                <a:spcPct val="150000"/>
              </a:lnSpc>
            </a:pPr>
            <a:r>
              <a:rPr lang="en-US" altLang="en-US" sz="2000" dirty="0">
                <a:solidFill>
                  <a:srgbClr val="C00000"/>
                </a:solidFill>
                <a:latin typeface="Tahoma" panose="020B0604030504040204" pitchFamily="34" charset="0"/>
                <a:cs typeface="Tahoma" panose="020B0604030504040204" pitchFamily="34" charset="0"/>
              </a:rPr>
              <a:t>because of all the investment that has already been in DES-related software and hardware.</a:t>
            </a:r>
          </a:p>
          <a:p>
            <a:pPr algn="just">
              <a:lnSpc>
                <a:spcPct val="150000"/>
              </a:lnSpc>
            </a:pPr>
            <a:r>
              <a:rPr lang="en-US" altLang="en-US" sz="2000" dirty="0">
                <a:latin typeface="Tahoma" panose="020B0604030504040204" pitchFamily="34" charset="0"/>
                <a:cs typeface="Tahoma" panose="020B0604030504040204" pitchFamily="34" charset="0"/>
              </a:rPr>
              <a:t>So that raises questions like: </a:t>
            </a:r>
            <a:r>
              <a:rPr lang="en-US" altLang="en-US" sz="2000" dirty="0">
                <a:solidFill>
                  <a:schemeClr val="accent2"/>
                </a:solidFill>
                <a:latin typeface="Tahoma" panose="020B0604030504040204" pitchFamily="34" charset="0"/>
                <a:cs typeface="Tahoma" panose="020B0604030504040204" pitchFamily="34" charset="0"/>
              </a:rPr>
              <a:t>How about a cryptographic system that carries out repeated encryption with DES? Would that be more secure?</a:t>
            </a:r>
          </a:p>
          <a:p>
            <a:pPr algn="just">
              <a:lnSpc>
                <a:spcPct val="150000"/>
              </a:lnSpc>
            </a:pPr>
            <a:r>
              <a:rPr lang="en-US" altLang="en-US" sz="2000" dirty="0">
                <a:latin typeface="Tahoma" panose="020B0604030504040204" pitchFamily="34" charset="0"/>
                <a:cs typeface="Tahoma" panose="020B0604030504040204" pitchFamily="34" charset="0"/>
              </a:rPr>
              <a:t>We will now show that whereas </a:t>
            </a:r>
            <a:r>
              <a:rPr lang="en-US" altLang="en-US" sz="2000" dirty="0">
                <a:solidFill>
                  <a:srgbClr val="C00000"/>
                </a:solidFill>
                <a:latin typeface="Tahoma" panose="020B0604030504040204" pitchFamily="34" charset="0"/>
                <a:cs typeface="Tahoma" panose="020B0604030504040204" pitchFamily="34" charset="0"/>
              </a:rPr>
              <a:t>double DES</a:t>
            </a:r>
            <a:r>
              <a:rPr lang="en-US" altLang="en-US" sz="2000" dirty="0">
                <a:latin typeface="Tahoma" panose="020B0604030504040204" pitchFamily="34" charset="0"/>
                <a:cs typeface="Tahoma" panose="020B0604030504040204" pitchFamily="34" charset="0"/>
              </a:rPr>
              <a:t> may not be that much more secure than regular DES, we can expect </a:t>
            </a:r>
            <a:r>
              <a:rPr lang="en-US" altLang="en-US" sz="2000" dirty="0">
                <a:solidFill>
                  <a:srgbClr val="C00000"/>
                </a:solidFill>
                <a:latin typeface="Tahoma" panose="020B0604030504040204" pitchFamily="34" charset="0"/>
                <a:cs typeface="Tahoma" panose="020B0604030504040204" pitchFamily="34" charset="0"/>
              </a:rPr>
              <a:t>triple DES</a:t>
            </a:r>
            <a:r>
              <a:rPr lang="en-US" altLang="en-US" sz="2000" dirty="0">
                <a:latin typeface="Tahoma" panose="020B0604030504040204" pitchFamily="34" charset="0"/>
                <a:cs typeface="Tahoma" panose="020B0604030504040204" pitchFamily="34" charset="0"/>
              </a:rPr>
              <a:t> to be very secure.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81923">
                                            <p:txEl>
                                              <p:pRg st="1" end="1"/>
                                            </p:txEl>
                                          </p:spTgt>
                                        </p:tgtEl>
                                        <p:attrNameLst>
                                          <p:attrName>style.visibility</p:attrName>
                                        </p:attrNameLst>
                                      </p:cBhvr>
                                      <p:to>
                                        <p:strVal val="visible"/>
                                      </p:to>
                                    </p:set>
                                    <p:animEffect transition="in" filter="barn(inVertical)">
                                      <p:cBhvr>
                                        <p:cTn id="7" dur="500"/>
                                        <p:tgtEl>
                                          <p:spTgt spid="8192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81923">
                                            <p:txEl>
                                              <p:pRg st="2" end="2"/>
                                            </p:txEl>
                                          </p:spTgt>
                                        </p:tgtEl>
                                        <p:attrNameLst>
                                          <p:attrName>style.visibility</p:attrName>
                                        </p:attrNameLst>
                                      </p:cBhvr>
                                      <p:to>
                                        <p:strVal val="visible"/>
                                      </p:to>
                                    </p:set>
                                    <p:animEffect transition="in" filter="barn(inVertical)">
                                      <p:cBhvr>
                                        <p:cTn id="12" dur="500"/>
                                        <p:tgtEl>
                                          <p:spTgt spid="8192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81923">
                                            <p:txEl>
                                              <p:pRg st="3" end="3"/>
                                            </p:txEl>
                                          </p:spTgt>
                                        </p:tgtEl>
                                        <p:attrNameLst>
                                          <p:attrName>style.visibility</p:attrName>
                                        </p:attrNameLst>
                                      </p:cBhvr>
                                      <p:to>
                                        <p:strVal val="visible"/>
                                      </p:to>
                                    </p:set>
                                    <p:animEffect transition="in" filter="barn(inVertical)">
                                      <p:cBhvr>
                                        <p:cTn id="17" dur="500"/>
                                        <p:tgtEl>
                                          <p:spTgt spid="8192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81923">
                                            <p:txEl>
                                              <p:pRg st="4" end="4"/>
                                            </p:txEl>
                                          </p:spTgt>
                                        </p:tgtEl>
                                        <p:attrNameLst>
                                          <p:attrName>style.visibility</p:attrName>
                                        </p:attrNameLst>
                                      </p:cBhvr>
                                      <p:to>
                                        <p:strVal val="visible"/>
                                      </p:to>
                                    </p:set>
                                    <p:animEffect transition="in" filter="barn(inVertical)">
                                      <p:cBhvr>
                                        <p:cTn id="22" dur="500"/>
                                        <p:tgtEl>
                                          <p:spTgt spid="819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a:extLst>
              <a:ext uri="{FF2B5EF4-FFF2-40B4-BE49-F238E27FC236}">
                <a16:creationId xmlns:a16="http://schemas.microsoft.com/office/drawing/2014/main" id="{482BA92B-77E2-5E81-53F1-80C1028DD2BC}"/>
              </a:ext>
            </a:extLst>
          </p:cNvPr>
          <p:cNvSpPr>
            <a:spLocks noGrp="1" noChangeArrowheads="1"/>
          </p:cNvSpPr>
          <p:nvPr>
            <p:ph type="title"/>
          </p:nvPr>
        </p:nvSpPr>
        <p:spPr>
          <a:xfrm>
            <a:off x="1654124" y="209961"/>
            <a:ext cx="8223263" cy="523075"/>
          </a:xfrm>
        </p:spPr>
        <p:txBody>
          <a:bodyPr>
            <a:normAutofit fontScale="90000"/>
          </a:bodyPr>
          <a:lstStyle/>
          <a:p>
            <a:r>
              <a:rPr lang="en-US" altLang="en-US" sz="3629" dirty="0">
                <a:solidFill>
                  <a:schemeClr val="accent2"/>
                </a:solidFill>
                <a:latin typeface="Tahoma" panose="020B0604030504040204" pitchFamily="34" charset="0"/>
                <a:cs typeface="Tahoma" panose="020B0604030504040204" pitchFamily="34" charset="0"/>
              </a:rPr>
              <a:t>Double DES</a:t>
            </a:r>
          </a:p>
        </p:txBody>
      </p:sp>
      <p:sp>
        <p:nvSpPr>
          <p:cNvPr id="99331" name="Content Placeholder 2">
            <a:extLst>
              <a:ext uri="{FF2B5EF4-FFF2-40B4-BE49-F238E27FC236}">
                <a16:creationId xmlns:a16="http://schemas.microsoft.com/office/drawing/2014/main" id="{C8A73B32-1D5B-BD46-9112-23A5CCC78072}"/>
              </a:ext>
            </a:extLst>
          </p:cNvPr>
          <p:cNvSpPr>
            <a:spLocks noGrp="1" noChangeArrowheads="1"/>
          </p:cNvSpPr>
          <p:nvPr>
            <p:ph idx="1"/>
          </p:nvPr>
        </p:nvSpPr>
        <p:spPr>
          <a:xfrm>
            <a:off x="235391" y="995881"/>
            <a:ext cx="11769504" cy="5767058"/>
          </a:xfrm>
        </p:spPr>
        <p:txBody>
          <a:bodyPr>
            <a:normAutofit/>
          </a:bodyPr>
          <a:lstStyle/>
          <a:p>
            <a:pPr algn="just">
              <a:lnSpc>
                <a:spcPct val="150000"/>
              </a:lnSpc>
            </a:pPr>
            <a:r>
              <a:rPr lang="en-US" altLang="en-US" sz="2000" dirty="0">
                <a:latin typeface="Tahoma" panose="020B0604030504040204" pitchFamily="34" charset="0"/>
                <a:cs typeface="Tahoma" panose="020B0604030504040204" pitchFamily="34" charset="0"/>
              </a:rPr>
              <a:t>The simplest form of </a:t>
            </a:r>
            <a:r>
              <a:rPr lang="en-US" altLang="en-US" sz="2000" b="1" dirty="0">
                <a:solidFill>
                  <a:srgbClr val="C00000"/>
                </a:solidFill>
                <a:latin typeface="Tahoma" panose="020B0604030504040204" pitchFamily="34" charset="0"/>
                <a:cs typeface="Tahoma" panose="020B0604030504040204" pitchFamily="34" charset="0"/>
              </a:rPr>
              <a:t>multiple encryption</a:t>
            </a:r>
            <a:r>
              <a:rPr lang="en-US" altLang="en-US" sz="2000" dirty="0">
                <a:latin typeface="Tahoma" panose="020B0604030504040204" pitchFamily="34" charset="0"/>
                <a:cs typeface="Tahoma" panose="020B0604030504040204" pitchFamily="34" charset="0"/>
              </a:rPr>
              <a:t> with DES is </a:t>
            </a:r>
            <a:r>
              <a:rPr lang="en-US" altLang="en-US" sz="2000" b="1" dirty="0">
                <a:solidFill>
                  <a:srgbClr val="C00000"/>
                </a:solidFill>
                <a:latin typeface="Tahoma" panose="020B0604030504040204" pitchFamily="34" charset="0"/>
                <a:cs typeface="Tahoma" panose="020B0604030504040204" pitchFamily="34" charset="0"/>
              </a:rPr>
              <a:t>double DES </a:t>
            </a:r>
            <a:r>
              <a:rPr lang="en-US" altLang="en-US" sz="2000" dirty="0">
                <a:latin typeface="Tahoma" panose="020B0604030504040204" pitchFamily="34" charset="0"/>
                <a:cs typeface="Tahoma" panose="020B0604030504040204" pitchFamily="34" charset="0"/>
              </a:rPr>
              <a:t>that has two DES-based encryption stages using two different keys.</a:t>
            </a:r>
          </a:p>
          <a:p>
            <a:pPr algn="just">
              <a:lnSpc>
                <a:spcPct val="150000"/>
              </a:lnSpc>
            </a:pPr>
            <a:r>
              <a:rPr lang="en-US" altLang="en-US" sz="2000" dirty="0">
                <a:latin typeface="Tahoma" panose="020B0604030504040204" pitchFamily="34" charset="0"/>
                <a:cs typeface="Tahoma" panose="020B0604030504040204" pitchFamily="34" charset="0"/>
              </a:rPr>
              <a:t>Let’s say that </a:t>
            </a:r>
            <a:r>
              <a:rPr lang="en-US" altLang="en-US" sz="2000" dirty="0">
                <a:solidFill>
                  <a:srgbClr val="C00000"/>
                </a:solidFill>
                <a:latin typeface="Tahoma" panose="020B0604030504040204" pitchFamily="34" charset="0"/>
                <a:cs typeface="Tahoma" panose="020B0604030504040204" pitchFamily="34" charset="0"/>
              </a:rPr>
              <a:t>P</a:t>
            </a:r>
            <a:r>
              <a:rPr lang="en-US" altLang="en-US" sz="2000" dirty="0">
                <a:latin typeface="Tahoma" panose="020B0604030504040204" pitchFamily="34" charset="0"/>
                <a:cs typeface="Tahoma" panose="020B0604030504040204" pitchFamily="34" charset="0"/>
              </a:rPr>
              <a:t> represents a 64-bit block of plaintext. </a:t>
            </a:r>
          </a:p>
          <a:p>
            <a:pPr algn="just">
              <a:lnSpc>
                <a:spcPct val="150000"/>
              </a:lnSpc>
            </a:pPr>
            <a:r>
              <a:rPr lang="en-US" altLang="en-US" sz="2000" dirty="0">
                <a:latin typeface="Tahoma" panose="020B0604030504040204" pitchFamily="34" charset="0"/>
                <a:cs typeface="Tahoma" panose="020B0604030504040204" pitchFamily="34" charset="0"/>
              </a:rPr>
              <a:t>Let </a:t>
            </a:r>
            <a:r>
              <a:rPr lang="en-US" altLang="en-US" sz="2000" dirty="0">
                <a:solidFill>
                  <a:srgbClr val="C00000"/>
                </a:solidFill>
                <a:latin typeface="Tahoma" panose="020B0604030504040204" pitchFamily="34" charset="0"/>
                <a:cs typeface="Tahoma" panose="020B0604030504040204" pitchFamily="34" charset="0"/>
              </a:rPr>
              <a:t>E</a:t>
            </a:r>
            <a:r>
              <a:rPr lang="en-US" altLang="en-US" sz="2000" dirty="0">
                <a:latin typeface="Tahoma" panose="020B0604030504040204" pitchFamily="34" charset="0"/>
                <a:cs typeface="Tahoma" panose="020B0604030504040204" pitchFamily="34" charset="0"/>
              </a:rPr>
              <a:t> represent the process of encryption that transforms a plaintext block into a ciphertext block. </a:t>
            </a:r>
          </a:p>
          <a:p>
            <a:pPr algn="just">
              <a:lnSpc>
                <a:spcPct val="150000"/>
              </a:lnSpc>
            </a:pPr>
            <a:r>
              <a:rPr lang="en-US" altLang="en-US" sz="2000" dirty="0">
                <a:latin typeface="Tahoma" panose="020B0604030504040204" pitchFamily="34" charset="0"/>
                <a:cs typeface="Tahoma" panose="020B0604030504040204" pitchFamily="34" charset="0"/>
              </a:rPr>
              <a:t>Let’s use two 56-bit encryption keys </a:t>
            </a:r>
            <a:r>
              <a:rPr lang="en-US" altLang="en-US" sz="2000" dirty="0">
                <a:solidFill>
                  <a:srgbClr val="C00000"/>
                </a:solidFill>
                <a:latin typeface="Tahoma" panose="020B0604030504040204" pitchFamily="34" charset="0"/>
                <a:cs typeface="Tahoma" panose="020B0604030504040204" pitchFamily="34" charset="0"/>
              </a:rPr>
              <a:t>K</a:t>
            </a:r>
            <a:r>
              <a:rPr lang="en-US" altLang="en-US" sz="2000" baseline="-25000" dirty="0">
                <a:solidFill>
                  <a:srgbClr val="C00000"/>
                </a:solidFill>
                <a:latin typeface="Tahoma" panose="020B0604030504040204" pitchFamily="34" charset="0"/>
                <a:cs typeface="Tahoma" panose="020B0604030504040204" pitchFamily="34" charset="0"/>
              </a:rPr>
              <a:t>1</a:t>
            </a:r>
            <a:r>
              <a:rPr lang="en-US" altLang="en-US" sz="2000" dirty="0">
                <a:latin typeface="Tahoma" panose="020B0604030504040204" pitchFamily="34" charset="0"/>
                <a:cs typeface="Tahoma" panose="020B0604030504040204" pitchFamily="34" charset="0"/>
              </a:rPr>
              <a:t> and </a:t>
            </a:r>
            <a:r>
              <a:rPr lang="en-US" altLang="en-US" sz="2000" dirty="0">
                <a:solidFill>
                  <a:srgbClr val="C00000"/>
                </a:solidFill>
                <a:latin typeface="Tahoma" panose="020B0604030504040204" pitchFamily="34" charset="0"/>
                <a:cs typeface="Tahoma" panose="020B0604030504040204" pitchFamily="34" charset="0"/>
              </a:rPr>
              <a:t>K</a:t>
            </a:r>
            <a:r>
              <a:rPr lang="en-US" altLang="en-US" sz="2000" baseline="-25000" dirty="0">
                <a:solidFill>
                  <a:srgbClr val="C00000"/>
                </a:solidFill>
                <a:latin typeface="Tahoma" panose="020B0604030504040204" pitchFamily="34" charset="0"/>
                <a:cs typeface="Tahoma" panose="020B0604030504040204" pitchFamily="34" charset="0"/>
              </a:rPr>
              <a:t>2</a:t>
            </a:r>
            <a:r>
              <a:rPr lang="en-US" altLang="en-US" sz="2000" dirty="0">
                <a:latin typeface="Tahoma" panose="020B0604030504040204" pitchFamily="34" charset="0"/>
                <a:cs typeface="Tahoma" panose="020B0604030504040204" pitchFamily="34" charset="0"/>
              </a:rPr>
              <a:t> for a double application of DES to the plaintext.</a:t>
            </a:r>
          </a:p>
          <a:p>
            <a:pPr algn="just">
              <a:lnSpc>
                <a:spcPct val="150000"/>
              </a:lnSpc>
            </a:pPr>
            <a:r>
              <a:rPr lang="en-US" altLang="en-US" sz="2000" dirty="0">
                <a:latin typeface="Tahoma" panose="020B0604030504040204" pitchFamily="34" charset="0"/>
                <a:cs typeface="Tahoma" panose="020B0604030504040204" pitchFamily="34" charset="0"/>
              </a:rPr>
              <a:t>Let </a:t>
            </a:r>
            <a:r>
              <a:rPr lang="en-US" altLang="en-US" sz="2000" dirty="0">
                <a:solidFill>
                  <a:srgbClr val="C00000"/>
                </a:solidFill>
                <a:latin typeface="Tahoma" panose="020B0604030504040204" pitchFamily="34" charset="0"/>
                <a:cs typeface="Tahoma" panose="020B0604030504040204" pitchFamily="34" charset="0"/>
              </a:rPr>
              <a:t>C</a:t>
            </a:r>
            <a:r>
              <a:rPr lang="en-US" altLang="en-US" sz="2000" dirty="0">
                <a:latin typeface="Tahoma" panose="020B0604030504040204" pitchFamily="34" charset="0"/>
                <a:cs typeface="Tahoma" panose="020B0604030504040204" pitchFamily="34" charset="0"/>
              </a:rPr>
              <a:t> represent the resulting block of ciphertext. We have</a:t>
            </a:r>
          </a:p>
          <a:p>
            <a:pPr algn="just">
              <a:lnSpc>
                <a:spcPct val="150000"/>
              </a:lnSpc>
              <a:buFont typeface="Times New Roman" panose="02020603050405020304" pitchFamily="18" charset="0"/>
              <a:buNone/>
            </a:pPr>
            <a:r>
              <a:rPr lang="en-US" altLang="en-US" sz="2000" dirty="0">
                <a:latin typeface="Tahoma" panose="020B0604030504040204" pitchFamily="34" charset="0"/>
                <a:cs typeface="Tahoma" panose="020B0604030504040204" pitchFamily="34" charset="0"/>
              </a:rPr>
              <a:t>                    </a:t>
            </a:r>
            <a:r>
              <a:rPr lang="en-US" altLang="en-US" sz="2000" dirty="0">
                <a:solidFill>
                  <a:srgbClr val="C00000"/>
                </a:solidFill>
                <a:latin typeface="Tahoma" panose="020B0604030504040204" pitchFamily="34" charset="0"/>
                <a:cs typeface="Tahoma" panose="020B0604030504040204" pitchFamily="34" charset="0"/>
              </a:rPr>
              <a:t>C = E(K</a:t>
            </a:r>
            <a:r>
              <a:rPr lang="en-US" altLang="en-US" sz="2000" baseline="-25000" dirty="0">
                <a:solidFill>
                  <a:srgbClr val="C00000"/>
                </a:solidFill>
                <a:latin typeface="Tahoma" panose="020B0604030504040204" pitchFamily="34" charset="0"/>
                <a:cs typeface="Tahoma" panose="020B0604030504040204" pitchFamily="34" charset="0"/>
              </a:rPr>
              <a:t>2</a:t>
            </a:r>
            <a:r>
              <a:rPr lang="en-US" altLang="en-US" sz="2000" dirty="0">
                <a:solidFill>
                  <a:srgbClr val="C00000"/>
                </a:solidFill>
                <a:latin typeface="Tahoma" panose="020B0604030504040204" pitchFamily="34" charset="0"/>
                <a:cs typeface="Tahoma" panose="020B0604030504040204" pitchFamily="34" charset="0"/>
              </a:rPr>
              <a:t>, E(K</a:t>
            </a:r>
            <a:r>
              <a:rPr lang="en-US" altLang="en-US" sz="2000" baseline="-25000" dirty="0">
                <a:solidFill>
                  <a:srgbClr val="C00000"/>
                </a:solidFill>
                <a:latin typeface="Tahoma" panose="020B0604030504040204" pitchFamily="34" charset="0"/>
                <a:cs typeface="Tahoma" panose="020B0604030504040204" pitchFamily="34" charset="0"/>
              </a:rPr>
              <a:t>1</a:t>
            </a:r>
            <a:r>
              <a:rPr lang="en-US" altLang="en-US" sz="2000" dirty="0">
                <a:solidFill>
                  <a:srgbClr val="C00000"/>
                </a:solidFill>
                <a:latin typeface="Tahoma" panose="020B0604030504040204" pitchFamily="34" charset="0"/>
                <a:cs typeface="Tahoma" panose="020B0604030504040204" pitchFamily="34" charset="0"/>
              </a:rPr>
              <a:t>, P))</a:t>
            </a:r>
          </a:p>
          <a:p>
            <a:pPr algn="just">
              <a:lnSpc>
                <a:spcPct val="150000"/>
              </a:lnSpc>
              <a:buFont typeface="Times New Roman" panose="02020603050405020304" pitchFamily="18" charset="0"/>
              <a:buNone/>
            </a:pPr>
            <a:r>
              <a:rPr lang="en-US" altLang="en-US" sz="2000" dirty="0">
                <a:solidFill>
                  <a:srgbClr val="C00000"/>
                </a:solidFill>
                <a:latin typeface="Tahoma" panose="020B0604030504040204" pitchFamily="34" charset="0"/>
                <a:cs typeface="Tahoma" panose="020B0604030504040204" pitchFamily="34" charset="0"/>
              </a:rPr>
              <a:t>                    P = D(K</a:t>
            </a:r>
            <a:r>
              <a:rPr lang="en-US" altLang="en-US" sz="2000" baseline="-25000" dirty="0">
                <a:solidFill>
                  <a:srgbClr val="C00000"/>
                </a:solidFill>
                <a:latin typeface="Tahoma" panose="020B0604030504040204" pitchFamily="34" charset="0"/>
                <a:cs typeface="Tahoma" panose="020B0604030504040204" pitchFamily="34" charset="0"/>
              </a:rPr>
              <a:t>1</a:t>
            </a:r>
            <a:r>
              <a:rPr lang="en-US" altLang="en-US" sz="2000" dirty="0">
                <a:solidFill>
                  <a:srgbClr val="C00000"/>
                </a:solidFill>
                <a:latin typeface="Tahoma" panose="020B0604030504040204" pitchFamily="34" charset="0"/>
                <a:cs typeface="Tahoma" panose="020B0604030504040204" pitchFamily="34" charset="0"/>
              </a:rPr>
              <a:t>, D(K</a:t>
            </a:r>
            <a:r>
              <a:rPr lang="en-US" altLang="en-US" sz="2000" baseline="-25000" dirty="0">
                <a:solidFill>
                  <a:srgbClr val="C00000"/>
                </a:solidFill>
                <a:latin typeface="Tahoma" panose="020B0604030504040204" pitchFamily="34" charset="0"/>
                <a:cs typeface="Tahoma" panose="020B0604030504040204" pitchFamily="34" charset="0"/>
              </a:rPr>
              <a:t>2</a:t>
            </a:r>
            <a:r>
              <a:rPr lang="en-US" altLang="en-US" sz="2000" dirty="0">
                <a:solidFill>
                  <a:srgbClr val="C00000"/>
                </a:solidFill>
                <a:latin typeface="Tahoma" panose="020B0604030504040204" pitchFamily="34" charset="0"/>
                <a:cs typeface="Tahoma" panose="020B0604030504040204" pitchFamily="34" charset="0"/>
              </a:rPr>
              <a:t>, C))</a:t>
            </a:r>
          </a:p>
          <a:p>
            <a:pPr algn="just">
              <a:lnSpc>
                <a:spcPct val="150000"/>
              </a:lnSpc>
            </a:pPr>
            <a:r>
              <a:rPr lang="en-US" altLang="en-US" sz="2000" dirty="0">
                <a:latin typeface="Tahoma" panose="020B0604030504040204" pitchFamily="34" charset="0"/>
                <a:cs typeface="Tahoma" panose="020B0604030504040204" pitchFamily="34" charset="0"/>
              </a:rPr>
              <a:t>where </a:t>
            </a:r>
            <a:r>
              <a:rPr lang="en-US" altLang="en-US" sz="2000" dirty="0">
                <a:solidFill>
                  <a:srgbClr val="C00000"/>
                </a:solidFill>
                <a:latin typeface="Tahoma" panose="020B0604030504040204" pitchFamily="34" charset="0"/>
                <a:cs typeface="Tahoma" panose="020B0604030504040204" pitchFamily="34" charset="0"/>
              </a:rPr>
              <a:t>D</a:t>
            </a:r>
            <a:r>
              <a:rPr lang="en-US" altLang="en-US" sz="2000" dirty="0">
                <a:latin typeface="Tahoma" panose="020B0604030504040204" pitchFamily="34" charset="0"/>
                <a:cs typeface="Tahoma" panose="020B0604030504040204" pitchFamily="34" charset="0"/>
              </a:rPr>
              <a:t> represents the process of decryption.</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a:extLst>
              <a:ext uri="{FF2B5EF4-FFF2-40B4-BE49-F238E27FC236}">
                <a16:creationId xmlns:a16="http://schemas.microsoft.com/office/drawing/2014/main" id="{541C427B-B223-C9AB-2A90-E8AAAA63368E}"/>
              </a:ext>
            </a:extLst>
          </p:cNvPr>
          <p:cNvSpPr>
            <a:spLocks noGrp="1" noChangeArrowheads="1"/>
          </p:cNvSpPr>
          <p:nvPr>
            <p:ph type="title"/>
          </p:nvPr>
        </p:nvSpPr>
        <p:spPr>
          <a:xfrm>
            <a:off x="711451" y="204187"/>
            <a:ext cx="10515600" cy="549275"/>
          </a:xfrm>
        </p:spPr>
        <p:txBody>
          <a:bodyPr>
            <a:normAutofit fontScale="90000"/>
          </a:bodyPr>
          <a:lstStyle/>
          <a:p>
            <a:r>
              <a:rPr lang="en-US" altLang="en-US" dirty="0">
                <a:solidFill>
                  <a:schemeClr val="accent2"/>
                </a:solidFill>
                <a:latin typeface="Tahoma" panose="020B0604030504040204" pitchFamily="34" charset="0"/>
                <a:cs typeface="Tahoma" panose="020B0604030504040204" pitchFamily="34" charset="0"/>
              </a:rPr>
              <a:t>Triple-DES with Two-Keys</a:t>
            </a:r>
            <a:endParaRPr lang="en-US" altLang="en-US" dirty="0"/>
          </a:p>
        </p:txBody>
      </p:sp>
      <p:sp>
        <p:nvSpPr>
          <p:cNvPr id="101379" name="Content Placeholder 2">
            <a:extLst>
              <a:ext uri="{FF2B5EF4-FFF2-40B4-BE49-F238E27FC236}">
                <a16:creationId xmlns:a16="http://schemas.microsoft.com/office/drawing/2014/main" id="{F00A646F-C439-8350-30D4-19B302872C59}"/>
              </a:ext>
            </a:extLst>
          </p:cNvPr>
          <p:cNvSpPr>
            <a:spLocks noGrp="1" noChangeArrowheads="1"/>
          </p:cNvSpPr>
          <p:nvPr>
            <p:ph idx="1"/>
          </p:nvPr>
        </p:nvSpPr>
        <p:spPr>
          <a:xfrm>
            <a:off x="262550" y="968720"/>
            <a:ext cx="11760452" cy="5757517"/>
          </a:xfrm>
        </p:spPr>
        <p:txBody>
          <a:bodyPr>
            <a:normAutofit/>
          </a:bodyPr>
          <a:lstStyle/>
          <a:p>
            <a:pPr algn="just">
              <a:lnSpc>
                <a:spcPct val="150000"/>
              </a:lnSpc>
            </a:pPr>
            <a:r>
              <a:rPr lang="en-US" altLang="en-US" sz="2000" dirty="0">
                <a:latin typeface="Tahoma" panose="020B0604030504040204" pitchFamily="34" charset="0"/>
                <a:cs typeface="Tahoma" panose="020B0604030504040204" pitchFamily="34" charset="0"/>
              </a:rPr>
              <a:t>Triple-DES with two keys is a popular alternative to single-DES, </a:t>
            </a:r>
          </a:p>
          <a:p>
            <a:pPr algn="just">
              <a:lnSpc>
                <a:spcPct val="150000"/>
              </a:lnSpc>
            </a:pPr>
            <a:r>
              <a:rPr lang="en-US" altLang="en-US" sz="2000" dirty="0">
                <a:latin typeface="Tahoma" panose="020B0604030504040204" pitchFamily="34" charset="0"/>
                <a:cs typeface="Tahoma" panose="020B0604030504040204" pitchFamily="34" charset="0"/>
              </a:rPr>
              <a:t>but suffers from being 3 times slower to run.</a:t>
            </a:r>
          </a:p>
          <a:p>
            <a:pPr algn="just">
              <a:lnSpc>
                <a:spcPct val="150000"/>
              </a:lnSpc>
            </a:pPr>
            <a:r>
              <a:rPr lang="en-US" altLang="en-US" sz="2000" dirty="0">
                <a:latin typeface="Tahoma" panose="020B0604030504040204" pitchFamily="34" charset="0"/>
                <a:cs typeface="Tahoma" panose="020B0604030504040204" pitchFamily="34" charset="0"/>
              </a:rPr>
              <a:t>Although there are no practical attacks, have some indications of attack approaches.</a:t>
            </a:r>
          </a:p>
          <a:p>
            <a:pPr algn="just">
              <a:lnSpc>
                <a:spcPct val="150000"/>
              </a:lnSpc>
            </a:pPr>
            <a:r>
              <a:rPr lang="en-US" altLang="en-US" sz="2000" dirty="0">
                <a:latin typeface="Tahoma" panose="020B0604030504040204" pitchFamily="34" charset="0"/>
                <a:cs typeface="Tahoma" panose="020B0604030504040204" pitchFamily="34" charset="0"/>
              </a:rPr>
              <a:t>Hence some are now adopting Triple-DES with three keys for greater security. Hence there must use 3 encryptions that need 3 distinct keys</a:t>
            </a:r>
          </a:p>
          <a:p>
            <a:pPr algn="just">
              <a:lnSpc>
                <a:spcPct val="150000"/>
              </a:lnSpc>
            </a:pPr>
            <a:r>
              <a:rPr lang="en-US" altLang="en-US" sz="2000" dirty="0">
                <a:latin typeface="Tahoma" panose="020B0604030504040204" pitchFamily="34" charset="0"/>
                <a:cs typeface="Tahoma" panose="020B0604030504040204" pitchFamily="34" charset="0"/>
              </a:rPr>
              <a:t>but can use 2 keys with E-D-E sequence</a:t>
            </a:r>
          </a:p>
          <a:p>
            <a:pPr lvl="1" algn="just">
              <a:lnSpc>
                <a:spcPct val="150000"/>
              </a:lnSpc>
            </a:pPr>
            <a:r>
              <a:rPr lang="en-US" altLang="en-US" sz="2000" dirty="0">
                <a:solidFill>
                  <a:srgbClr val="C00000"/>
                </a:solidFill>
                <a:latin typeface="Tahoma" panose="020B0604030504040204" pitchFamily="34" charset="0"/>
                <a:cs typeface="Tahoma" panose="020B0604030504040204" pitchFamily="34" charset="0"/>
              </a:rPr>
              <a:t>C = E</a:t>
            </a:r>
            <a:r>
              <a:rPr lang="en-US" altLang="en-US" sz="2000" baseline="-25000" dirty="0">
                <a:solidFill>
                  <a:srgbClr val="C00000"/>
                </a:solidFill>
                <a:latin typeface="Tahoma" panose="020B0604030504040204" pitchFamily="34" charset="0"/>
                <a:cs typeface="Tahoma" panose="020B0604030504040204" pitchFamily="34" charset="0"/>
              </a:rPr>
              <a:t>K1</a:t>
            </a:r>
            <a:r>
              <a:rPr lang="en-US" altLang="en-US" sz="2000" dirty="0">
                <a:solidFill>
                  <a:srgbClr val="C00000"/>
                </a:solidFill>
                <a:latin typeface="Tahoma" panose="020B0604030504040204" pitchFamily="34" charset="0"/>
                <a:cs typeface="Tahoma" panose="020B0604030504040204" pitchFamily="34" charset="0"/>
              </a:rPr>
              <a:t>[D</a:t>
            </a:r>
            <a:r>
              <a:rPr lang="en-US" altLang="en-US" sz="2000" baseline="-25000" dirty="0">
                <a:solidFill>
                  <a:srgbClr val="C00000"/>
                </a:solidFill>
                <a:latin typeface="Tahoma" panose="020B0604030504040204" pitchFamily="34" charset="0"/>
                <a:cs typeface="Tahoma" panose="020B0604030504040204" pitchFamily="34" charset="0"/>
              </a:rPr>
              <a:t>K2</a:t>
            </a:r>
            <a:r>
              <a:rPr lang="en-US" altLang="en-US" sz="2000" dirty="0">
                <a:solidFill>
                  <a:srgbClr val="C00000"/>
                </a:solidFill>
                <a:latin typeface="Tahoma" panose="020B0604030504040204" pitchFamily="34" charset="0"/>
                <a:cs typeface="Tahoma" panose="020B0604030504040204" pitchFamily="34" charset="0"/>
              </a:rPr>
              <a:t>[E</a:t>
            </a:r>
            <a:r>
              <a:rPr lang="en-US" altLang="en-US" sz="2000" baseline="-25000" dirty="0">
                <a:solidFill>
                  <a:srgbClr val="C00000"/>
                </a:solidFill>
                <a:latin typeface="Tahoma" panose="020B0604030504040204" pitchFamily="34" charset="0"/>
                <a:cs typeface="Tahoma" panose="020B0604030504040204" pitchFamily="34" charset="0"/>
              </a:rPr>
              <a:t>K1</a:t>
            </a:r>
            <a:r>
              <a:rPr lang="en-US" altLang="en-US" sz="2000" dirty="0">
                <a:solidFill>
                  <a:srgbClr val="C00000"/>
                </a:solidFill>
                <a:latin typeface="Tahoma" panose="020B0604030504040204" pitchFamily="34" charset="0"/>
                <a:cs typeface="Tahoma" panose="020B0604030504040204" pitchFamily="34" charset="0"/>
              </a:rPr>
              <a:t>[P]]]</a:t>
            </a:r>
          </a:p>
          <a:p>
            <a:pPr lvl="1" algn="just">
              <a:lnSpc>
                <a:spcPct val="150000"/>
              </a:lnSpc>
            </a:pPr>
            <a:r>
              <a:rPr lang="en-US" altLang="en-US" sz="2000" dirty="0">
                <a:latin typeface="Tahoma" panose="020B0604030504040204" pitchFamily="34" charset="0"/>
                <a:cs typeface="Tahoma" panose="020B0604030504040204" pitchFamily="34" charset="0"/>
              </a:rPr>
              <a:t>NB encrypt &amp; decrypt equivalent in security</a:t>
            </a:r>
          </a:p>
          <a:p>
            <a:pPr lvl="1" algn="just">
              <a:lnSpc>
                <a:spcPct val="150000"/>
              </a:lnSpc>
            </a:pPr>
            <a:r>
              <a:rPr lang="en-US" altLang="en-US" sz="2000" dirty="0">
                <a:latin typeface="Tahoma" panose="020B0604030504040204" pitchFamily="34" charset="0"/>
                <a:cs typeface="Tahoma" panose="020B0604030504040204" pitchFamily="34" charset="0"/>
              </a:rPr>
              <a:t>if </a:t>
            </a:r>
            <a:r>
              <a:rPr lang="en-US" altLang="en-US" sz="2000" dirty="0">
                <a:solidFill>
                  <a:srgbClr val="FF0000"/>
                </a:solidFill>
                <a:latin typeface="Tahoma" panose="020B0604030504040204" pitchFamily="34" charset="0"/>
                <a:cs typeface="Tahoma" panose="020B0604030504040204" pitchFamily="34" charset="0"/>
              </a:rPr>
              <a:t>K</a:t>
            </a:r>
            <a:r>
              <a:rPr lang="en-US" altLang="en-US" sz="2000" baseline="-25000" dirty="0">
                <a:solidFill>
                  <a:srgbClr val="FF0000"/>
                </a:solidFill>
                <a:latin typeface="Tahoma" panose="020B0604030504040204" pitchFamily="34" charset="0"/>
                <a:cs typeface="Tahoma" panose="020B0604030504040204" pitchFamily="34" charset="0"/>
              </a:rPr>
              <a:t>1</a:t>
            </a:r>
            <a:r>
              <a:rPr lang="en-US" altLang="en-US" sz="2000" dirty="0">
                <a:solidFill>
                  <a:srgbClr val="FF0000"/>
                </a:solidFill>
                <a:latin typeface="Tahoma" panose="020B0604030504040204" pitchFamily="34" charset="0"/>
                <a:cs typeface="Tahoma" panose="020B0604030504040204" pitchFamily="34" charset="0"/>
              </a:rPr>
              <a:t>=K</a:t>
            </a:r>
            <a:r>
              <a:rPr lang="en-US" altLang="en-US" sz="2000" baseline="-25000" dirty="0">
                <a:solidFill>
                  <a:srgbClr val="FF0000"/>
                </a:solidFill>
                <a:latin typeface="Tahoma" panose="020B0604030504040204" pitchFamily="34" charset="0"/>
                <a:cs typeface="Tahoma" panose="020B0604030504040204" pitchFamily="34" charset="0"/>
              </a:rPr>
              <a:t>2</a:t>
            </a:r>
            <a:r>
              <a:rPr lang="en-US" altLang="en-US" sz="2000" dirty="0">
                <a:latin typeface="Tahoma" panose="020B0604030504040204" pitchFamily="34" charset="0"/>
                <a:cs typeface="Tahoma" panose="020B0604030504040204" pitchFamily="34" charset="0"/>
              </a:rPr>
              <a:t> then can work with single DES</a:t>
            </a:r>
            <a:endParaRPr lang="en-AU" altLang="en-US" sz="2000" dirty="0">
              <a:latin typeface="Tahoma" panose="020B0604030504040204" pitchFamily="34" charset="0"/>
              <a:cs typeface="Tahoma" panose="020B0604030504040204" pitchFamily="34" charset="0"/>
            </a:endParaRPr>
          </a:p>
          <a:p>
            <a:pPr algn="just">
              <a:lnSpc>
                <a:spcPct val="150000"/>
              </a:lnSpc>
            </a:pPr>
            <a:endParaRPr lang="en-US" altLang="en-US" sz="2000" dirty="0">
              <a:latin typeface="Tahoma" panose="020B0604030504040204" pitchFamily="34" charset="0"/>
              <a:cs typeface="Tahoma" panose="020B0604030504040204" pitchFamily="34"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458E1704-2DE2-A1BB-D435-6876470197CA}"/>
              </a:ext>
            </a:extLst>
          </p:cNvPr>
          <p:cNvSpPr>
            <a:spLocks noGrp="1" noChangeArrowheads="1"/>
          </p:cNvSpPr>
          <p:nvPr>
            <p:ph type="title"/>
          </p:nvPr>
        </p:nvSpPr>
        <p:spPr>
          <a:xfrm>
            <a:off x="1762765" y="122223"/>
            <a:ext cx="8223263" cy="568343"/>
          </a:xfrm>
        </p:spPr>
        <p:txBody>
          <a:bodyPr>
            <a:normAutofit fontScale="90000"/>
          </a:bodyPr>
          <a:lstStyle/>
          <a:p>
            <a:r>
              <a:rPr lang="en-US" altLang="en-US" sz="3629" dirty="0">
                <a:solidFill>
                  <a:schemeClr val="accent2"/>
                </a:solidFill>
                <a:latin typeface="Tahoma" panose="020B0604030504040204" pitchFamily="34" charset="0"/>
                <a:cs typeface="Tahoma" panose="020B0604030504040204" pitchFamily="34" charset="0"/>
              </a:rPr>
              <a:t>Triple-DES with Three-Keys</a:t>
            </a:r>
            <a:endParaRPr lang="en-AU" altLang="en-US" sz="3629" dirty="0">
              <a:solidFill>
                <a:schemeClr val="accent2"/>
              </a:solidFill>
              <a:latin typeface="Tahoma" panose="020B0604030504040204" pitchFamily="34" charset="0"/>
              <a:cs typeface="Tahoma" panose="020B0604030504040204" pitchFamily="34" charset="0"/>
            </a:endParaRPr>
          </a:p>
        </p:txBody>
      </p:sp>
      <p:sp>
        <p:nvSpPr>
          <p:cNvPr id="104451" name="Rectangle 3">
            <a:extLst>
              <a:ext uri="{FF2B5EF4-FFF2-40B4-BE49-F238E27FC236}">
                <a16:creationId xmlns:a16="http://schemas.microsoft.com/office/drawing/2014/main" id="{E287D292-54A1-413D-1590-7830ACD239A8}"/>
              </a:ext>
            </a:extLst>
          </p:cNvPr>
          <p:cNvSpPr>
            <a:spLocks noGrp="1" noChangeArrowheads="1"/>
          </p:cNvSpPr>
          <p:nvPr>
            <p:ph type="body" idx="1"/>
          </p:nvPr>
        </p:nvSpPr>
        <p:spPr>
          <a:xfrm>
            <a:off x="144856" y="878186"/>
            <a:ext cx="11914360" cy="5857591"/>
          </a:xfrm>
        </p:spPr>
        <p:txBody>
          <a:bodyPr>
            <a:normAutofit/>
          </a:bodyPr>
          <a:lstStyle/>
          <a:p>
            <a:pPr algn="just">
              <a:lnSpc>
                <a:spcPct val="150000"/>
              </a:lnSpc>
            </a:pPr>
            <a:r>
              <a:rPr lang="en-US" altLang="en-US" sz="2000" dirty="0">
                <a:latin typeface="Tahoma" panose="020B0604030504040204" pitchFamily="34" charset="0"/>
                <a:cs typeface="Tahoma" panose="020B0604030504040204" pitchFamily="34" charset="0"/>
              </a:rPr>
              <a:t>Although there are no practical attacks on two-key Triple-DES, have some indications</a:t>
            </a:r>
          </a:p>
          <a:p>
            <a:pPr algn="just">
              <a:lnSpc>
                <a:spcPct val="150000"/>
              </a:lnSpc>
            </a:pPr>
            <a:r>
              <a:rPr lang="en-US" altLang="en-US" sz="2000" dirty="0">
                <a:latin typeface="Tahoma" panose="020B0604030504040204" pitchFamily="34" charset="0"/>
                <a:cs typeface="Tahoma" panose="020B0604030504040204" pitchFamily="34" charset="0"/>
              </a:rPr>
              <a:t>can use Triple-DES with Three-Keys to avoid even these</a:t>
            </a:r>
          </a:p>
          <a:p>
            <a:pPr lvl="1" algn="just">
              <a:lnSpc>
                <a:spcPct val="150000"/>
              </a:lnSpc>
            </a:pPr>
            <a:r>
              <a:rPr lang="en-US" altLang="en-US" sz="2000" dirty="0">
                <a:solidFill>
                  <a:srgbClr val="C00000"/>
                </a:solidFill>
                <a:latin typeface="Tahoma" panose="020B0604030504040204" pitchFamily="34" charset="0"/>
                <a:cs typeface="Tahoma" panose="020B0604030504040204" pitchFamily="34" charset="0"/>
              </a:rPr>
              <a:t>C = E</a:t>
            </a:r>
            <a:r>
              <a:rPr lang="en-US" altLang="en-US" sz="2000" baseline="-25000" dirty="0">
                <a:solidFill>
                  <a:srgbClr val="C00000"/>
                </a:solidFill>
                <a:latin typeface="Tahoma" panose="020B0604030504040204" pitchFamily="34" charset="0"/>
                <a:cs typeface="Tahoma" panose="020B0604030504040204" pitchFamily="34" charset="0"/>
              </a:rPr>
              <a:t>K3</a:t>
            </a:r>
            <a:r>
              <a:rPr lang="en-US" altLang="en-US" sz="2000" dirty="0">
                <a:solidFill>
                  <a:srgbClr val="C00000"/>
                </a:solidFill>
                <a:latin typeface="Tahoma" panose="020B0604030504040204" pitchFamily="34" charset="0"/>
                <a:cs typeface="Tahoma" panose="020B0604030504040204" pitchFamily="34" charset="0"/>
              </a:rPr>
              <a:t>[D</a:t>
            </a:r>
            <a:r>
              <a:rPr lang="en-US" altLang="en-US" sz="2000" baseline="-25000" dirty="0">
                <a:solidFill>
                  <a:srgbClr val="C00000"/>
                </a:solidFill>
                <a:latin typeface="Tahoma" panose="020B0604030504040204" pitchFamily="34" charset="0"/>
                <a:cs typeface="Tahoma" panose="020B0604030504040204" pitchFamily="34" charset="0"/>
              </a:rPr>
              <a:t>K2</a:t>
            </a:r>
            <a:r>
              <a:rPr lang="en-US" altLang="en-US" sz="2000" dirty="0">
                <a:solidFill>
                  <a:srgbClr val="C00000"/>
                </a:solidFill>
                <a:latin typeface="Tahoma" panose="020B0604030504040204" pitchFamily="34" charset="0"/>
                <a:cs typeface="Tahoma" panose="020B0604030504040204" pitchFamily="34" charset="0"/>
              </a:rPr>
              <a:t>[E</a:t>
            </a:r>
            <a:r>
              <a:rPr lang="en-US" altLang="en-US" sz="2000" baseline="-25000" dirty="0">
                <a:solidFill>
                  <a:srgbClr val="C00000"/>
                </a:solidFill>
                <a:latin typeface="Tahoma" panose="020B0604030504040204" pitchFamily="34" charset="0"/>
                <a:cs typeface="Tahoma" panose="020B0604030504040204" pitchFamily="34" charset="0"/>
              </a:rPr>
              <a:t>K1</a:t>
            </a:r>
            <a:r>
              <a:rPr lang="en-US" altLang="en-US" sz="2000" dirty="0">
                <a:solidFill>
                  <a:srgbClr val="C00000"/>
                </a:solidFill>
                <a:latin typeface="Tahoma" panose="020B0604030504040204" pitchFamily="34" charset="0"/>
                <a:cs typeface="Tahoma" panose="020B0604030504040204" pitchFamily="34" charset="0"/>
              </a:rPr>
              <a:t>[P]]]</a:t>
            </a:r>
          </a:p>
          <a:p>
            <a:pPr algn="just">
              <a:lnSpc>
                <a:spcPct val="150000"/>
              </a:lnSpc>
            </a:pPr>
            <a:r>
              <a:rPr lang="en-US" altLang="en-US" sz="2000" dirty="0">
                <a:latin typeface="Tahoma" panose="020B0604030504040204" pitchFamily="34" charset="0"/>
                <a:cs typeface="Tahoma" panose="020B0604030504040204" pitchFamily="34" charset="0"/>
              </a:rPr>
              <a:t>has been adopted by some Internet applications, </a:t>
            </a:r>
            <a:r>
              <a:rPr lang="en-US" altLang="en-US" sz="2000" dirty="0" err="1">
                <a:latin typeface="Tahoma" panose="020B0604030504040204" pitchFamily="34" charset="0"/>
                <a:cs typeface="Tahoma" panose="020B0604030504040204" pitchFamily="34" charset="0"/>
              </a:rPr>
              <a:t>eg</a:t>
            </a:r>
            <a:r>
              <a:rPr lang="en-US" altLang="en-US" sz="2000" dirty="0">
                <a:latin typeface="Tahoma" panose="020B0604030504040204" pitchFamily="34" charset="0"/>
                <a:cs typeface="Tahoma" panose="020B0604030504040204" pitchFamily="34" charset="0"/>
              </a:rPr>
              <a:t> PGP, S/MIME</a:t>
            </a:r>
          </a:p>
          <a:p>
            <a:pPr lvl="1" algn="just">
              <a:lnSpc>
                <a:spcPct val="150000"/>
              </a:lnSpc>
            </a:pPr>
            <a:r>
              <a:rPr lang="en-US" altLang="en-US" sz="2000" dirty="0">
                <a:latin typeface="Tahoma" panose="020B0604030504040204" pitchFamily="34" charset="0"/>
                <a:cs typeface="Tahoma" panose="020B0604030504040204" pitchFamily="34" charset="0"/>
              </a:rPr>
              <a:t>PGP- Pretty Good Privacy</a:t>
            </a:r>
          </a:p>
          <a:p>
            <a:pPr lvl="1" algn="just">
              <a:lnSpc>
                <a:spcPct val="150000"/>
              </a:lnSpc>
            </a:pPr>
            <a:r>
              <a:rPr lang="en-US" altLang="en-US" sz="2000" dirty="0">
                <a:latin typeface="Tahoma" panose="020B0604030504040204" pitchFamily="34" charset="0"/>
                <a:cs typeface="Tahoma" panose="020B0604030504040204" pitchFamily="34" charset="0"/>
              </a:rPr>
              <a:t>MIME- Multipurpose Internet Mail Extension</a:t>
            </a:r>
          </a:p>
          <a:p>
            <a:pPr algn="just">
              <a:lnSpc>
                <a:spcPct val="150000"/>
              </a:lnSpc>
            </a:pPr>
            <a:r>
              <a:rPr lang="en-US" altLang="en-US" sz="2000" dirty="0">
                <a:latin typeface="Tahoma" panose="020B0604030504040204" pitchFamily="34" charset="0"/>
                <a:cs typeface="Tahoma" panose="020B0604030504040204" pitchFamily="34" charset="0"/>
              </a:rPr>
              <a:t>Three-key 3DES has an effective key length of 168 bits</a:t>
            </a:r>
            <a:endParaRPr lang="en-AU" altLang="en-US" sz="2000" dirty="0">
              <a:latin typeface="Tahoma" panose="020B0604030504040204" pitchFamily="34" charset="0"/>
              <a:cs typeface="Tahoma" panose="020B0604030504040204"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a:extLst>
              <a:ext uri="{FF2B5EF4-FFF2-40B4-BE49-F238E27FC236}">
                <a16:creationId xmlns:a16="http://schemas.microsoft.com/office/drawing/2014/main" id="{04D96E58-543E-6072-BFF7-BD8D9FA93FB8}"/>
              </a:ext>
            </a:extLst>
          </p:cNvPr>
          <p:cNvSpPr>
            <a:spLocks noGrp="1" noChangeArrowheads="1"/>
          </p:cNvSpPr>
          <p:nvPr>
            <p:ph type="title"/>
          </p:nvPr>
        </p:nvSpPr>
        <p:spPr>
          <a:xfrm>
            <a:off x="1948366" y="0"/>
            <a:ext cx="8223263" cy="627906"/>
          </a:xfrm>
        </p:spPr>
        <p:txBody>
          <a:bodyPr/>
          <a:lstStyle/>
          <a:p>
            <a:r>
              <a:rPr lang="en-US" altLang="en-US" sz="2903">
                <a:solidFill>
                  <a:schemeClr val="accent2"/>
                </a:solidFill>
                <a:latin typeface="Tahoma" panose="020B0604030504040204" pitchFamily="34" charset="0"/>
                <a:cs typeface="Tahoma" panose="020B0604030504040204" pitchFamily="34" charset="0"/>
              </a:rPr>
              <a:t>Triple-DES with Three-Keys…</a:t>
            </a:r>
            <a:endParaRPr lang="en-US" altLang="en-US" sz="2903"/>
          </a:p>
        </p:txBody>
      </p:sp>
      <p:sp>
        <p:nvSpPr>
          <p:cNvPr id="3" name="Content Placeholder 2">
            <a:extLst>
              <a:ext uri="{FF2B5EF4-FFF2-40B4-BE49-F238E27FC236}">
                <a16:creationId xmlns:a16="http://schemas.microsoft.com/office/drawing/2014/main" id="{03D099AA-CF25-4725-5CEB-5F43D51E3FB9}"/>
              </a:ext>
            </a:extLst>
          </p:cNvPr>
          <p:cNvSpPr>
            <a:spLocks noGrp="1"/>
          </p:cNvSpPr>
          <p:nvPr>
            <p:ph idx="1"/>
          </p:nvPr>
        </p:nvSpPr>
        <p:spPr>
          <a:xfrm>
            <a:off x="162962" y="760491"/>
            <a:ext cx="11905307" cy="5993394"/>
          </a:xfrm>
        </p:spPr>
        <p:txBody>
          <a:bodyPr>
            <a:normAutofit/>
          </a:bodyPr>
          <a:lstStyle/>
          <a:p>
            <a:pPr marL="476253" indent="-476253" algn="just">
              <a:lnSpc>
                <a:spcPct val="150000"/>
              </a:lnSpc>
              <a:spcBef>
                <a:spcPct val="20000"/>
              </a:spcBef>
              <a:buSzPct val="150000"/>
              <a:defRPr/>
            </a:pPr>
            <a:r>
              <a:rPr lang="en-GB" sz="2000" dirty="0">
                <a:latin typeface="Tahoma" pitchFamily="34" charset="0"/>
                <a:ea typeface="Tahoma" pitchFamily="34" charset="0"/>
                <a:cs typeface="Tahoma" pitchFamily="34" charset="0"/>
              </a:rPr>
              <a:t>With triple length key of three 56-bit keys K</a:t>
            </a:r>
            <a:r>
              <a:rPr lang="en-GB" sz="2000" baseline="-25000" dirty="0">
                <a:latin typeface="Tahoma" pitchFamily="34" charset="0"/>
                <a:ea typeface="Tahoma" pitchFamily="34" charset="0"/>
                <a:cs typeface="Tahoma" pitchFamily="34" charset="0"/>
              </a:rPr>
              <a:t>1</a:t>
            </a:r>
            <a:r>
              <a:rPr lang="en-GB" sz="2000" dirty="0">
                <a:latin typeface="Tahoma" pitchFamily="34" charset="0"/>
                <a:ea typeface="Tahoma" pitchFamily="34" charset="0"/>
                <a:cs typeface="Tahoma" pitchFamily="34" charset="0"/>
              </a:rPr>
              <a:t>, K</a:t>
            </a:r>
            <a:r>
              <a:rPr lang="en-GB" sz="2000" baseline="-25000" dirty="0">
                <a:latin typeface="Tahoma" pitchFamily="34" charset="0"/>
                <a:ea typeface="Tahoma" pitchFamily="34" charset="0"/>
                <a:cs typeface="Tahoma" pitchFamily="34" charset="0"/>
              </a:rPr>
              <a:t>2</a:t>
            </a:r>
            <a:r>
              <a:rPr lang="en-GB" sz="2000" dirty="0">
                <a:latin typeface="Tahoma" pitchFamily="34" charset="0"/>
                <a:ea typeface="Tahoma" pitchFamily="34" charset="0"/>
                <a:cs typeface="Tahoma" pitchFamily="34" charset="0"/>
              </a:rPr>
              <a:t> &amp; K</a:t>
            </a:r>
            <a:r>
              <a:rPr lang="en-GB" sz="2000" baseline="-25000" dirty="0">
                <a:latin typeface="Tahoma" pitchFamily="34" charset="0"/>
                <a:ea typeface="Tahoma" pitchFamily="34" charset="0"/>
                <a:cs typeface="Tahoma" pitchFamily="34" charset="0"/>
              </a:rPr>
              <a:t>3</a:t>
            </a:r>
            <a:r>
              <a:rPr lang="en-GB" sz="2000" dirty="0">
                <a:latin typeface="Tahoma" pitchFamily="34" charset="0"/>
                <a:ea typeface="Tahoma" pitchFamily="34" charset="0"/>
                <a:cs typeface="Tahoma" pitchFamily="34" charset="0"/>
              </a:rPr>
              <a:t>, encryption is: </a:t>
            </a:r>
          </a:p>
          <a:p>
            <a:pPr marL="857256" lvl="1" indent="-400053" algn="just">
              <a:lnSpc>
                <a:spcPct val="150000"/>
              </a:lnSpc>
              <a:spcBef>
                <a:spcPts val="0"/>
              </a:spcBef>
              <a:spcAft>
                <a:spcPts val="544"/>
              </a:spcAft>
              <a:buClr>
                <a:srgbClr val="FF0000"/>
              </a:buClr>
              <a:buSzPct val="90000"/>
              <a:buFontTx/>
              <a:buChar char="-"/>
              <a:defRPr/>
            </a:pPr>
            <a:r>
              <a:rPr lang="en-GB" sz="2000" dirty="0">
                <a:solidFill>
                  <a:srgbClr val="C00000"/>
                </a:solidFill>
                <a:latin typeface="Tahoma" pitchFamily="34" charset="0"/>
                <a:ea typeface="Tahoma" pitchFamily="34" charset="0"/>
                <a:cs typeface="Tahoma" pitchFamily="34" charset="0"/>
              </a:rPr>
              <a:t>Encrypt with K</a:t>
            </a:r>
            <a:r>
              <a:rPr lang="en-GB" sz="2000" baseline="-25000" dirty="0">
                <a:solidFill>
                  <a:srgbClr val="C00000"/>
                </a:solidFill>
                <a:latin typeface="Tahoma" pitchFamily="34" charset="0"/>
                <a:ea typeface="Tahoma" pitchFamily="34" charset="0"/>
                <a:cs typeface="Tahoma" pitchFamily="34" charset="0"/>
              </a:rPr>
              <a:t>1</a:t>
            </a:r>
          </a:p>
          <a:p>
            <a:pPr marL="857256" lvl="1" indent="-400053" algn="just">
              <a:lnSpc>
                <a:spcPct val="150000"/>
              </a:lnSpc>
              <a:spcBef>
                <a:spcPts val="0"/>
              </a:spcBef>
              <a:spcAft>
                <a:spcPts val="544"/>
              </a:spcAft>
              <a:buClr>
                <a:srgbClr val="FF0000"/>
              </a:buClr>
              <a:buSzPct val="90000"/>
              <a:buFontTx/>
              <a:buChar char="-"/>
              <a:defRPr/>
            </a:pPr>
            <a:r>
              <a:rPr lang="en-GB" sz="2000" dirty="0">
                <a:solidFill>
                  <a:srgbClr val="C00000"/>
                </a:solidFill>
                <a:latin typeface="Tahoma" pitchFamily="34" charset="0"/>
                <a:ea typeface="Tahoma" pitchFamily="34" charset="0"/>
                <a:cs typeface="Tahoma" pitchFamily="34" charset="0"/>
              </a:rPr>
              <a:t>Decrypt with K</a:t>
            </a:r>
            <a:r>
              <a:rPr lang="en-GB" sz="2000" baseline="-25000" dirty="0">
                <a:solidFill>
                  <a:srgbClr val="C00000"/>
                </a:solidFill>
                <a:latin typeface="Tahoma" pitchFamily="34" charset="0"/>
                <a:ea typeface="Tahoma" pitchFamily="34" charset="0"/>
                <a:cs typeface="Tahoma" pitchFamily="34" charset="0"/>
              </a:rPr>
              <a:t>2</a:t>
            </a:r>
          </a:p>
          <a:p>
            <a:pPr marL="857256" lvl="1" indent="-400053" algn="just">
              <a:lnSpc>
                <a:spcPct val="150000"/>
              </a:lnSpc>
              <a:spcBef>
                <a:spcPts val="0"/>
              </a:spcBef>
              <a:spcAft>
                <a:spcPts val="544"/>
              </a:spcAft>
              <a:buClr>
                <a:srgbClr val="FF0000"/>
              </a:buClr>
              <a:buSzPct val="90000"/>
              <a:buFontTx/>
              <a:buChar char="-"/>
              <a:defRPr/>
            </a:pPr>
            <a:r>
              <a:rPr lang="en-GB" sz="2000" dirty="0">
                <a:solidFill>
                  <a:srgbClr val="C00000"/>
                </a:solidFill>
                <a:latin typeface="Tahoma" pitchFamily="34" charset="0"/>
                <a:ea typeface="Tahoma" pitchFamily="34" charset="0"/>
                <a:cs typeface="Tahoma" pitchFamily="34" charset="0"/>
              </a:rPr>
              <a:t>Encrypt with K</a:t>
            </a:r>
            <a:r>
              <a:rPr lang="en-GB" sz="2000" baseline="-25000" dirty="0">
                <a:solidFill>
                  <a:srgbClr val="C00000"/>
                </a:solidFill>
                <a:latin typeface="Tahoma" pitchFamily="34" charset="0"/>
                <a:ea typeface="Tahoma" pitchFamily="34" charset="0"/>
                <a:cs typeface="Tahoma" pitchFamily="34" charset="0"/>
              </a:rPr>
              <a:t>3</a:t>
            </a:r>
          </a:p>
          <a:p>
            <a:pPr marL="476253" indent="-476253" algn="just">
              <a:lnSpc>
                <a:spcPct val="150000"/>
              </a:lnSpc>
              <a:spcBef>
                <a:spcPct val="20000"/>
              </a:spcBef>
              <a:buSzPct val="150000"/>
              <a:defRPr/>
            </a:pPr>
            <a:r>
              <a:rPr lang="en-GB" sz="2000" dirty="0">
                <a:latin typeface="Tahoma" pitchFamily="34" charset="0"/>
                <a:ea typeface="Tahoma" pitchFamily="34" charset="0"/>
                <a:cs typeface="Tahoma" pitchFamily="34" charset="0"/>
              </a:rPr>
              <a:t>Decryption is the reverse process: </a:t>
            </a:r>
          </a:p>
          <a:p>
            <a:pPr marL="857256" lvl="1" indent="-400053" algn="just">
              <a:lnSpc>
                <a:spcPct val="150000"/>
              </a:lnSpc>
              <a:spcBef>
                <a:spcPts val="0"/>
              </a:spcBef>
              <a:spcAft>
                <a:spcPts val="544"/>
              </a:spcAft>
              <a:buClr>
                <a:srgbClr val="FF0000"/>
              </a:buClr>
              <a:buSzPct val="90000"/>
              <a:buFontTx/>
              <a:buChar char="-"/>
              <a:defRPr/>
            </a:pPr>
            <a:r>
              <a:rPr lang="en-GB" sz="2000" dirty="0">
                <a:solidFill>
                  <a:schemeClr val="accent2"/>
                </a:solidFill>
                <a:latin typeface="Tahoma" pitchFamily="34" charset="0"/>
                <a:ea typeface="Tahoma" pitchFamily="34" charset="0"/>
                <a:cs typeface="Tahoma" pitchFamily="34" charset="0"/>
              </a:rPr>
              <a:t>Decrypt with K</a:t>
            </a:r>
            <a:r>
              <a:rPr lang="en-GB" sz="2000" baseline="-25000" dirty="0">
                <a:solidFill>
                  <a:schemeClr val="accent2"/>
                </a:solidFill>
                <a:latin typeface="Tahoma" pitchFamily="34" charset="0"/>
                <a:ea typeface="Tahoma" pitchFamily="34" charset="0"/>
                <a:cs typeface="Tahoma" pitchFamily="34" charset="0"/>
              </a:rPr>
              <a:t>3</a:t>
            </a:r>
          </a:p>
          <a:p>
            <a:pPr marL="857256" lvl="1" indent="-400053" algn="just">
              <a:lnSpc>
                <a:spcPct val="150000"/>
              </a:lnSpc>
              <a:spcBef>
                <a:spcPts val="0"/>
              </a:spcBef>
              <a:spcAft>
                <a:spcPts val="544"/>
              </a:spcAft>
              <a:buClr>
                <a:srgbClr val="FF0000"/>
              </a:buClr>
              <a:buSzPct val="90000"/>
              <a:buFontTx/>
              <a:buChar char="-"/>
              <a:defRPr/>
            </a:pPr>
            <a:r>
              <a:rPr lang="en-GB" sz="2000" dirty="0">
                <a:solidFill>
                  <a:schemeClr val="accent2"/>
                </a:solidFill>
                <a:latin typeface="Tahoma" pitchFamily="34" charset="0"/>
                <a:ea typeface="Tahoma" pitchFamily="34" charset="0"/>
                <a:cs typeface="Tahoma" pitchFamily="34" charset="0"/>
              </a:rPr>
              <a:t>Encrypt with K</a:t>
            </a:r>
            <a:r>
              <a:rPr lang="en-GB" sz="2000" baseline="-25000" dirty="0">
                <a:solidFill>
                  <a:schemeClr val="accent2"/>
                </a:solidFill>
                <a:latin typeface="Tahoma" pitchFamily="34" charset="0"/>
                <a:ea typeface="Tahoma" pitchFamily="34" charset="0"/>
                <a:cs typeface="Tahoma" pitchFamily="34" charset="0"/>
              </a:rPr>
              <a:t>2</a:t>
            </a:r>
          </a:p>
          <a:p>
            <a:pPr marL="857256" lvl="1" indent="-400053" algn="just">
              <a:lnSpc>
                <a:spcPct val="150000"/>
              </a:lnSpc>
              <a:spcBef>
                <a:spcPts val="0"/>
              </a:spcBef>
              <a:spcAft>
                <a:spcPts val="544"/>
              </a:spcAft>
              <a:buClr>
                <a:srgbClr val="FF0000"/>
              </a:buClr>
              <a:buSzPct val="90000"/>
              <a:buFontTx/>
              <a:buChar char="-"/>
              <a:defRPr/>
            </a:pPr>
            <a:r>
              <a:rPr lang="en-GB" sz="2000" dirty="0">
                <a:solidFill>
                  <a:schemeClr val="accent2"/>
                </a:solidFill>
                <a:latin typeface="Tahoma" pitchFamily="34" charset="0"/>
                <a:ea typeface="Tahoma" pitchFamily="34" charset="0"/>
                <a:cs typeface="Tahoma" pitchFamily="34" charset="0"/>
              </a:rPr>
              <a:t>Decrypt with K</a:t>
            </a:r>
            <a:r>
              <a:rPr lang="en-GB" sz="2000" baseline="-25000" dirty="0">
                <a:solidFill>
                  <a:schemeClr val="accent2"/>
                </a:solidFill>
                <a:latin typeface="Tahoma" pitchFamily="34" charset="0"/>
                <a:ea typeface="Tahoma" pitchFamily="34" charset="0"/>
                <a:cs typeface="Tahoma" pitchFamily="34" charset="0"/>
              </a:rPr>
              <a:t>1</a:t>
            </a:r>
          </a:p>
          <a:p>
            <a:pPr marL="476253" indent="-476253" algn="just">
              <a:lnSpc>
                <a:spcPct val="150000"/>
              </a:lnSpc>
              <a:spcBef>
                <a:spcPct val="20000"/>
              </a:spcBef>
              <a:buSzPct val="150000"/>
              <a:buFont typeface="Arial" pitchFamily="34" charset="0"/>
              <a:buChar char="•"/>
              <a:defRPr/>
            </a:pPr>
            <a:r>
              <a:rPr lang="en-GB" sz="2000" dirty="0">
                <a:latin typeface="Tahoma" pitchFamily="34" charset="0"/>
                <a:ea typeface="Tahoma" pitchFamily="34" charset="0"/>
                <a:cs typeface="Tahoma" pitchFamily="34" charset="0"/>
              </a:rPr>
              <a:t>Setting K</a:t>
            </a:r>
            <a:r>
              <a:rPr lang="en-GB" sz="2000" baseline="-25000" dirty="0">
                <a:latin typeface="Tahoma" pitchFamily="34" charset="0"/>
                <a:ea typeface="Tahoma" pitchFamily="34" charset="0"/>
                <a:cs typeface="Tahoma" pitchFamily="34" charset="0"/>
              </a:rPr>
              <a:t>3</a:t>
            </a:r>
            <a:r>
              <a:rPr lang="en-GB" sz="2000" dirty="0">
                <a:latin typeface="Tahoma" pitchFamily="34" charset="0"/>
                <a:ea typeface="Tahoma" pitchFamily="34" charset="0"/>
                <a:cs typeface="Tahoma" pitchFamily="34" charset="0"/>
              </a:rPr>
              <a:t> equal to K</a:t>
            </a:r>
            <a:r>
              <a:rPr lang="en-GB" sz="2000" baseline="-25000" dirty="0">
                <a:latin typeface="Tahoma" pitchFamily="34" charset="0"/>
                <a:ea typeface="Tahoma" pitchFamily="34" charset="0"/>
                <a:cs typeface="Tahoma" pitchFamily="34" charset="0"/>
              </a:rPr>
              <a:t>1</a:t>
            </a:r>
            <a:r>
              <a:rPr lang="en-GB" sz="2000" dirty="0">
                <a:latin typeface="Tahoma" pitchFamily="34" charset="0"/>
                <a:ea typeface="Tahoma" pitchFamily="34" charset="0"/>
                <a:cs typeface="Tahoma" pitchFamily="34" charset="0"/>
              </a:rPr>
              <a:t> in these processes gives us a double length key K</a:t>
            </a:r>
            <a:r>
              <a:rPr lang="en-GB" sz="2000" baseline="-25000" dirty="0">
                <a:latin typeface="Tahoma" pitchFamily="34" charset="0"/>
                <a:ea typeface="Tahoma" pitchFamily="34" charset="0"/>
                <a:cs typeface="Tahoma" pitchFamily="34" charset="0"/>
              </a:rPr>
              <a:t>1</a:t>
            </a:r>
            <a:r>
              <a:rPr lang="en-GB" sz="2000" dirty="0">
                <a:latin typeface="Tahoma" pitchFamily="34" charset="0"/>
                <a:ea typeface="Tahoma" pitchFamily="34" charset="0"/>
                <a:cs typeface="Tahoma" pitchFamily="34" charset="0"/>
              </a:rPr>
              <a:t>, K</a:t>
            </a:r>
            <a:r>
              <a:rPr lang="en-GB" sz="2000" baseline="-25000" dirty="0">
                <a:latin typeface="Tahoma" pitchFamily="34" charset="0"/>
                <a:ea typeface="Tahoma" pitchFamily="34" charset="0"/>
                <a:cs typeface="Tahoma" pitchFamily="34" charset="0"/>
              </a:rPr>
              <a:t>2</a:t>
            </a:r>
            <a:r>
              <a:rPr lang="en-GB" sz="2000" dirty="0">
                <a:latin typeface="Tahoma" pitchFamily="34" charset="0"/>
                <a:ea typeface="Tahoma" pitchFamily="34" charset="0"/>
                <a:cs typeface="Tahoma" pitchFamily="34" charset="0"/>
              </a:rPr>
              <a:t>. </a:t>
            </a:r>
          </a:p>
          <a:p>
            <a:pPr marL="476253" indent="-476253" algn="just">
              <a:lnSpc>
                <a:spcPct val="150000"/>
              </a:lnSpc>
              <a:spcBef>
                <a:spcPct val="20000"/>
              </a:spcBef>
              <a:buSzPct val="150000"/>
              <a:buFont typeface="Arial" pitchFamily="34" charset="0"/>
              <a:buChar char="•"/>
              <a:defRPr/>
            </a:pPr>
            <a:r>
              <a:rPr lang="en-GB" sz="2000" dirty="0">
                <a:latin typeface="Tahoma" pitchFamily="34" charset="0"/>
                <a:ea typeface="Tahoma" pitchFamily="34" charset="0"/>
                <a:cs typeface="Tahoma" pitchFamily="34" charset="0"/>
              </a:rPr>
              <a:t>Setting K</a:t>
            </a:r>
            <a:r>
              <a:rPr lang="en-GB" sz="2000" baseline="-25000" dirty="0">
                <a:latin typeface="Tahoma" pitchFamily="34" charset="0"/>
                <a:ea typeface="Tahoma" pitchFamily="34" charset="0"/>
                <a:cs typeface="Tahoma" pitchFamily="34" charset="0"/>
              </a:rPr>
              <a:t>1</a:t>
            </a:r>
            <a:r>
              <a:rPr lang="en-GB" sz="2000" dirty="0">
                <a:latin typeface="Tahoma" pitchFamily="34" charset="0"/>
                <a:ea typeface="Tahoma" pitchFamily="34" charset="0"/>
                <a:cs typeface="Tahoma" pitchFamily="34" charset="0"/>
              </a:rPr>
              <a:t>, K</a:t>
            </a:r>
            <a:r>
              <a:rPr lang="en-GB" sz="2000" baseline="-25000" dirty="0">
                <a:latin typeface="Tahoma" pitchFamily="34" charset="0"/>
                <a:ea typeface="Tahoma" pitchFamily="34" charset="0"/>
                <a:cs typeface="Tahoma" pitchFamily="34" charset="0"/>
              </a:rPr>
              <a:t>2</a:t>
            </a:r>
            <a:r>
              <a:rPr lang="en-GB" sz="2000" dirty="0">
                <a:latin typeface="Tahoma" pitchFamily="34" charset="0"/>
                <a:ea typeface="Tahoma" pitchFamily="34" charset="0"/>
                <a:cs typeface="Tahoma" pitchFamily="34" charset="0"/>
              </a:rPr>
              <a:t> and K</a:t>
            </a:r>
            <a:r>
              <a:rPr lang="en-GB" sz="2000" baseline="-25000" dirty="0">
                <a:latin typeface="Tahoma" pitchFamily="34" charset="0"/>
                <a:ea typeface="Tahoma" pitchFamily="34" charset="0"/>
                <a:cs typeface="Tahoma" pitchFamily="34" charset="0"/>
              </a:rPr>
              <a:t>3</a:t>
            </a:r>
            <a:r>
              <a:rPr lang="en-GB" sz="2000" dirty="0">
                <a:latin typeface="Tahoma" pitchFamily="34" charset="0"/>
                <a:ea typeface="Tahoma" pitchFamily="34" charset="0"/>
                <a:cs typeface="Tahoma" pitchFamily="34" charset="0"/>
              </a:rPr>
              <a:t> all equal to K has the same effect as using a single-length (56-bit key). </a:t>
            </a:r>
          </a:p>
          <a:p>
            <a:pPr marL="476253" indent="-476253" algn="just">
              <a:lnSpc>
                <a:spcPct val="150000"/>
              </a:lnSpc>
              <a:spcBef>
                <a:spcPct val="20000"/>
              </a:spcBef>
              <a:buSzPct val="150000"/>
              <a:buFont typeface="Arial" pitchFamily="34" charset="0"/>
              <a:buChar char="•"/>
              <a:defRPr/>
            </a:pPr>
            <a:r>
              <a:rPr lang="en-GB" sz="2000" dirty="0">
                <a:latin typeface="Tahoma" pitchFamily="34" charset="0"/>
                <a:ea typeface="Tahoma" pitchFamily="34" charset="0"/>
                <a:cs typeface="Tahoma" pitchFamily="34" charset="0"/>
              </a:rPr>
              <a:t>Thus it is possible for a system using triple-DES to be compatible with a system using single-DES. </a:t>
            </a:r>
          </a:p>
          <a:p>
            <a:pPr marL="0" indent="0" algn="just">
              <a:lnSpc>
                <a:spcPct val="150000"/>
              </a:lnSpc>
              <a:buNone/>
              <a:defRPr/>
            </a:pPr>
            <a:endParaRPr lang="en-US" sz="2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057503-2BC9-8C0C-C915-FEA837FB3F7A}"/>
              </a:ext>
            </a:extLst>
          </p:cNvPr>
          <p:cNvSpPr>
            <a:spLocks noGrp="1"/>
          </p:cNvSpPr>
          <p:nvPr>
            <p:ph type="title"/>
          </p:nvPr>
        </p:nvSpPr>
        <p:spPr>
          <a:xfrm>
            <a:off x="119270" y="99392"/>
            <a:ext cx="11953459" cy="642730"/>
          </a:xfrm>
        </p:spPr>
        <p:txBody>
          <a:bodyPr>
            <a:normAutofit/>
          </a:bodyPr>
          <a:lstStyle/>
          <a:p>
            <a:r>
              <a:rPr lang="en-GB" sz="3600" b="1" dirty="0">
                <a:latin typeface="+mn-lt"/>
              </a:rPr>
              <a:t>Hash Algorithm</a:t>
            </a:r>
            <a:endParaRPr lang="en-US" sz="3600" b="1" dirty="0">
              <a:latin typeface="+mn-lt"/>
            </a:endParaRPr>
          </a:p>
        </p:txBody>
      </p:sp>
      <p:pic>
        <p:nvPicPr>
          <p:cNvPr id="3" name="Content Placeholder 2">
            <a:extLst>
              <a:ext uri="{FF2B5EF4-FFF2-40B4-BE49-F238E27FC236}">
                <a16:creationId xmlns:a16="http://schemas.microsoft.com/office/drawing/2014/main" id="{23030530-2CE9-6909-3D6E-98A95016C9C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64100" y="1845221"/>
            <a:ext cx="7208838" cy="4054971"/>
          </a:xfrm>
        </p:spPr>
      </p:pic>
      <p:sp>
        <p:nvSpPr>
          <p:cNvPr id="6" name="Text Placeholder 5">
            <a:extLst>
              <a:ext uri="{FF2B5EF4-FFF2-40B4-BE49-F238E27FC236}">
                <a16:creationId xmlns:a16="http://schemas.microsoft.com/office/drawing/2014/main" id="{68B699A0-31F3-B440-E990-51F761FB3499}"/>
              </a:ext>
            </a:extLst>
          </p:cNvPr>
          <p:cNvSpPr>
            <a:spLocks noGrp="1"/>
          </p:cNvSpPr>
          <p:nvPr>
            <p:ph type="body" sz="half" idx="2"/>
          </p:nvPr>
        </p:nvSpPr>
        <p:spPr>
          <a:xfrm>
            <a:off x="119270" y="987424"/>
            <a:ext cx="4625008" cy="5771183"/>
          </a:xfrm>
        </p:spPr>
        <p:txBody>
          <a:bodyPr>
            <a:normAutofit/>
          </a:bodyPr>
          <a:lstStyle/>
          <a:p>
            <a:pPr marL="342900" indent="-342900" algn="just">
              <a:lnSpc>
                <a:spcPct val="150000"/>
              </a:lnSpc>
              <a:buFont typeface="Arial" panose="020B0604020202020204" pitchFamily="34" charset="0"/>
              <a:buChar char="•"/>
            </a:pPr>
            <a:r>
              <a:rPr lang="en-GB" sz="2400" b="1" dirty="0"/>
              <a:t>Hash function </a:t>
            </a:r>
            <a:r>
              <a:rPr lang="en-GB" sz="2400" dirty="0"/>
              <a:t>or algorithm creates a unique </a:t>
            </a:r>
            <a:r>
              <a:rPr lang="en-GB" sz="2400" b="1" dirty="0"/>
              <a:t>digital finger print</a:t>
            </a:r>
            <a:r>
              <a:rPr lang="en-GB" sz="2400" dirty="0"/>
              <a:t> data.</a:t>
            </a:r>
          </a:p>
          <a:p>
            <a:pPr marL="342900" indent="-342900" algn="just">
              <a:lnSpc>
                <a:spcPct val="150000"/>
              </a:lnSpc>
              <a:buFont typeface="Arial" panose="020B0604020202020204" pitchFamily="34" charset="0"/>
              <a:buChar char="•"/>
            </a:pPr>
            <a:r>
              <a:rPr lang="en-GB" sz="2400" dirty="0"/>
              <a:t>The digital finger print data can be called as </a:t>
            </a:r>
            <a:r>
              <a:rPr lang="en-GB" sz="2400" b="1" dirty="0"/>
              <a:t>digest</a:t>
            </a:r>
            <a:r>
              <a:rPr lang="en-GB" sz="2400" dirty="0"/>
              <a:t> or message digest or simply hash.</a:t>
            </a:r>
          </a:p>
          <a:p>
            <a:pPr marL="342900" indent="-342900" algn="just">
              <a:lnSpc>
                <a:spcPct val="150000"/>
              </a:lnSpc>
              <a:buFont typeface="Arial" panose="020B0604020202020204" pitchFamily="34" charset="0"/>
              <a:buChar char="•"/>
            </a:pPr>
            <a:r>
              <a:rPr lang="en-GB" sz="2400" dirty="0"/>
              <a:t>Hash algorithm </a:t>
            </a:r>
            <a:r>
              <a:rPr lang="en-GB" sz="2400" b="1" dirty="0"/>
              <a:t>primary</a:t>
            </a:r>
            <a:r>
              <a:rPr lang="en-GB" sz="2400" dirty="0"/>
              <a:t> used for </a:t>
            </a:r>
            <a:r>
              <a:rPr lang="en-GB" sz="2400" b="1" dirty="0"/>
              <a:t>comparison</a:t>
            </a:r>
            <a:r>
              <a:rPr lang="en-GB" sz="2400" dirty="0"/>
              <a:t>; not encryption of data.</a:t>
            </a:r>
            <a:endParaRPr lang="en-US" sz="2400" dirty="0"/>
          </a:p>
        </p:txBody>
      </p:sp>
      <p:cxnSp>
        <p:nvCxnSpPr>
          <p:cNvPr id="8" name="Straight Connector 7">
            <a:extLst>
              <a:ext uri="{FF2B5EF4-FFF2-40B4-BE49-F238E27FC236}">
                <a16:creationId xmlns:a16="http://schemas.microsoft.com/office/drawing/2014/main" id="{F3354B62-73CC-0A29-A574-9AE1EBD2532C}"/>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713555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D43AC50B-3B07-AE0F-7E5B-CD7145C02651}"/>
              </a:ext>
            </a:extLst>
          </p:cNvPr>
          <p:cNvSpPr>
            <a:spLocks noGrp="1" noChangeArrowheads="1"/>
          </p:cNvSpPr>
          <p:nvPr>
            <p:ph type="title"/>
          </p:nvPr>
        </p:nvSpPr>
        <p:spPr>
          <a:xfrm>
            <a:off x="1980049" y="273629"/>
            <a:ext cx="8223263" cy="692713"/>
          </a:xfrm>
          <a:noFill/>
        </p:spPr>
        <p:txBody>
          <a:bodyPr/>
          <a:lstStyle/>
          <a:p>
            <a:r>
              <a:rPr lang="en-US" altLang="zh-TW" sz="3629" dirty="0">
                <a:solidFill>
                  <a:schemeClr val="accent2"/>
                </a:solidFill>
                <a:latin typeface="Tahoma" panose="020B0604030504040204" pitchFamily="34" charset="0"/>
                <a:ea typeface="PMingLiU" panose="02020500000000000000" pitchFamily="18" charset="-120"/>
                <a:cs typeface="Tahoma" panose="020B0604030504040204" pitchFamily="34" charset="0"/>
              </a:rPr>
              <a:t>Triple DES…</a:t>
            </a:r>
          </a:p>
        </p:txBody>
      </p:sp>
      <p:pic>
        <p:nvPicPr>
          <p:cNvPr id="107523" name="Picture 4">
            <a:extLst>
              <a:ext uri="{FF2B5EF4-FFF2-40B4-BE49-F238E27FC236}">
                <a16:creationId xmlns:a16="http://schemas.microsoft.com/office/drawing/2014/main" id="{9572CE92-3EBE-47AA-8149-D8493AA6365F}"/>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466661" y="1205784"/>
            <a:ext cx="9719042" cy="5285551"/>
          </a:xfr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057503-2BC9-8C0C-C915-FEA837FB3F7A}"/>
              </a:ext>
            </a:extLst>
          </p:cNvPr>
          <p:cNvSpPr>
            <a:spLocks noGrp="1"/>
          </p:cNvSpPr>
          <p:nvPr>
            <p:ph type="title"/>
          </p:nvPr>
        </p:nvSpPr>
        <p:spPr>
          <a:xfrm>
            <a:off x="119270" y="99392"/>
            <a:ext cx="11953459" cy="642730"/>
          </a:xfrm>
        </p:spPr>
        <p:txBody>
          <a:bodyPr>
            <a:normAutofit/>
          </a:bodyPr>
          <a:lstStyle/>
          <a:p>
            <a:r>
              <a:rPr lang="en-GB" sz="3600" b="1" dirty="0">
                <a:latin typeface="+mn-lt"/>
              </a:rPr>
              <a:t>Symmetric key encryption</a:t>
            </a:r>
            <a:endParaRPr lang="en-US" sz="3600" b="1" dirty="0">
              <a:latin typeface="+mn-lt"/>
            </a:endParaRPr>
          </a:p>
        </p:txBody>
      </p:sp>
      <p:pic>
        <p:nvPicPr>
          <p:cNvPr id="3" name="Content Placeholder 2">
            <a:extLst>
              <a:ext uri="{FF2B5EF4-FFF2-40B4-BE49-F238E27FC236}">
                <a16:creationId xmlns:a16="http://schemas.microsoft.com/office/drawing/2014/main" id="{7A651932-6926-CC7F-2CC5-755848DC49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64100" y="1844429"/>
            <a:ext cx="7208838" cy="4056555"/>
          </a:xfrm>
        </p:spPr>
      </p:pic>
      <p:sp>
        <p:nvSpPr>
          <p:cNvPr id="6" name="Text Placeholder 5">
            <a:extLst>
              <a:ext uri="{FF2B5EF4-FFF2-40B4-BE49-F238E27FC236}">
                <a16:creationId xmlns:a16="http://schemas.microsoft.com/office/drawing/2014/main" id="{68B699A0-31F3-B440-E990-51F761FB3499}"/>
              </a:ext>
            </a:extLst>
          </p:cNvPr>
          <p:cNvSpPr>
            <a:spLocks noGrp="1"/>
          </p:cNvSpPr>
          <p:nvPr>
            <p:ph type="body" sz="half" idx="2"/>
          </p:nvPr>
        </p:nvSpPr>
        <p:spPr>
          <a:xfrm>
            <a:off x="119270" y="987424"/>
            <a:ext cx="4625008" cy="5870574"/>
          </a:xfrm>
        </p:spPr>
        <p:txBody>
          <a:bodyPr>
            <a:normAutofit fontScale="92500"/>
          </a:bodyPr>
          <a:lstStyle/>
          <a:p>
            <a:pPr marL="342900" indent="-342900" algn="just">
              <a:lnSpc>
                <a:spcPct val="150000"/>
              </a:lnSpc>
              <a:buFont typeface="Arial" panose="020B0604020202020204" pitchFamily="34" charset="0"/>
              <a:buChar char="•"/>
            </a:pPr>
            <a:r>
              <a:rPr lang="en-GB" sz="2400" dirty="0"/>
              <a:t>The biggest problem of symmetric key encryption is that you need to have a way to get the key to the party with whom you are sharing data.</a:t>
            </a:r>
          </a:p>
          <a:p>
            <a:pPr marL="342900" indent="-342900" algn="just">
              <a:lnSpc>
                <a:spcPct val="150000"/>
              </a:lnSpc>
              <a:buFont typeface="Arial" panose="020B0604020202020204" pitchFamily="34" charset="0"/>
              <a:buChar char="•"/>
            </a:pPr>
            <a:r>
              <a:rPr lang="en-GB" sz="2400" dirty="0"/>
              <a:t>If some one else gets their hands on the key, they can decrypt everything encrypted by that key.</a:t>
            </a:r>
          </a:p>
          <a:p>
            <a:pPr marL="342900" indent="-342900" algn="just">
              <a:lnSpc>
                <a:spcPct val="150000"/>
              </a:lnSpc>
              <a:buFont typeface="Arial" panose="020B0604020202020204" pitchFamily="34" charset="0"/>
              <a:buChar char="•"/>
            </a:pPr>
            <a:r>
              <a:rPr lang="en-GB" sz="2400" dirty="0"/>
              <a:t>So, the </a:t>
            </a:r>
            <a:r>
              <a:rPr lang="en-GB" sz="2400" b="1" dirty="0"/>
              <a:t>solution</a:t>
            </a:r>
            <a:r>
              <a:rPr lang="en-GB" sz="2400" dirty="0"/>
              <a:t> could be using </a:t>
            </a:r>
            <a:r>
              <a:rPr lang="en-GB" sz="2400" b="1" dirty="0"/>
              <a:t>public key </a:t>
            </a:r>
            <a:r>
              <a:rPr lang="en-GB" sz="2400" dirty="0"/>
              <a:t>encryption.</a:t>
            </a:r>
            <a:endParaRPr lang="en-US" sz="2400" dirty="0"/>
          </a:p>
        </p:txBody>
      </p:sp>
      <p:cxnSp>
        <p:nvCxnSpPr>
          <p:cNvPr id="8" name="Straight Connector 7">
            <a:extLst>
              <a:ext uri="{FF2B5EF4-FFF2-40B4-BE49-F238E27FC236}">
                <a16:creationId xmlns:a16="http://schemas.microsoft.com/office/drawing/2014/main" id="{F3354B62-73CC-0A29-A574-9AE1EBD2532C}"/>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0759882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87CA2-E210-B6D1-3D51-ED1DB962CBB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533B3A8-1792-D065-BBD6-F0585AE4222B}"/>
              </a:ext>
            </a:extLst>
          </p:cNvPr>
          <p:cNvSpPr>
            <a:spLocks noGrp="1"/>
          </p:cNvSpPr>
          <p:nvPr>
            <p:ph type="title"/>
          </p:nvPr>
        </p:nvSpPr>
        <p:spPr>
          <a:xfrm>
            <a:off x="119270" y="99392"/>
            <a:ext cx="11953459" cy="642730"/>
          </a:xfrm>
        </p:spPr>
        <p:txBody>
          <a:bodyPr>
            <a:normAutofit/>
          </a:bodyPr>
          <a:lstStyle/>
          <a:p>
            <a:endParaRPr lang="en-US" sz="3600" b="1" dirty="0">
              <a:latin typeface="+mn-lt"/>
            </a:endParaRPr>
          </a:p>
        </p:txBody>
      </p:sp>
      <p:sp>
        <p:nvSpPr>
          <p:cNvPr id="6" name="Text Placeholder 5">
            <a:extLst>
              <a:ext uri="{FF2B5EF4-FFF2-40B4-BE49-F238E27FC236}">
                <a16:creationId xmlns:a16="http://schemas.microsoft.com/office/drawing/2014/main" id="{FC5DBFA0-C675-A46B-A6C3-2CE7EF6D61AA}"/>
              </a:ext>
            </a:extLst>
          </p:cNvPr>
          <p:cNvSpPr>
            <a:spLocks noGrp="1"/>
          </p:cNvSpPr>
          <p:nvPr>
            <p:ph type="body" sz="half" idx="2"/>
          </p:nvPr>
        </p:nvSpPr>
        <p:spPr>
          <a:xfrm>
            <a:off x="119269" y="987424"/>
            <a:ext cx="4950671" cy="5771183"/>
          </a:xfrm>
        </p:spPr>
        <p:txBody>
          <a:bodyPr>
            <a:normAutofit/>
          </a:bodyPr>
          <a:lstStyle/>
          <a:p>
            <a:pPr algn="just">
              <a:lnSpc>
                <a:spcPct val="150000"/>
              </a:lnSpc>
            </a:pPr>
            <a:endParaRPr lang="en-US" sz="2000" dirty="0"/>
          </a:p>
        </p:txBody>
      </p:sp>
      <p:cxnSp>
        <p:nvCxnSpPr>
          <p:cNvPr id="8" name="Straight Connector 7">
            <a:extLst>
              <a:ext uri="{FF2B5EF4-FFF2-40B4-BE49-F238E27FC236}">
                <a16:creationId xmlns:a16="http://schemas.microsoft.com/office/drawing/2014/main" id="{C90E2E72-CCA5-D635-5167-5E8ED6CF0860}"/>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sp>
        <p:nvSpPr>
          <p:cNvPr id="3" name="Content Placeholder 2">
            <a:extLst>
              <a:ext uri="{FF2B5EF4-FFF2-40B4-BE49-F238E27FC236}">
                <a16:creationId xmlns:a16="http://schemas.microsoft.com/office/drawing/2014/main" id="{9C8999D6-9236-2468-A398-EE428487D081}"/>
              </a:ext>
            </a:extLst>
          </p:cNvPr>
          <p:cNvSpPr>
            <a:spLocks noGrp="1"/>
          </p:cNvSpPr>
          <p:nvPr>
            <p:ph idx="1"/>
          </p:nvPr>
        </p:nvSpPr>
        <p:spPr>
          <a:xfrm>
            <a:off x="5183187" y="987425"/>
            <a:ext cx="6889541" cy="5771177"/>
          </a:xfrm>
        </p:spPr>
        <p:txBody>
          <a:bodyPr/>
          <a:lstStyle/>
          <a:p>
            <a:endParaRPr lang="en-US" dirty="0"/>
          </a:p>
        </p:txBody>
      </p:sp>
    </p:spTree>
    <p:extLst>
      <p:ext uri="{BB962C8B-B14F-4D97-AF65-F5344CB8AC3E}">
        <p14:creationId xmlns:p14="http://schemas.microsoft.com/office/powerpoint/2010/main" val="690215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C373B-9221-7784-716B-024E1363901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F9E5B15-8B13-5E46-2487-589369AFA1C2}"/>
              </a:ext>
            </a:extLst>
          </p:cNvPr>
          <p:cNvSpPr>
            <a:spLocks noGrp="1"/>
          </p:cNvSpPr>
          <p:nvPr>
            <p:ph type="title"/>
          </p:nvPr>
        </p:nvSpPr>
        <p:spPr>
          <a:xfrm>
            <a:off x="119270" y="99392"/>
            <a:ext cx="11953459" cy="642730"/>
          </a:xfrm>
        </p:spPr>
        <p:txBody>
          <a:bodyPr>
            <a:normAutofit/>
          </a:bodyPr>
          <a:lstStyle/>
          <a:p>
            <a:r>
              <a:rPr lang="en-GB" sz="3600" b="1" dirty="0">
                <a:latin typeface="+mn-lt"/>
              </a:rPr>
              <a:t>Hash Algorithm</a:t>
            </a:r>
            <a:endParaRPr lang="en-US" sz="3600" b="1" dirty="0">
              <a:latin typeface="+mn-lt"/>
            </a:endParaRPr>
          </a:p>
        </p:txBody>
      </p:sp>
      <p:sp>
        <p:nvSpPr>
          <p:cNvPr id="6" name="Text Placeholder 5">
            <a:extLst>
              <a:ext uri="{FF2B5EF4-FFF2-40B4-BE49-F238E27FC236}">
                <a16:creationId xmlns:a16="http://schemas.microsoft.com/office/drawing/2014/main" id="{64DF90CB-D348-00E1-F60A-65F574FB824C}"/>
              </a:ext>
            </a:extLst>
          </p:cNvPr>
          <p:cNvSpPr>
            <a:spLocks noGrp="1"/>
          </p:cNvSpPr>
          <p:nvPr>
            <p:ph type="body" sz="half" idx="2"/>
          </p:nvPr>
        </p:nvSpPr>
        <p:spPr>
          <a:xfrm>
            <a:off x="119270" y="987424"/>
            <a:ext cx="4625008" cy="5771183"/>
          </a:xfrm>
        </p:spPr>
        <p:txBody>
          <a:bodyPr>
            <a:normAutofit lnSpcReduction="10000"/>
          </a:bodyPr>
          <a:lstStyle/>
          <a:p>
            <a:pPr marL="342900" indent="-342900" algn="just">
              <a:lnSpc>
                <a:spcPct val="150000"/>
              </a:lnSpc>
              <a:buFont typeface="Arial" panose="020B0604020202020204" pitchFamily="34" charset="0"/>
              <a:buChar char="•"/>
            </a:pPr>
            <a:r>
              <a:rPr lang="en-GB" sz="2400" dirty="0"/>
              <a:t>Many </a:t>
            </a:r>
            <a:r>
              <a:rPr lang="en-GB" sz="2400" b="1" dirty="0"/>
              <a:t>secure</a:t>
            </a:r>
            <a:r>
              <a:rPr lang="en-GB" sz="2400" dirty="0"/>
              <a:t> hash algorithm has </a:t>
            </a:r>
            <a:r>
              <a:rPr lang="en-GB" sz="2400" b="1" dirty="0"/>
              <a:t>three</a:t>
            </a:r>
            <a:r>
              <a:rPr lang="en-GB" sz="2400" dirty="0"/>
              <a:t> characteristics.</a:t>
            </a:r>
          </a:p>
          <a:p>
            <a:pPr marL="457200" indent="-457200" algn="just">
              <a:lnSpc>
                <a:spcPct val="150000"/>
              </a:lnSpc>
              <a:buAutoNum type="arabicPeriod"/>
            </a:pPr>
            <a:r>
              <a:rPr lang="en-GB" sz="2400" dirty="0"/>
              <a:t>Secure – </a:t>
            </a:r>
            <a:r>
              <a:rPr lang="en-GB" sz="2400" b="1" dirty="0"/>
              <a:t>nun reversible </a:t>
            </a:r>
            <a:r>
              <a:rPr lang="en-GB" sz="2400" dirty="0"/>
              <a:t>function to get the original data.</a:t>
            </a:r>
          </a:p>
          <a:p>
            <a:pPr marL="457200" indent="-457200" algn="just">
              <a:lnSpc>
                <a:spcPct val="150000"/>
              </a:lnSpc>
              <a:buAutoNum type="arabicPeriod"/>
            </a:pPr>
            <a:r>
              <a:rPr lang="en-GB" sz="2400" b="1" dirty="0"/>
              <a:t>Fixed length- </a:t>
            </a:r>
            <a:r>
              <a:rPr lang="en-GB" sz="2400" dirty="0"/>
              <a:t>short or long data will produce the fixed size digest.</a:t>
            </a:r>
          </a:p>
          <a:p>
            <a:pPr marL="457200" indent="-457200" algn="just">
              <a:lnSpc>
                <a:spcPct val="150000"/>
              </a:lnSpc>
              <a:buAutoNum type="arabicPeriod"/>
            </a:pPr>
            <a:r>
              <a:rPr lang="en-GB" sz="2400" b="1" dirty="0"/>
              <a:t>Unique-</a:t>
            </a:r>
            <a:r>
              <a:rPr lang="en-GB" sz="2400" dirty="0"/>
              <a:t> different data set can not produce the same digest.</a:t>
            </a:r>
          </a:p>
          <a:p>
            <a:pPr marL="457200" indent="-457200" algn="just">
              <a:lnSpc>
                <a:spcPct val="150000"/>
              </a:lnSpc>
              <a:buAutoNum type="arabicPeriod"/>
            </a:pPr>
            <a:endParaRPr lang="en-GB" sz="2400" dirty="0"/>
          </a:p>
          <a:p>
            <a:pPr marL="457200" indent="-457200" algn="just">
              <a:lnSpc>
                <a:spcPct val="150000"/>
              </a:lnSpc>
              <a:buAutoNum type="arabicPeriod"/>
            </a:pPr>
            <a:endParaRPr lang="en-US" sz="2400" dirty="0"/>
          </a:p>
        </p:txBody>
      </p:sp>
      <p:cxnSp>
        <p:nvCxnSpPr>
          <p:cNvPr id="8" name="Straight Connector 7">
            <a:extLst>
              <a:ext uri="{FF2B5EF4-FFF2-40B4-BE49-F238E27FC236}">
                <a16:creationId xmlns:a16="http://schemas.microsoft.com/office/drawing/2014/main" id="{D0B22C45-0496-2156-37E9-535A793A077B}"/>
              </a:ext>
            </a:extLst>
          </p:cNvPr>
          <p:cNvCxnSpPr>
            <a:cxnSpLocks/>
          </p:cNvCxnSpPr>
          <p:nvPr/>
        </p:nvCxnSpPr>
        <p:spPr>
          <a:xfrm>
            <a:off x="0" y="848139"/>
            <a:ext cx="12192000" cy="0"/>
          </a:xfrm>
          <a:prstGeom prst="line">
            <a:avLst/>
          </a:prstGeom>
          <a:ln w="28575"/>
        </p:spPr>
        <p:style>
          <a:lnRef idx="3">
            <a:schemeClr val="accent6"/>
          </a:lnRef>
          <a:fillRef idx="0">
            <a:schemeClr val="accent6"/>
          </a:fillRef>
          <a:effectRef idx="2">
            <a:schemeClr val="accent6"/>
          </a:effectRef>
          <a:fontRef idx="minor">
            <a:schemeClr val="tx1"/>
          </a:fontRef>
        </p:style>
      </p:cxnSp>
      <p:pic>
        <p:nvPicPr>
          <p:cNvPr id="13" name="Content Placeholder 12">
            <a:extLst>
              <a:ext uri="{FF2B5EF4-FFF2-40B4-BE49-F238E27FC236}">
                <a16:creationId xmlns:a16="http://schemas.microsoft.com/office/drawing/2014/main" id="{02432FCA-DE42-11B3-0B79-10310FE55A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3188" y="1934964"/>
            <a:ext cx="6889750" cy="3875484"/>
          </a:xfrm>
        </p:spPr>
      </p:pic>
    </p:spTree>
    <p:extLst>
      <p:ext uri="{BB962C8B-B14F-4D97-AF65-F5344CB8AC3E}">
        <p14:creationId xmlns:p14="http://schemas.microsoft.com/office/powerpoint/2010/main" val="40334124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1020</TotalTime>
  <Words>5677</Words>
  <Application>Microsoft Office PowerPoint</Application>
  <PresentationFormat>Widescreen</PresentationFormat>
  <Paragraphs>723</Paragraphs>
  <Slides>82</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82</vt:i4>
      </vt:variant>
    </vt:vector>
  </HeadingPairs>
  <TitlesOfParts>
    <vt:vector size="91" baseType="lpstr">
      <vt:lpstr>Arial</vt:lpstr>
      <vt:lpstr>Calibri</vt:lpstr>
      <vt:lpstr>Calibri Light</vt:lpstr>
      <vt:lpstr>Garamond</vt:lpstr>
      <vt:lpstr>Tahoma</vt:lpstr>
      <vt:lpstr>Times New Roman</vt:lpstr>
      <vt:lpstr>Wingdings</vt:lpstr>
      <vt:lpstr>Wingdings 2</vt:lpstr>
      <vt:lpstr>Office Theme</vt:lpstr>
      <vt:lpstr>Basics of Cryptography</vt:lpstr>
      <vt:lpstr>Computer &amp; Network Security</vt:lpstr>
      <vt:lpstr>Salt and Pepper</vt:lpstr>
      <vt:lpstr>Salt and Pepper</vt:lpstr>
      <vt:lpstr>Salt and Pepper</vt:lpstr>
      <vt:lpstr>Salt and Pepper</vt:lpstr>
      <vt:lpstr>Salt and Pepper</vt:lpstr>
      <vt:lpstr>Hash Algorithm</vt:lpstr>
      <vt:lpstr>Hash Algorithm</vt:lpstr>
      <vt:lpstr>Hash Algorithm</vt:lpstr>
      <vt:lpstr>Hash Algorithm</vt:lpstr>
      <vt:lpstr>Hash Algorithm</vt:lpstr>
      <vt:lpstr> Kerberos </vt:lpstr>
      <vt:lpstr> Kerberos </vt:lpstr>
      <vt:lpstr> Kerberos </vt:lpstr>
      <vt:lpstr> Kerberos  </vt:lpstr>
      <vt:lpstr> Kerberos </vt:lpstr>
      <vt:lpstr> Kerberos </vt:lpstr>
      <vt:lpstr> Kerberos </vt:lpstr>
      <vt:lpstr>Cryptography</vt:lpstr>
      <vt:lpstr>Cryptography</vt:lpstr>
      <vt:lpstr>Cryptography</vt:lpstr>
      <vt:lpstr>Cryptography</vt:lpstr>
      <vt:lpstr>Cryptography</vt:lpstr>
      <vt:lpstr>Cryptography</vt:lpstr>
      <vt:lpstr>Cryptography</vt:lpstr>
      <vt:lpstr>Cryptography</vt:lpstr>
      <vt:lpstr>Building Blocks of Encryption Techniques</vt:lpstr>
      <vt:lpstr>Cryptography</vt:lpstr>
      <vt:lpstr>Cryptography</vt:lpstr>
      <vt:lpstr>Cryptographic Attack</vt:lpstr>
      <vt:lpstr>Cryptography</vt:lpstr>
      <vt:lpstr>Caesar cipher</vt:lpstr>
      <vt:lpstr>Caesar cipher</vt:lpstr>
      <vt:lpstr>Caesar cipher</vt:lpstr>
      <vt:lpstr>Caesar cipher</vt:lpstr>
      <vt:lpstr>Caesar cipher</vt:lpstr>
      <vt:lpstr>Ciphering with Transposition</vt:lpstr>
      <vt:lpstr>Ciphering with Transposition</vt:lpstr>
      <vt:lpstr>Ciphering with Transposition</vt:lpstr>
      <vt:lpstr>Symmetric key encryption</vt:lpstr>
      <vt:lpstr>Symmetric key encryption</vt:lpstr>
      <vt:lpstr>Symmetric key encryption</vt:lpstr>
      <vt:lpstr>Symmetric key encryption</vt:lpstr>
      <vt:lpstr>Symmetric key encryption</vt:lpstr>
      <vt:lpstr>Symmetric key encryption</vt:lpstr>
      <vt:lpstr>Data Encryption Standard (DES)</vt:lpstr>
      <vt:lpstr>Symmetric DES…</vt:lpstr>
      <vt:lpstr>Symmetric DES...</vt:lpstr>
      <vt:lpstr>Symmetric DES...</vt:lpstr>
      <vt:lpstr>Symmetric DES...</vt:lpstr>
      <vt:lpstr>Symmetric DES...</vt:lpstr>
      <vt:lpstr>Symmetric DES...</vt:lpstr>
      <vt:lpstr>Symmetric DES...</vt:lpstr>
      <vt:lpstr>Symmetric DES...</vt:lpstr>
      <vt:lpstr>Symmetric DES...</vt:lpstr>
      <vt:lpstr>Symmetric DES...</vt:lpstr>
      <vt:lpstr>Symmetric DES...</vt:lpstr>
      <vt:lpstr>Symmetric DES </vt:lpstr>
      <vt:lpstr>Symmetric DES </vt:lpstr>
      <vt:lpstr>Symmetric DES </vt:lpstr>
      <vt:lpstr>Symmetric DES   </vt:lpstr>
      <vt:lpstr>Symmetric DES </vt:lpstr>
      <vt:lpstr>Symmetric DES</vt:lpstr>
      <vt:lpstr>Symmetric DES</vt:lpstr>
      <vt:lpstr>Symmetric DES...</vt:lpstr>
      <vt:lpstr>Symmetric DES</vt:lpstr>
      <vt:lpstr>Symmetric DES...</vt:lpstr>
      <vt:lpstr>Symmetric DES...</vt:lpstr>
      <vt:lpstr>Time to Break a DES Code  (assuming 106 decryptions/s)</vt:lpstr>
      <vt:lpstr>Strength of DES – Key Size</vt:lpstr>
      <vt:lpstr>Symmetric DES...</vt:lpstr>
      <vt:lpstr>Average time required for exhaustive key search</vt:lpstr>
      <vt:lpstr>Symmetric DES...</vt:lpstr>
      <vt:lpstr>Multiple Encryption with DES for a More Secure Cipher</vt:lpstr>
      <vt:lpstr>Double DES</vt:lpstr>
      <vt:lpstr>Triple-DES with Two-Keys</vt:lpstr>
      <vt:lpstr>Triple-DES with Three-Keys</vt:lpstr>
      <vt:lpstr>Triple-DES with Three-Keys…</vt:lpstr>
      <vt:lpstr>Triple DES…</vt:lpstr>
      <vt:lpstr>Symmetric key encryption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Misganaw Aguate</dc:creator>
  <cp:lastModifiedBy>Misganaw Aguate</cp:lastModifiedBy>
  <cp:revision>74</cp:revision>
  <dcterms:created xsi:type="dcterms:W3CDTF">2025-02-25T08:04:16Z</dcterms:created>
  <dcterms:modified xsi:type="dcterms:W3CDTF">2025-02-28T20:05:52Z</dcterms:modified>
</cp:coreProperties>
</file>