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8" r:id="rId2"/>
    <p:sldId id="256" r:id="rId3"/>
    <p:sldId id="261" r:id="rId4"/>
    <p:sldId id="371" r:id="rId5"/>
    <p:sldId id="370" r:id="rId6"/>
    <p:sldId id="372" r:id="rId7"/>
    <p:sldId id="373" r:id="rId8"/>
    <p:sldId id="374" r:id="rId9"/>
    <p:sldId id="375" r:id="rId10"/>
    <p:sldId id="376" r:id="rId11"/>
    <p:sldId id="377" r:id="rId12"/>
    <p:sldId id="257" r:id="rId13"/>
    <p:sldId id="258" r:id="rId14"/>
    <p:sldId id="259" r:id="rId15"/>
    <p:sldId id="262" r:id="rId16"/>
    <p:sldId id="263" r:id="rId17"/>
    <p:sldId id="264" r:id="rId18"/>
    <p:sldId id="265" r:id="rId19"/>
    <p:sldId id="266" r:id="rId20"/>
    <p:sldId id="267" r:id="rId21"/>
    <p:sldId id="260"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90" r:id="rId41"/>
    <p:sldId id="291" r:id="rId42"/>
    <p:sldId id="292" r:id="rId43"/>
    <p:sldId id="286" r:id="rId44"/>
    <p:sldId id="288" r:id="rId45"/>
    <p:sldId id="293" r:id="rId46"/>
    <p:sldId id="294" r:id="rId47"/>
    <p:sldId id="287" r:id="rId48"/>
    <p:sldId id="289" r:id="rId49"/>
    <p:sldId id="295" r:id="rId50"/>
    <p:sldId id="304" r:id="rId51"/>
    <p:sldId id="296" r:id="rId52"/>
    <p:sldId id="297" r:id="rId53"/>
    <p:sldId id="298" r:id="rId54"/>
    <p:sldId id="299" r:id="rId55"/>
    <p:sldId id="300" r:id="rId56"/>
    <p:sldId id="301" r:id="rId57"/>
    <p:sldId id="302" r:id="rId58"/>
    <p:sldId id="303" r:id="rId59"/>
    <p:sldId id="305" r:id="rId60"/>
    <p:sldId id="306" r:id="rId61"/>
    <p:sldId id="307" r:id="rId62"/>
    <p:sldId id="308" r:id="rId63"/>
    <p:sldId id="309" r:id="rId64"/>
    <p:sldId id="310" r:id="rId65"/>
    <p:sldId id="311" r:id="rId66"/>
    <p:sldId id="312" r:id="rId67"/>
    <p:sldId id="313" r:id="rId68"/>
    <p:sldId id="314" r:id="rId69"/>
    <p:sldId id="315" r:id="rId70"/>
    <p:sldId id="327" r:id="rId71"/>
    <p:sldId id="328" r:id="rId72"/>
    <p:sldId id="329" r:id="rId73"/>
    <p:sldId id="330" r:id="rId74"/>
    <p:sldId id="331" r:id="rId75"/>
    <p:sldId id="332" r:id="rId76"/>
    <p:sldId id="333" r:id="rId77"/>
    <p:sldId id="358" r:id="rId78"/>
    <p:sldId id="361" r:id="rId79"/>
    <p:sldId id="362" r:id="rId80"/>
    <p:sldId id="363" r:id="rId81"/>
    <p:sldId id="364" r:id="rId82"/>
    <p:sldId id="365" r:id="rId83"/>
    <p:sldId id="385" r:id="rId84"/>
    <p:sldId id="334" r:id="rId85"/>
    <p:sldId id="335" r:id="rId86"/>
    <p:sldId id="336" r:id="rId87"/>
    <p:sldId id="366" r:id="rId88"/>
    <p:sldId id="367" r:id="rId89"/>
    <p:sldId id="368" r:id="rId90"/>
    <p:sldId id="360" r:id="rId91"/>
    <p:sldId id="337" r:id="rId92"/>
    <p:sldId id="338" r:id="rId93"/>
    <p:sldId id="339" r:id="rId94"/>
    <p:sldId id="340" r:id="rId95"/>
    <p:sldId id="341" r:id="rId96"/>
    <p:sldId id="342" r:id="rId97"/>
    <p:sldId id="343" r:id="rId98"/>
    <p:sldId id="356" r:id="rId99"/>
    <p:sldId id="379" r:id="rId100"/>
    <p:sldId id="380" r:id="rId101"/>
    <p:sldId id="381" r:id="rId102"/>
    <p:sldId id="382" r:id="rId103"/>
    <p:sldId id="383" r:id="rId104"/>
    <p:sldId id="384"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660"/>
  </p:normalViewPr>
  <p:slideViewPr>
    <p:cSldViewPr snapToGrid="0">
      <p:cViewPr varScale="1">
        <p:scale>
          <a:sx n="70" d="100"/>
          <a:sy n="70" d="100"/>
        </p:scale>
        <p:origin x="79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42579D-9AF6-44A5-AF19-4C849A9A0E61}"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769B6-FD65-4E19-B737-B5F92B78F990}" type="slidenum">
              <a:rPr lang="en-US" smtClean="0"/>
              <a:t>‹#›</a:t>
            </a:fld>
            <a:endParaRPr lang="en-US"/>
          </a:p>
        </p:txBody>
      </p:sp>
    </p:spTree>
    <p:extLst>
      <p:ext uri="{BB962C8B-B14F-4D97-AF65-F5344CB8AC3E}">
        <p14:creationId xmlns:p14="http://schemas.microsoft.com/office/powerpoint/2010/main" val="1960241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42579D-9AF6-44A5-AF19-4C849A9A0E61}"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769B6-FD65-4E19-B737-B5F92B78F990}" type="slidenum">
              <a:rPr lang="en-US" smtClean="0"/>
              <a:t>‹#›</a:t>
            </a:fld>
            <a:endParaRPr lang="en-US"/>
          </a:p>
        </p:txBody>
      </p:sp>
    </p:spTree>
    <p:extLst>
      <p:ext uri="{BB962C8B-B14F-4D97-AF65-F5344CB8AC3E}">
        <p14:creationId xmlns:p14="http://schemas.microsoft.com/office/powerpoint/2010/main" val="901344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42579D-9AF6-44A5-AF19-4C849A9A0E61}"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769B6-FD65-4E19-B737-B5F92B78F990}" type="slidenum">
              <a:rPr lang="en-US" smtClean="0"/>
              <a:t>‹#›</a:t>
            </a:fld>
            <a:endParaRPr lang="en-US"/>
          </a:p>
        </p:txBody>
      </p:sp>
    </p:spTree>
    <p:extLst>
      <p:ext uri="{BB962C8B-B14F-4D97-AF65-F5344CB8AC3E}">
        <p14:creationId xmlns:p14="http://schemas.microsoft.com/office/powerpoint/2010/main" val="151496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42579D-9AF6-44A5-AF19-4C849A9A0E61}"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769B6-FD65-4E19-B737-B5F92B78F990}" type="slidenum">
              <a:rPr lang="en-US" smtClean="0"/>
              <a:t>‹#›</a:t>
            </a:fld>
            <a:endParaRPr lang="en-US"/>
          </a:p>
        </p:txBody>
      </p:sp>
    </p:spTree>
    <p:extLst>
      <p:ext uri="{BB962C8B-B14F-4D97-AF65-F5344CB8AC3E}">
        <p14:creationId xmlns:p14="http://schemas.microsoft.com/office/powerpoint/2010/main" val="143995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42579D-9AF6-44A5-AF19-4C849A9A0E61}"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769B6-FD65-4E19-B737-B5F92B78F990}" type="slidenum">
              <a:rPr lang="en-US" smtClean="0"/>
              <a:t>‹#›</a:t>
            </a:fld>
            <a:endParaRPr lang="en-US"/>
          </a:p>
        </p:txBody>
      </p:sp>
    </p:spTree>
    <p:extLst>
      <p:ext uri="{BB962C8B-B14F-4D97-AF65-F5344CB8AC3E}">
        <p14:creationId xmlns:p14="http://schemas.microsoft.com/office/powerpoint/2010/main" val="115445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42579D-9AF6-44A5-AF19-4C849A9A0E61}"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769B6-FD65-4E19-B737-B5F92B78F990}" type="slidenum">
              <a:rPr lang="en-US" smtClean="0"/>
              <a:t>‹#›</a:t>
            </a:fld>
            <a:endParaRPr lang="en-US"/>
          </a:p>
        </p:txBody>
      </p:sp>
    </p:spTree>
    <p:extLst>
      <p:ext uri="{BB962C8B-B14F-4D97-AF65-F5344CB8AC3E}">
        <p14:creationId xmlns:p14="http://schemas.microsoft.com/office/powerpoint/2010/main" val="166508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42579D-9AF6-44A5-AF19-4C849A9A0E61}"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E769B6-FD65-4E19-B737-B5F92B78F990}" type="slidenum">
              <a:rPr lang="en-US" smtClean="0"/>
              <a:t>‹#›</a:t>
            </a:fld>
            <a:endParaRPr lang="en-US"/>
          </a:p>
        </p:txBody>
      </p:sp>
    </p:spTree>
    <p:extLst>
      <p:ext uri="{BB962C8B-B14F-4D97-AF65-F5344CB8AC3E}">
        <p14:creationId xmlns:p14="http://schemas.microsoft.com/office/powerpoint/2010/main" val="187795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42579D-9AF6-44A5-AF19-4C849A9A0E61}"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E769B6-FD65-4E19-B737-B5F92B78F990}" type="slidenum">
              <a:rPr lang="en-US" smtClean="0"/>
              <a:t>‹#›</a:t>
            </a:fld>
            <a:endParaRPr lang="en-US"/>
          </a:p>
        </p:txBody>
      </p:sp>
    </p:spTree>
    <p:extLst>
      <p:ext uri="{BB962C8B-B14F-4D97-AF65-F5344CB8AC3E}">
        <p14:creationId xmlns:p14="http://schemas.microsoft.com/office/powerpoint/2010/main" val="336041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2579D-9AF6-44A5-AF19-4C849A9A0E61}"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E769B6-FD65-4E19-B737-B5F92B78F990}" type="slidenum">
              <a:rPr lang="en-US" smtClean="0"/>
              <a:t>‹#›</a:t>
            </a:fld>
            <a:endParaRPr lang="en-US"/>
          </a:p>
        </p:txBody>
      </p:sp>
    </p:spTree>
    <p:extLst>
      <p:ext uri="{BB962C8B-B14F-4D97-AF65-F5344CB8AC3E}">
        <p14:creationId xmlns:p14="http://schemas.microsoft.com/office/powerpoint/2010/main" val="349315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42579D-9AF6-44A5-AF19-4C849A9A0E61}"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769B6-FD65-4E19-B737-B5F92B78F990}" type="slidenum">
              <a:rPr lang="en-US" smtClean="0"/>
              <a:t>‹#›</a:t>
            </a:fld>
            <a:endParaRPr lang="en-US"/>
          </a:p>
        </p:txBody>
      </p:sp>
    </p:spTree>
    <p:extLst>
      <p:ext uri="{BB962C8B-B14F-4D97-AF65-F5344CB8AC3E}">
        <p14:creationId xmlns:p14="http://schemas.microsoft.com/office/powerpoint/2010/main" val="2593796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42579D-9AF6-44A5-AF19-4C849A9A0E61}"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769B6-FD65-4E19-B737-B5F92B78F990}" type="slidenum">
              <a:rPr lang="en-US" smtClean="0"/>
              <a:t>‹#›</a:t>
            </a:fld>
            <a:endParaRPr lang="en-US"/>
          </a:p>
        </p:txBody>
      </p:sp>
    </p:spTree>
    <p:extLst>
      <p:ext uri="{BB962C8B-B14F-4D97-AF65-F5344CB8AC3E}">
        <p14:creationId xmlns:p14="http://schemas.microsoft.com/office/powerpoint/2010/main" val="70386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2579D-9AF6-44A5-AF19-4C849A9A0E61}" type="datetimeFigureOut">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769B6-FD65-4E19-B737-B5F92B78F990}" type="slidenum">
              <a:rPr lang="en-US" smtClean="0"/>
              <a:t>‹#›</a:t>
            </a:fld>
            <a:endParaRPr lang="en-US"/>
          </a:p>
        </p:txBody>
      </p:sp>
    </p:spTree>
    <p:extLst>
      <p:ext uri="{BB962C8B-B14F-4D97-AF65-F5344CB8AC3E}">
        <p14:creationId xmlns:p14="http://schemas.microsoft.com/office/powerpoint/2010/main" val="610495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roject.ethioptec.com/" TargetMode="External"/><Relationship Id="rId2" Type="http://schemas.openxmlformats.org/officeDocument/2006/relationships/hyperlink" Target="mailto:ethiomisgie@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4.png"/><Relationship Id="rId1" Type="http://schemas.openxmlformats.org/officeDocument/2006/relationships/slideLayout" Target="../slideLayouts/slideLayout1.xml"/><Relationship Id="rId5" Type="http://schemas.microsoft.com/office/2007/relationships/hdphoto" Target="../media/hdphoto14.wdp"/><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8.png"/><Relationship Id="rId1" Type="http://schemas.openxmlformats.org/officeDocument/2006/relationships/slideLayout" Target="../slideLayouts/slideLayout1.xml"/><Relationship Id="rId5" Type="http://schemas.microsoft.com/office/2007/relationships/hdphoto" Target="../media/hdphoto23.wdp"/><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microsoft.com/office/2007/relationships/hdphoto" Target="../media/hdphoto27.wdp"/><Relationship Id="rId7" Type="http://schemas.microsoft.com/office/2007/relationships/hdphoto" Target="../media/hdphoto29.wdp"/><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5.png"/><Relationship Id="rId5" Type="http://schemas.microsoft.com/office/2007/relationships/hdphoto" Target="../media/hdphoto28.wdp"/><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microsoft.com/office/2007/relationships/hdphoto" Target="../media/hdphoto30.wdp"/><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microsoft.com/office/2007/relationships/hdphoto" Target="../media/hdphoto31.wdp"/><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microsoft.com/office/2007/relationships/hdphoto" Target="../media/hdphoto32.wdp"/><Relationship Id="rId2" Type="http://schemas.openxmlformats.org/officeDocument/2006/relationships/image" Target="../media/image39.png"/><Relationship Id="rId1" Type="http://schemas.openxmlformats.org/officeDocument/2006/relationships/slideLayout" Target="../slideLayouts/slideLayout1.xml"/><Relationship Id="rId5" Type="http://schemas.microsoft.com/office/2007/relationships/hdphoto" Target="../media/hdphoto33.wdp"/><Relationship Id="rId4" Type="http://schemas.openxmlformats.org/officeDocument/2006/relationships/image" Target="../media/image4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microsoft.com/office/2007/relationships/hdphoto" Target="../media/hdphoto34.wdp"/><Relationship Id="rId2" Type="http://schemas.openxmlformats.org/officeDocument/2006/relationships/image" Target="../media/image41.png"/><Relationship Id="rId1" Type="http://schemas.openxmlformats.org/officeDocument/2006/relationships/slideLayout" Target="../slideLayouts/slideLayout1.xml"/><Relationship Id="rId5" Type="http://schemas.microsoft.com/office/2007/relationships/hdphoto" Target="../media/hdphoto35.wdp"/><Relationship Id="rId4" Type="http://schemas.openxmlformats.org/officeDocument/2006/relationships/image" Target="../media/image42.png"/></Relationships>
</file>

<file path=ppt/slides/_rels/slide81.xml.rels><?xml version="1.0" encoding="UTF-8" standalone="yes"?>
<Relationships xmlns="http://schemas.openxmlformats.org/package/2006/relationships"><Relationship Id="rId3" Type="http://schemas.microsoft.com/office/2007/relationships/hdphoto" Target="../media/hdphoto36.wdp"/><Relationship Id="rId2" Type="http://schemas.openxmlformats.org/officeDocument/2006/relationships/image" Target="../media/image43.png"/><Relationship Id="rId1" Type="http://schemas.openxmlformats.org/officeDocument/2006/relationships/slideLayout" Target="../slideLayouts/slideLayout1.xml"/><Relationship Id="rId5" Type="http://schemas.microsoft.com/office/2007/relationships/hdphoto" Target="../media/hdphoto37.wdp"/><Relationship Id="rId4" Type="http://schemas.openxmlformats.org/officeDocument/2006/relationships/image" Target="../media/image4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microsoft.com/office/2007/relationships/hdphoto" Target="../media/hdphoto38.wdp"/><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microsoft.com/office/2007/relationships/hdphoto" Target="../media/hdphoto39.wdp"/><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microsoft.com/office/2007/relationships/hdphoto" Target="../media/hdphoto35.wdp"/><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microsoft.com/office/2007/relationships/hdphoto" Target="../media/hdphoto40.wdp"/><Relationship Id="rId2" Type="http://schemas.openxmlformats.org/officeDocument/2006/relationships/image" Target="../media/image48.png"/><Relationship Id="rId1" Type="http://schemas.openxmlformats.org/officeDocument/2006/relationships/slideLayout" Target="../slideLayouts/slideLayout1.xml"/><Relationship Id="rId5" Type="http://schemas.microsoft.com/office/2007/relationships/hdphoto" Target="../media/hdphoto41.wdp"/><Relationship Id="rId4" Type="http://schemas.openxmlformats.org/officeDocument/2006/relationships/image" Target="../media/image4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36911-D4F1-6B59-F9F6-1DE53B8DC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FECA9-12C7-1CB0-C608-9E8ACDCA0113}"/>
              </a:ext>
            </a:extLst>
          </p:cNvPr>
          <p:cNvSpPr>
            <a:spLocks noGrp="1"/>
          </p:cNvSpPr>
          <p:nvPr>
            <p:ph type="ctrTitle"/>
          </p:nvPr>
        </p:nvSpPr>
        <p:spPr>
          <a:xfrm>
            <a:off x="-96982" y="374074"/>
            <a:ext cx="12192000" cy="1330033"/>
          </a:xfrm>
        </p:spPr>
        <p:txBody>
          <a:bodyPr>
            <a:noAutofit/>
          </a:bodyPr>
          <a:lstStyle/>
          <a:p>
            <a:r>
              <a:rPr lang="en-US" sz="9600" b="1" dirty="0"/>
              <a:t>Compiler design</a:t>
            </a:r>
          </a:p>
        </p:txBody>
      </p:sp>
      <p:sp>
        <p:nvSpPr>
          <p:cNvPr id="3" name="Subtitle 2">
            <a:extLst>
              <a:ext uri="{FF2B5EF4-FFF2-40B4-BE49-F238E27FC236}">
                <a16:creationId xmlns:a16="http://schemas.microsoft.com/office/drawing/2014/main" id="{CB3C7F09-0F43-AD84-2DA3-D7AF8F030DC1}"/>
              </a:ext>
            </a:extLst>
          </p:cNvPr>
          <p:cNvSpPr>
            <a:spLocks noGrp="1"/>
          </p:cNvSpPr>
          <p:nvPr>
            <p:ph type="subTitle" idx="1"/>
          </p:nvPr>
        </p:nvSpPr>
        <p:spPr>
          <a:xfrm>
            <a:off x="0" y="2092036"/>
            <a:ext cx="12192000" cy="4765964"/>
          </a:xfrm>
        </p:spPr>
        <p:txBody>
          <a:bodyPr/>
          <a:lstStyle/>
          <a:p>
            <a:r>
              <a:rPr lang="en-GB" sz="3600" dirty="0"/>
              <a:t>Target batch 5</a:t>
            </a:r>
            <a:r>
              <a:rPr lang="en-GB" sz="3600" baseline="30000" dirty="0"/>
              <a:t>th</a:t>
            </a:r>
            <a:r>
              <a:rPr lang="en-GB" sz="3600" dirty="0"/>
              <a:t> year Computer engineering students</a:t>
            </a:r>
          </a:p>
          <a:p>
            <a:r>
              <a:rPr lang="en-GB" sz="3600" dirty="0"/>
              <a:t>ECE, GIT, DTU</a:t>
            </a:r>
          </a:p>
          <a:p>
            <a:r>
              <a:rPr lang="en-GB" dirty="0"/>
              <a:t>By Misganaw Aguate </a:t>
            </a:r>
          </a:p>
          <a:p>
            <a:r>
              <a:rPr lang="en-GB" dirty="0"/>
              <a:t>MSc. In Computer Engineering</a:t>
            </a:r>
          </a:p>
          <a:p>
            <a:r>
              <a:rPr lang="en-GB" dirty="0">
                <a:hlinkClick r:id="rId2"/>
              </a:rPr>
              <a:t>ethiomisgie@gmail.com</a:t>
            </a:r>
            <a:endParaRPr lang="en-GB" dirty="0"/>
          </a:p>
          <a:p>
            <a:r>
              <a:rPr lang="en-GB" dirty="0">
                <a:hlinkClick r:id="rId3"/>
              </a:rPr>
              <a:t>https://www.project.ethioptec.com</a:t>
            </a:r>
            <a:endParaRPr lang="en-GB" dirty="0"/>
          </a:p>
          <a:p>
            <a:r>
              <a:rPr lang="en-GB" dirty="0">
                <a:solidFill>
                  <a:srgbClr val="FF0000"/>
                </a:solidFill>
              </a:rPr>
              <a:t>YouTube</a:t>
            </a:r>
            <a:r>
              <a:rPr lang="en-GB" dirty="0"/>
              <a:t> channel: </a:t>
            </a:r>
            <a:r>
              <a:rPr lang="en-GB" dirty="0" err="1"/>
              <a:t>ethioptech</a:t>
            </a:r>
            <a:endParaRPr lang="en-US" dirty="0"/>
          </a:p>
        </p:txBody>
      </p:sp>
      <p:cxnSp>
        <p:nvCxnSpPr>
          <p:cNvPr id="5" name="Straight Connector 4">
            <a:extLst>
              <a:ext uri="{FF2B5EF4-FFF2-40B4-BE49-F238E27FC236}">
                <a16:creationId xmlns:a16="http://schemas.microsoft.com/office/drawing/2014/main" id="{93A342C7-8C12-E801-2632-186B68EC1DD9}"/>
              </a:ext>
            </a:extLst>
          </p:cNvPr>
          <p:cNvCxnSpPr/>
          <p:nvPr/>
        </p:nvCxnSpPr>
        <p:spPr>
          <a:xfrm>
            <a:off x="3" y="19590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EF0EB904-AD67-14B8-80C8-AAAF0368E933}"/>
              </a:ext>
            </a:extLst>
          </p:cNvPr>
          <p:cNvGraphicFramePr>
            <a:graphicFrameLocks noGrp="1"/>
          </p:cNvGraphicFramePr>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86380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ACA42-FB4F-A0CF-F321-FB4369010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43B87F-6D0F-09A0-67FA-3368A2A51EA8}"/>
              </a:ext>
            </a:extLst>
          </p:cNvPr>
          <p:cNvSpPr>
            <a:spLocks noGrp="1"/>
          </p:cNvSpPr>
          <p:nvPr>
            <p:ph type="ctrTitle"/>
          </p:nvPr>
        </p:nvSpPr>
        <p:spPr>
          <a:xfrm>
            <a:off x="0" y="0"/>
            <a:ext cx="12192000" cy="681644"/>
          </a:xfrm>
        </p:spPr>
        <p:txBody>
          <a:bodyPr>
            <a:noAutofit/>
          </a:bodyPr>
          <a:lstStyle/>
          <a:p>
            <a:r>
              <a:rPr lang="en-US" sz="4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Common terminologies in Compiler</a:t>
            </a:r>
            <a:endParaRPr lang="en-US" sz="4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02B74A4-94E2-AAE4-4558-B83F067997E9}"/>
              </a:ext>
            </a:extLst>
          </p:cNvPr>
          <p:cNvSpPr>
            <a:spLocks noGrp="1"/>
          </p:cNvSpPr>
          <p:nvPr>
            <p:ph type="subTitle" idx="1"/>
          </p:nvPr>
        </p:nvSpPr>
        <p:spPr>
          <a:xfrm>
            <a:off x="0" y="798029"/>
            <a:ext cx="12192000" cy="6059971"/>
          </a:xfrm>
        </p:spPr>
        <p:txBody>
          <a:bodyPr>
            <a:normAutofit/>
          </a:bodyPr>
          <a:lstStyle/>
          <a:p>
            <a:pPr algn="just"/>
            <a:r>
              <a:rPr lang="en-GB" sz="2800" b="1" dirty="0">
                <a:cs typeface="Arial" panose="020B0604020202020204" pitchFamily="34" charset="0"/>
              </a:rPr>
              <a:t>Lexical Analyzer</a:t>
            </a:r>
            <a:endParaRPr lang="en-US" sz="2800" b="1" dirty="0">
              <a:cs typeface="Arial" panose="020B0604020202020204" pitchFamily="34" charset="0"/>
            </a:endParaRPr>
          </a:p>
        </p:txBody>
      </p:sp>
      <p:cxnSp>
        <p:nvCxnSpPr>
          <p:cNvPr id="5" name="Straight Connector 4">
            <a:extLst>
              <a:ext uri="{FF2B5EF4-FFF2-40B4-BE49-F238E27FC236}">
                <a16:creationId xmlns:a16="http://schemas.microsoft.com/office/drawing/2014/main" id="{E1C0E4BF-7C47-3704-5812-49DAA498C7E5}"/>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2D69A9FE-1A29-CF00-D34C-91DBEC39FC0B}"/>
              </a:ext>
            </a:extLst>
          </p:cNvPr>
          <p:cNvGraphicFramePr>
            <a:graphicFrameLocks noGrp="1"/>
          </p:cNvGraphicFramePr>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TextBox 5">
            <a:extLst>
              <a:ext uri="{FF2B5EF4-FFF2-40B4-BE49-F238E27FC236}">
                <a16:creationId xmlns:a16="http://schemas.microsoft.com/office/drawing/2014/main" id="{B96C4C59-0046-4B23-ED81-274CF1FDA417}"/>
              </a:ext>
            </a:extLst>
          </p:cNvPr>
          <p:cNvSpPr txBox="1"/>
          <p:nvPr/>
        </p:nvSpPr>
        <p:spPr>
          <a:xfrm>
            <a:off x="0" y="1472470"/>
            <a:ext cx="6179126" cy="3913059"/>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GB" sz="2400" dirty="0"/>
              <a:t>The </a:t>
            </a:r>
            <a:r>
              <a:rPr lang="en-GB" sz="2400" b="1" dirty="0"/>
              <a:t>lexical </a:t>
            </a:r>
            <a:r>
              <a:rPr lang="en-GB" sz="2400" b="1" dirty="0" err="1"/>
              <a:t>analyzer</a:t>
            </a:r>
            <a:r>
              <a:rPr lang="en-GB" sz="2400" dirty="0"/>
              <a:t>, or </a:t>
            </a:r>
            <a:r>
              <a:rPr lang="en-GB" sz="2400" b="1" dirty="0" err="1"/>
              <a:t>lexer</a:t>
            </a:r>
            <a:r>
              <a:rPr lang="en-GB" sz="2400" dirty="0"/>
              <a:t>, is the first phase of the compiler. </a:t>
            </a:r>
          </a:p>
          <a:p>
            <a:pPr marL="342900" indent="-342900" algn="just">
              <a:lnSpc>
                <a:spcPct val="150000"/>
              </a:lnSpc>
              <a:buFont typeface="Arial" panose="020B0604020202020204" pitchFamily="34" charset="0"/>
              <a:buChar char="•"/>
            </a:pPr>
            <a:r>
              <a:rPr lang="en-GB" sz="2400" dirty="0"/>
              <a:t>It scans the source code and breaks it into </a:t>
            </a:r>
            <a:r>
              <a:rPr lang="en-GB" sz="2400" b="1" dirty="0"/>
              <a:t>tokens</a:t>
            </a:r>
            <a:r>
              <a:rPr lang="en-GB" sz="2400" dirty="0"/>
              <a:t>. </a:t>
            </a:r>
          </a:p>
          <a:p>
            <a:pPr marL="342900" indent="-342900" algn="just">
              <a:lnSpc>
                <a:spcPct val="150000"/>
              </a:lnSpc>
              <a:buFont typeface="Arial" panose="020B0604020202020204" pitchFamily="34" charset="0"/>
              <a:buChar char="•"/>
            </a:pPr>
            <a:r>
              <a:rPr lang="en-GB" sz="2400" dirty="0"/>
              <a:t>It also removes whitespace and comments.</a:t>
            </a:r>
          </a:p>
          <a:p>
            <a:pPr algn="just">
              <a:lnSpc>
                <a:spcPct val="150000"/>
              </a:lnSpc>
            </a:pPr>
            <a:r>
              <a:rPr lang="en-GB" sz="2400" b="1" dirty="0"/>
              <a:t>Example:</a:t>
            </a:r>
            <a:r>
              <a:rPr lang="en-GB" sz="2400" dirty="0"/>
              <a:t> Input code:</a:t>
            </a:r>
          </a:p>
          <a:p>
            <a:pPr algn="just">
              <a:lnSpc>
                <a:spcPct val="150000"/>
              </a:lnSpc>
            </a:pPr>
            <a:r>
              <a:rPr lang="en-US" sz="2400" b="1" dirty="0"/>
              <a:t>int x = 100;</a:t>
            </a:r>
            <a:endParaRPr lang="en-GB" sz="2400" b="1" dirty="0"/>
          </a:p>
        </p:txBody>
      </p:sp>
      <p:sp>
        <p:nvSpPr>
          <p:cNvPr id="7" name="Rectangle 1">
            <a:extLst>
              <a:ext uri="{FF2B5EF4-FFF2-40B4-BE49-F238E27FC236}">
                <a16:creationId xmlns:a16="http://schemas.microsoft.com/office/drawing/2014/main" id="{1F626ABC-045A-5F40-39B0-5A17B1E2544F}"/>
              </a:ext>
            </a:extLst>
          </p:cNvPr>
          <p:cNvSpPr>
            <a:spLocks noChangeArrowheads="1"/>
          </p:cNvSpPr>
          <p:nvPr/>
        </p:nvSpPr>
        <p:spPr bwMode="auto">
          <a:xfrm>
            <a:off x="6570517" y="1401910"/>
            <a:ext cx="5451765" cy="502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Lexical analysis breaks it into tokens:</a:t>
            </a:r>
          </a:p>
          <a:p>
            <a:pPr marL="0" marR="0" lvl="0" indent="0" algn="just" defTabSz="914400" rtl="0" eaLnBrk="0" fontAlgn="base" latinLnBrk="0" hangingPunct="0">
              <a:lnSpc>
                <a:spcPct val="150000"/>
              </a:lnSpc>
              <a:spcBef>
                <a:spcPct val="0"/>
              </a:spcBef>
              <a:spcAft>
                <a:spcPct val="0"/>
              </a:spcAft>
              <a:buClrTx/>
              <a:buSzTx/>
              <a:buFontTx/>
              <a:buAutoNum type="arabicPeriod"/>
              <a:tabLst/>
            </a:pPr>
            <a:r>
              <a:rPr kumimoji="0" lang="en-US" altLang="en-US" sz="2400" b="1" i="0" u="none" strike="noStrike" cap="none" normalizeH="0" baseline="0" dirty="0">
                <a:ln>
                  <a:noFill/>
                </a:ln>
                <a:solidFill>
                  <a:schemeClr val="tx1"/>
                </a:solidFill>
                <a:effectLst/>
              </a:rPr>
              <a:t>int</a:t>
            </a:r>
            <a:r>
              <a:rPr kumimoji="0" lang="en-US" altLang="en-US" sz="2400" b="0" i="0" u="none" strike="noStrike" cap="none" normalizeH="0" baseline="0" dirty="0">
                <a:ln>
                  <a:noFill/>
                </a:ln>
                <a:solidFill>
                  <a:schemeClr val="tx1"/>
                </a:solidFill>
                <a:effectLst/>
              </a:rPr>
              <a:t> → Keyword</a:t>
            </a:r>
          </a:p>
          <a:p>
            <a:pPr marL="0" marR="0" lvl="0" indent="0" algn="just" defTabSz="914400" rtl="0" eaLnBrk="0" fontAlgn="base" latinLnBrk="0" hangingPunct="0">
              <a:lnSpc>
                <a:spcPct val="150000"/>
              </a:lnSpc>
              <a:spcBef>
                <a:spcPct val="0"/>
              </a:spcBef>
              <a:spcAft>
                <a:spcPct val="0"/>
              </a:spcAft>
              <a:buClrTx/>
              <a:buSzTx/>
              <a:buFontTx/>
              <a:buAutoNum type="arabicPeriod" startAt="2"/>
              <a:tabLst/>
            </a:pPr>
            <a:r>
              <a:rPr kumimoji="0" lang="en-US" altLang="en-US" sz="2400" b="1" i="0" u="none" strike="noStrike" cap="none" normalizeH="0" baseline="0" dirty="0">
                <a:ln>
                  <a:noFill/>
                </a:ln>
                <a:solidFill>
                  <a:schemeClr val="tx1"/>
                </a:solidFill>
                <a:effectLst/>
              </a:rPr>
              <a:t>x</a:t>
            </a:r>
            <a:r>
              <a:rPr kumimoji="0" lang="en-US" altLang="en-US" sz="2400" b="0" i="0" u="none" strike="noStrike" cap="none" normalizeH="0" baseline="0" dirty="0">
                <a:ln>
                  <a:noFill/>
                </a:ln>
                <a:solidFill>
                  <a:schemeClr val="tx1"/>
                </a:solidFill>
                <a:effectLst/>
              </a:rPr>
              <a:t> → Identifier</a:t>
            </a:r>
          </a:p>
          <a:p>
            <a:pPr marL="0" marR="0" lvl="0" indent="0" algn="just" defTabSz="914400" rtl="0" eaLnBrk="0" fontAlgn="base" latinLnBrk="0" hangingPunct="0">
              <a:lnSpc>
                <a:spcPct val="150000"/>
              </a:lnSpc>
              <a:spcBef>
                <a:spcPct val="0"/>
              </a:spcBef>
              <a:spcAft>
                <a:spcPct val="0"/>
              </a:spcAft>
              <a:buClrTx/>
              <a:buSzTx/>
              <a:buFontTx/>
              <a:buAutoNum type="arabicPeriod" startAt="3"/>
              <a:tabLst/>
            </a:pPr>
            <a:r>
              <a:rPr kumimoji="0" lang="en-US" altLang="en-US" sz="2400" b="1" i="0" u="none" strike="noStrike" cap="none" normalizeH="0" baseline="0" dirty="0">
                <a:ln>
                  <a:noFill/>
                </a:ln>
                <a:solidFill>
                  <a:schemeClr val="tx1"/>
                </a:solidFill>
                <a:effectLst/>
              </a:rPr>
              <a:t>=</a:t>
            </a:r>
            <a:r>
              <a:rPr kumimoji="0" lang="en-US" altLang="en-US" sz="2400" b="0" i="0" u="none" strike="noStrike" cap="none" normalizeH="0" baseline="0" dirty="0">
                <a:ln>
                  <a:noFill/>
                </a:ln>
                <a:solidFill>
                  <a:schemeClr val="tx1"/>
                </a:solidFill>
                <a:effectLst/>
              </a:rPr>
              <a:t> → Assignment operator</a:t>
            </a:r>
          </a:p>
          <a:p>
            <a:pPr marL="0" marR="0" lvl="0" indent="0" algn="just" defTabSz="914400" rtl="0" eaLnBrk="0" fontAlgn="base" latinLnBrk="0" hangingPunct="0">
              <a:lnSpc>
                <a:spcPct val="150000"/>
              </a:lnSpc>
              <a:spcBef>
                <a:spcPct val="0"/>
              </a:spcBef>
              <a:spcAft>
                <a:spcPct val="0"/>
              </a:spcAft>
              <a:buClrTx/>
              <a:buSzTx/>
              <a:buFontTx/>
              <a:buAutoNum type="arabicPeriod" startAt="4"/>
              <a:tabLst/>
            </a:pPr>
            <a:r>
              <a:rPr kumimoji="0" lang="en-US" altLang="en-US" sz="2400" b="1" i="0" u="none" strike="noStrike" cap="none" normalizeH="0" baseline="0" dirty="0">
                <a:ln>
                  <a:noFill/>
                </a:ln>
                <a:solidFill>
                  <a:schemeClr val="tx1"/>
                </a:solidFill>
                <a:effectLst/>
              </a:rPr>
              <a:t>100</a:t>
            </a:r>
            <a:r>
              <a:rPr kumimoji="0" lang="en-US" altLang="en-US" sz="2400" b="0" i="0" u="none" strike="noStrike" cap="none" normalizeH="0" baseline="0" dirty="0">
                <a:ln>
                  <a:noFill/>
                </a:ln>
                <a:solidFill>
                  <a:schemeClr val="tx1"/>
                </a:solidFill>
                <a:effectLst/>
              </a:rPr>
              <a:t> → Integer literal</a:t>
            </a:r>
          </a:p>
          <a:p>
            <a:pPr marL="0" marR="0" lvl="0" indent="0" algn="just" defTabSz="914400" rtl="0" eaLnBrk="0" fontAlgn="base" latinLnBrk="0" hangingPunct="0">
              <a:lnSpc>
                <a:spcPct val="150000"/>
              </a:lnSpc>
              <a:spcBef>
                <a:spcPct val="0"/>
              </a:spcBef>
              <a:spcAft>
                <a:spcPct val="0"/>
              </a:spcAft>
              <a:buClrTx/>
              <a:buSzTx/>
              <a:buFontTx/>
              <a:buAutoNum type="arabicPeriod" startAt="5"/>
              <a:tabLst/>
            </a:pPr>
            <a:r>
              <a:rPr kumimoji="0" lang="en-US" altLang="en-US" sz="2400" b="1" i="0" u="none" strike="noStrike" cap="none" normalizeH="0" baseline="0" dirty="0">
                <a:ln>
                  <a:noFill/>
                </a:ln>
                <a:solidFill>
                  <a:schemeClr val="tx1"/>
                </a:solidFill>
                <a:effectLst/>
              </a:rPr>
              <a:t>;</a:t>
            </a:r>
            <a:r>
              <a:rPr kumimoji="0" lang="en-US" altLang="en-US" sz="2400" b="0" i="0" u="none" strike="noStrike" cap="none" normalizeH="0" baseline="0" dirty="0">
                <a:ln>
                  <a:noFill/>
                </a:ln>
                <a:solidFill>
                  <a:schemeClr val="tx1"/>
                </a:solidFill>
                <a:effectLst/>
              </a:rPr>
              <a:t> → Symbol</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The lexical analyzer ensures that tokens are valid but does not check if they make sense together (that's the parser's job).</a:t>
            </a:r>
          </a:p>
        </p:txBody>
      </p:sp>
    </p:spTree>
    <p:extLst>
      <p:ext uri="{BB962C8B-B14F-4D97-AF65-F5344CB8AC3E}">
        <p14:creationId xmlns:p14="http://schemas.microsoft.com/office/powerpoint/2010/main" val="97323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2D534-9699-F457-5A3C-5EF686FAB3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A763A-F0FC-9031-FAE2-A375BB243EB4}"/>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8E5F96B1-F56B-DD3F-AE0C-A9073B264B37}"/>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2000" dirty="0">
                <a:latin typeface="Arial" panose="020B0604020202020204" pitchFamily="34" charset="0"/>
                <a:cs typeface="Arial" panose="020B0604020202020204" pitchFamily="34" charset="0"/>
              </a:rPr>
              <a:t>11. Derivate the following grammar using leftmost and right most derivation? For the A=B-C+C+D</a:t>
            </a:r>
          </a:p>
          <a:p>
            <a:pPr algn="just">
              <a:lnSpc>
                <a:spcPct val="150000"/>
              </a:lnSpc>
            </a:pPr>
            <a:r>
              <a:rPr lang="en-GB" sz="2000" dirty="0">
                <a:latin typeface="Arial" panose="020B0604020202020204" pitchFamily="34" charset="0"/>
                <a:cs typeface="Arial" panose="020B0604020202020204" pitchFamily="34" charset="0"/>
              </a:rPr>
              <a:t>&lt;prog&gt; = exp</a:t>
            </a:r>
          </a:p>
          <a:p>
            <a:pPr algn="just">
              <a:lnSpc>
                <a:spcPct val="150000"/>
              </a:lnSpc>
            </a:pPr>
            <a:r>
              <a:rPr lang="en-GB" sz="2000" dirty="0">
                <a:latin typeface="Arial" panose="020B0604020202020204" pitchFamily="34" charset="0"/>
                <a:cs typeface="Arial" panose="020B0604020202020204" pitchFamily="34" charset="0"/>
              </a:rPr>
              <a:t>Exp=exp-fact | exp*fact | fact</a:t>
            </a:r>
          </a:p>
          <a:p>
            <a:pPr algn="just">
              <a:lnSpc>
                <a:spcPct val="150000"/>
              </a:lnSpc>
            </a:pPr>
            <a:r>
              <a:rPr lang="en-GB" sz="2000" dirty="0">
                <a:latin typeface="Arial" panose="020B0604020202020204" pitchFamily="34" charset="0"/>
                <a:cs typeface="Arial" panose="020B0604020202020204" pitchFamily="34" charset="0"/>
              </a:rPr>
              <a:t>Fact=fact + id | id</a:t>
            </a:r>
          </a:p>
          <a:p>
            <a:pPr algn="just">
              <a:lnSpc>
                <a:spcPct val="150000"/>
              </a:lnSpc>
            </a:pPr>
            <a:r>
              <a:rPr lang="en-GB" sz="2000" dirty="0">
                <a:latin typeface="Arial" panose="020B0604020202020204" pitchFamily="34" charset="0"/>
                <a:cs typeface="Arial" panose="020B0604020202020204" pitchFamily="34" charset="0"/>
              </a:rPr>
              <a:t>Id=A | B |C | D </a:t>
            </a:r>
          </a:p>
          <a:p>
            <a:pPr algn="just">
              <a:lnSpc>
                <a:spcPct val="150000"/>
              </a:lnSpc>
            </a:pPr>
            <a:r>
              <a:rPr lang="en-GB" sz="2000" dirty="0">
                <a:latin typeface="Arial" panose="020B0604020202020204" pitchFamily="34" charset="0"/>
                <a:cs typeface="Arial" panose="020B0604020202020204" pitchFamily="34" charset="0"/>
              </a:rPr>
              <a:t>Draw the parsing tree.</a:t>
            </a: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69FF0EF-9C61-9A05-A017-A85F49ACEC9C}"/>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3C94F0F8-4F2C-53E1-9F79-ADCCDEAD133F}"/>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19870754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DDD2D-E42C-A1FE-ADB9-C75ACD845B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FD3AF-0D84-1BCE-F7A8-91E2C3D842DF}"/>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28298FA6-472B-1CA6-43F0-2020FB7ABE53}"/>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2000" dirty="0">
                <a:latin typeface="Arial" panose="020B0604020202020204" pitchFamily="34" charset="0"/>
                <a:cs typeface="Arial" panose="020B0604020202020204" pitchFamily="34" charset="0"/>
              </a:rPr>
              <a:t>12. Derivate the following grammar using leftmost and right most derivation? For the A=B-(C/D)+D</a:t>
            </a:r>
          </a:p>
          <a:p>
            <a:pPr algn="just">
              <a:lnSpc>
                <a:spcPct val="150000"/>
              </a:lnSpc>
            </a:pPr>
            <a:r>
              <a:rPr lang="en-GB" sz="2000" dirty="0">
                <a:latin typeface="Arial" panose="020B0604020202020204" pitchFamily="34" charset="0"/>
                <a:cs typeface="Arial" panose="020B0604020202020204" pitchFamily="34" charset="0"/>
              </a:rPr>
              <a:t>Exp=exp-term | exp*term |  (exp) | term</a:t>
            </a:r>
          </a:p>
          <a:p>
            <a:pPr algn="just">
              <a:lnSpc>
                <a:spcPct val="150000"/>
              </a:lnSpc>
            </a:pPr>
            <a:r>
              <a:rPr lang="en-GB" sz="2000" dirty="0">
                <a:latin typeface="Arial" panose="020B0604020202020204" pitchFamily="34" charset="0"/>
                <a:cs typeface="Arial" panose="020B0604020202020204" pitchFamily="34" charset="0"/>
              </a:rPr>
              <a:t>term=(term) | term/id | id</a:t>
            </a:r>
          </a:p>
          <a:p>
            <a:pPr algn="just">
              <a:lnSpc>
                <a:spcPct val="150000"/>
              </a:lnSpc>
            </a:pPr>
            <a:r>
              <a:rPr lang="en-GB" sz="2000" dirty="0">
                <a:latin typeface="Arial" panose="020B0604020202020204" pitchFamily="34" charset="0"/>
                <a:cs typeface="Arial" panose="020B0604020202020204" pitchFamily="34" charset="0"/>
              </a:rPr>
              <a:t>Id=A | B |C | D</a:t>
            </a:r>
          </a:p>
          <a:p>
            <a:pPr algn="just">
              <a:lnSpc>
                <a:spcPct val="150000"/>
              </a:lnSpc>
            </a:pPr>
            <a:r>
              <a:rPr lang="en-GB" sz="2000" dirty="0">
                <a:latin typeface="Arial" panose="020B0604020202020204" pitchFamily="34" charset="0"/>
                <a:cs typeface="Arial" panose="020B0604020202020204" pitchFamily="34" charset="0"/>
              </a:rPr>
              <a:t>Draw the parsing tree.</a:t>
            </a: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31324C8-2F9F-24DC-42E2-A185836D9EC9}"/>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17395002-8121-78D6-4AAE-A6B9AFE82C51}"/>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5445364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1A41A-D9F0-877D-2267-92EAA92F4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4BE03-F5C9-D7C5-EDB9-ABD134297C48}"/>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B53DE89C-44B7-F932-D3A7-7A38EA486824}"/>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2000" dirty="0">
                <a:latin typeface="Arial" panose="020B0604020202020204" pitchFamily="34" charset="0"/>
                <a:cs typeface="Arial" panose="020B0604020202020204" pitchFamily="34" charset="0"/>
              </a:rPr>
              <a:t>12. What is the big O notation of the following program?</a:t>
            </a:r>
          </a:p>
          <a:p>
            <a:pPr marL="0" marR="0" algn="just">
              <a:lnSpc>
                <a:spcPct val="10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effectLst/>
              <a:ea typeface="Times New Roman" panose="02020603050405020304" pitchFamily="18" charset="0"/>
              <a:cs typeface="Times New Roman" panose="02020603050405020304" pitchFamily="18" charset="0"/>
            </a:endParaRPr>
          </a:p>
          <a:p>
            <a:pPr marL="0" marR="0" algn="just">
              <a:lnSpc>
                <a:spcPct val="10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ea typeface="Times New Roman" panose="02020603050405020304" pitchFamily="18" charset="0"/>
                <a:cs typeface="Times New Roman" panose="02020603050405020304" pitchFamily="18" charset="0"/>
              </a:rPr>
              <a:t>bool </a:t>
            </a:r>
            <a:r>
              <a:rPr lang="en-US" sz="2000" dirty="0" err="1">
                <a:effectLst/>
                <a:ea typeface="Times New Roman" panose="02020603050405020304" pitchFamily="18" charset="0"/>
                <a:cs typeface="Times New Roman" panose="02020603050405020304" pitchFamily="18" charset="0"/>
              </a:rPr>
              <a:t>arrayContainsElement</a:t>
            </a:r>
            <a:r>
              <a:rPr lang="en-US" sz="2000" dirty="0">
                <a:effectLst/>
                <a:ea typeface="Times New Roman" panose="02020603050405020304" pitchFamily="18" charset="0"/>
                <a:cs typeface="Times New Roman" panose="02020603050405020304" pitchFamily="18" charset="0"/>
              </a:rPr>
              <a:t>(int </a:t>
            </a:r>
            <a:r>
              <a:rPr lang="en-US" sz="2000" dirty="0" err="1">
                <a:effectLst/>
                <a:ea typeface="Times New Roman" panose="02020603050405020304" pitchFamily="18" charset="0"/>
                <a:cs typeface="Times New Roman" panose="02020603050405020304" pitchFamily="18" charset="0"/>
              </a:rPr>
              <a:t>arr</a:t>
            </a:r>
            <a:r>
              <a:rPr lang="en-US" sz="2000" dirty="0">
                <a:effectLst/>
                <a:ea typeface="Times New Roman" panose="02020603050405020304" pitchFamily="18" charset="0"/>
                <a:cs typeface="Times New Roman" panose="02020603050405020304" pitchFamily="18" charset="0"/>
              </a:rPr>
              <a:t>[], int size, int element)</a:t>
            </a:r>
            <a:endParaRPr lang="en-US" sz="2000" dirty="0">
              <a:effectLst/>
              <a:ea typeface="Calibri" panose="020F0502020204030204" pitchFamily="34" charset="0"/>
              <a:cs typeface="Times New Roman" panose="02020603050405020304" pitchFamily="18" charset="0"/>
            </a:endParaRPr>
          </a:p>
          <a:p>
            <a:pPr marL="0" marR="0" algn="just">
              <a:lnSpc>
                <a:spcPct val="10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ea typeface="Times New Roman" panose="02020603050405020304" pitchFamily="18" charset="0"/>
                <a:cs typeface="Times New Roman" panose="02020603050405020304" pitchFamily="18" charset="0"/>
              </a:rPr>
              <a:t>{</a:t>
            </a:r>
            <a:endParaRPr lang="en-US" sz="2000" dirty="0">
              <a:ea typeface="Times New Roman" panose="02020603050405020304" pitchFamily="18" charset="0"/>
              <a:cs typeface="Times New Roman" panose="02020603050405020304" pitchFamily="18" charset="0"/>
            </a:endParaRPr>
          </a:p>
          <a:p>
            <a:pPr marL="0" marR="0" algn="just">
              <a:lnSpc>
                <a:spcPct val="10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ea typeface="Times New Roman" panose="02020603050405020304" pitchFamily="18" charset="0"/>
                <a:cs typeface="Times New Roman" panose="02020603050405020304" pitchFamily="18" charset="0"/>
              </a:rPr>
              <a:t>   for (int </a:t>
            </a:r>
            <a:r>
              <a:rPr lang="en-US" sz="2000" dirty="0" err="1">
                <a:effectLst/>
                <a:ea typeface="Times New Roman" panose="02020603050405020304" pitchFamily="18" charset="0"/>
                <a:cs typeface="Times New Roman" panose="02020603050405020304" pitchFamily="18" charset="0"/>
              </a:rPr>
              <a:t>i</a:t>
            </a:r>
            <a:r>
              <a:rPr lang="en-US" sz="2000" dirty="0">
                <a:effectLst/>
                <a:ea typeface="Times New Roman" panose="02020603050405020304" pitchFamily="18" charset="0"/>
                <a:cs typeface="Times New Roman" panose="02020603050405020304" pitchFamily="18" charset="0"/>
              </a:rPr>
              <a:t> = 0; </a:t>
            </a:r>
            <a:r>
              <a:rPr lang="en-US" sz="2000" dirty="0" err="1">
                <a:effectLst/>
                <a:ea typeface="Times New Roman" panose="02020603050405020304" pitchFamily="18" charset="0"/>
                <a:cs typeface="Times New Roman" panose="02020603050405020304" pitchFamily="18" charset="0"/>
              </a:rPr>
              <a:t>i</a:t>
            </a:r>
            <a:r>
              <a:rPr lang="en-US" sz="2000" dirty="0">
                <a:effectLst/>
                <a:ea typeface="Times New Roman" panose="02020603050405020304" pitchFamily="18" charset="0"/>
                <a:cs typeface="Times New Roman" panose="02020603050405020304" pitchFamily="18" charset="0"/>
              </a:rPr>
              <a:t> &lt; size; </a:t>
            </a:r>
            <a:r>
              <a:rPr lang="en-US" sz="2000" dirty="0" err="1">
                <a:effectLst/>
                <a:ea typeface="Times New Roman" panose="02020603050405020304" pitchFamily="18" charset="0"/>
                <a:cs typeface="Times New Roman" panose="02020603050405020304" pitchFamily="18" charset="0"/>
              </a:rPr>
              <a:t>i</a:t>
            </a:r>
            <a:r>
              <a:rPr lang="en-US" sz="2000" dirty="0">
                <a:effectLst/>
                <a:ea typeface="Times New Roman" panose="02020603050405020304" pitchFamily="18" charset="0"/>
                <a:cs typeface="Times New Roman" panose="02020603050405020304" pitchFamily="18" charset="0"/>
              </a:rPr>
              <a:t>++)</a:t>
            </a:r>
            <a:endParaRPr lang="en-US" sz="2000" dirty="0">
              <a:effectLst/>
              <a:ea typeface="Calibri" panose="020F0502020204030204" pitchFamily="34" charset="0"/>
              <a:cs typeface="Times New Roman" panose="02020603050405020304" pitchFamily="18" charset="0"/>
            </a:endParaRPr>
          </a:p>
          <a:p>
            <a:pPr marL="0" marR="0" algn="just">
              <a:lnSpc>
                <a:spcPct val="10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ea typeface="Times New Roman" panose="02020603050405020304" pitchFamily="18"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L="0" marR="0" algn="just">
              <a:lnSpc>
                <a:spcPct val="10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ea typeface="Times New Roman" panose="02020603050405020304" pitchFamily="18" charset="0"/>
                <a:cs typeface="Times New Roman" panose="02020603050405020304" pitchFamily="18" charset="0"/>
              </a:rPr>
              <a:t>        if (</a:t>
            </a:r>
            <a:r>
              <a:rPr lang="en-US" sz="2000" dirty="0" err="1">
                <a:effectLst/>
                <a:ea typeface="Times New Roman" panose="02020603050405020304" pitchFamily="18" charset="0"/>
                <a:cs typeface="Times New Roman" panose="02020603050405020304" pitchFamily="18" charset="0"/>
              </a:rPr>
              <a:t>arr</a:t>
            </a:r>
            <a:r>
              <a:rPr lang="en-US" sz="2000" dirty="0">
                <a:effectLst/>
                <a:ea typeface="Times New Roman" panose="02020603050405020304" pitchFamily="18" charset="0"/>
                <a:cs typeface="Times New Roman" panose="02020603050405020304" pitchFamily="18" charset="0"/>
              </a:rPr>
              <a:t>[</a:t>
            </a:r>
            <a:r>
              <a:rPr lang="en-US" sz="2000" dirty="0" err="1">
                <a:effectLst/>
                <a:ea typeface="Times New Roman" panose="02020603050405020304" pitchFamily="18" charset="0"/>
                <a:cs typeface="Times New Roman" panose="02020603050405020304" pitchFamily="18" charset="0"/>
              </a:rPr>
              <a:t>i</a:t>
            </a:r>
            <a:r>
              <a:rPr lang="en-US" sz="2000" dirty="0">
                <a:effectLst/>
                <a:ea typeface="Times New Roman" panose="02020603050405020304" pitchFamily="18" charset="0"/>
                <a:cs typeface="Times New Roman" panose="02020603050405020304" pitchFamily="18" charset="0"/>
              </a:rPr>
              <a:t>] == element) return true;</a:t>
            </a:r>
            <a:endParaRPr lang="en-US" sz="2000" dirty="0">
              <a:effectLst/>
              <a:ea typeface="Calibri" panose="020F0502020204030204" pitchFamily="34" charset="0"/>
              <a:cs typeface="Times New Roman" panose="02020603050405020304" pitchFamily="18" charset="0"/>
            </a:endParaRPr>
          </a:p>
          <a:p>
            <a:pPr marL="0" marR="0" algn="just">
              <a:lnSpc>
                <a:spcPct val="10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ea typeface="Times New Roman" panose="02020603050405020304" pitchFamily="18"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L="0" marR="0" algn="just">
              <a:lnSpc>
                <a:spcPct val="10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ea typeface="Times New Roman" panose="02020603050405020304" pitchFamily="18" charset="0"/>
                <a:cs typeface="Times New Roman" panose="02020603050405020304" pitchFamily="18" charset="0"/>
              </a:rPr>
              <a:t>    return false;</a:t>
            </a:r>
            <a:endParaRPr lang="en-US" sz="2000" dirty="0">
              <a:effectLst/>
              <a:ea typeface="Calibri" panose="020F0502020204030204" pitchFamily="34" charset="0"/>
              <a:cs typeface="Times New Roman" panose="02020603050405020304" pitchFamily="18" charset="0"/>
            </a:endParaRPr>
          </a:p>
          <a:p>
            <a:pPr marL="0" marR="0" algn="just">
              <a:lnSpc>
                <a:spcPct val="100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effectLst/>
                <a:ea typeface="Times New Roman" panose="02020603050405020304" pitchFamily="18" charset="0"/>
                <a:cs typeface="Times New Roman" panose="02020603050405020304" pitchFamily="18" charset="0"/>
              </a:rPr>
              <a:t>}</a:t>
            </a:r>
            <a:endParaRPr lang="en-US" sz="2000" dirty="0">
              <a:effectLst/>
              <a:ea typeface="Calibri" panose="020F0502020204030204" pitchFamily="34" charset="0"/>
              <a:cs typeface="Times New Roman" panose="02020603050405020304" pitchFamily="18" charset="0"/>
            </a:endParaRP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DD6B286-10C4-938E-0365-FA96D94761F7}"/>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50A89292-AC8A-CC22-66B1-E27C5214007B}"/>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41368930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0F95E-2A2E-FC65-6AC6-80BCE8560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53368-76A2-FE05-FB98-577E3AC675BF}"/>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86B3792E-1805-9867-4A1D-A38BB7F1D24B}"/>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2000" dirty="0">
                <a:latin typeface="Arial" panose="020B0604020202020204" pitchFamily="34" charset="0"/>
                <a:cs typeface="Arial" panose="020B0604020202020204" pitchFamily="34" charset="0"/>
              </a:rPr>
              <a:t>12. What is the big O notation of the following program?</a:t>
            </a: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E1CA57B-2E2D-3126-9549-3D14602CBFF5}"/>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DE3D7BA4-4873-0496-2F2E-1371DEC7914A}"/>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TextBox 5">
            <a:extLst>
              <a:ext uri="{FF2B5EF4-FFF2-40B4-BE49-F238E27FC236}">
                <a16:creationId xmlns:a16="http://schemas.microsoft.com/office/drawing/2014/main" id="{D639C85A-A596-F86C-832B-7BE6717ED79F}"/>
              </a:ext>
            </a:extLst>
          </p:cNvPr>
          <p:cNvSpPr txBox="1"/>
          <p:nvPr/>
        </p:nvSpPr>
        <p:spPr>
          <a:xfrm>
            <a:off x="368490" y="1528608"/>
            <a:ext cx="3712191" cy="4362926"/>
          </a:xfrm>
          <a:prstGeom prst="rect">
            <a:avLst/>
          </a:prstGeom>
          <a:noFill/>
        </p:spPr>
        <p:txBody>
          <a:bodyPr wrap="square">
            <a:spAutoFit/>
          </a:bodyPr>
          <a:lstStyle/>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ea typeface="Times New Roman" panose="02020603050405020304" pitchFamily="18" charset="0"/>
                <a:cs typeface="Times New Roman" panose="02020603050405020304" pitchFamily="18" charset="0"/>
              </a:rPr>
              <a:t>#include&lt;stdio.h&gt;</a:t>
            </a:r>
            <a:endParaRPr lang="en-US" sz="2400" dirty="0">
              <a:effectLst/>
              <a:ea typeface="Calibri" panose="020F0502020204030204" pitchFamily="34"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ea typeface="Times New Roman" panose="02020603050405020304" pitchFamily="18" charset="0"/>
                <a:cs typeface="Times New Roman" panose="02020603050405020304" pitchFamily="18" charset="0"/>
              </a:rPr>
              <a:t>void </a:t>
            </a:r>
            <a:r>
              <a:rPr lang="en-US" sz="2400" dirty="0" err="1">
                <a:effectLst/>
                <a:ea typeface="Times New Roman" panose="02020603050405020304" pitchFamily="18" charset="0"/>
                <a:cs typeface="Times New Roman" panose="02020603050405020304" pitchFamily="18" charset="0"/>
              </a:rPr>
              <a:t>print_values</a:t>
            </a:r>
            <a:r>
              <a:rPr lang="en-US" sz="2400" dirty="0">
                <a:effectLst/>
                <a:ea typeface="Times New Roman" panose="02020603050405020304" pitchFamily="18" charset="0"/>
                <a:cs typeface="Times New Roman" panose="02020603050405020304" pitchFamily="18" charset="0"/>
              </a:rPr>
              <a:t>(int end) </a:t>
            </a:r>
            <a:endParaRPr lang="en-US" sz="2400" dirty="0">
              <a:effectLst/>
              <a:ea typeface="Calibri" panose="020F0502020204030204" pitchFamily="34"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ea typeface="Times New Roman" panose="02020603050405020304" pitchFamily="18"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ea typeface="Times New Roman" panose="02020603050405020304" pitchFamily="18" charset="0"/>
                <a:cs typeface="Times New Roman" panose="02020603050405020304" pitchFamily="18" charset="0"/>
              </a:rPr>
              <a:t>    for (int </a:t>
            </a:r>
            <a:r>
              <a:rPr lang="en-US" sz="2400" dirty="0" err="1">
                <a:effectLst/>
                <a:ea typeface="Times New Roman" panose="02020603050405020304" pitchFamily="18" charset="0"/>
                <a:cs typeface="Times New Roman" panose="02020603050405020304" pitchFamily="18" charset="0"/>
              </a:rPr>
              <a:t>i</a:t>
            </a:r>
            <a:r>
              <a:rPr lang="en-US" sz="2400" dirty="0">
                <a:effectLst/>
                <a:ea typeface="Times New Roman" panose="02020603050405020304" pitchFamily="18" charset="0"/>
                <a:cs typeface="Times New Roman" panose="02020603050405020304" pitchFamily="18" charset="0"/>
              </a:rPr>
              <a:t> = 0; </a:t>
            </a:r>
            <a:r>
              <a:rPr lang="en-US" sz="2400" dirty="0" err="1">
                <a:effectLst/>
                <a:ea typeface="Times New Roman" panose="02020603050405020304" pitchFamily="18" charset="0"/>
                <a:cs typeface="Times New Roman" panose="02020603050405020304" pitchFamily="18" charset="0"/>
              </a:rPr>
              <a:t>i</a:t>
            </a:r>
            <a:r>
              <a:rPr lang="en-US" sz="2400" dirty="0">
                <a:effectLst/>
                <a:ea typeface="Times New Roman" panose="02020603050405020304" pitchFamily="18" charset="0"/>
                <a:cs typeface="Times New Roman" panose="02020603050405020304" pitchFamily="18" charset="0"/>
              </a:rPr>
              <a:t> &lt; end; </a:t>
            </a:r>
            <a:r>
              <a:rPr lang="en-US" sz="2400" dirty="0" err="1">
                <a:effectLst/>
                <a:ea typeface="Times New Roman" panose="02020603050405020304" pitchFamily="18" charset="0"/>
                <a:cs typeface="Times New Roman" panose="02020603050405020304" pitchFamily="18" charset="0"/>
              </a:rPr>
              <a:t>i</a:t>
            </a:r>
            <a:r>
              <a:rPr lang="en-US" sz="2400" dirty="0">
                <a:effectLst/>
                <a:ea typeface="Times New Roman" panose="02020603050405020304" pitchFamily="18"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printf</a:t>
            </a:r>
            <a:r>
              <a:rPr lang="en-US" sz="2400" dirty="0">
                <a:effectLst/>
                <a:ea typeface="Times New Roman" panose="02020603050405020304" pitchFamily="18" charset="0"/>
                <a:cs typeface="Times New Roman" panose="02020603050405020304" pitchFamily="18" charset="0"/>
              </a:rPr>
              <a:t>("%d\n", </a:t>
            </a:r>
            <a:r>
              <a:rPr lang="en-US" sz="2400" dirty="0" err="1">
                <a:effectLst/>
                <a:ea typeface="Times New Roman" panose="02020603050405020304" pitchFamily="18" charset="0"/>
                <a:cs typeface="Times New Roman" panose="02020603050405020304" pitchFamily="18" charset="0"/>
              </a:rPr>
              <a:t>i</a:t>
            </a:r>
            <a:r>
              <a:rPr lang="en-US" sz="2400" dirty="0">
                <a:effectLst/>
                <a:ea typeface="Times New Roman" panose="02020603050405020304" pitchFamily="18"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effectLst/>
                <a:ea typeface="Times New Roman" panose="02020603050405020304" pitchFamily="18"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825136B-0A98-6A81-F984-5EC365AFAAAF}"/>
              </a:ext>
            </a:extLst>
          </p:cNvPr>
          <p:cNvSpPr txBox="1"/>
          <p:nvPr/>
        </p:nvSpPr>
        <p:spPr>
          <a:xfrm>
            <a:off x="5331726" y="2286251"/>
            <a:ext cx="3442648" cy="2285497"/>
          </a:xfrm>
          <a:prstGeom prst="rect">
            <a:avLst/>
          </a:prstGeom>
          <a:noFill/>
        </p:spPr>
        <p:txBody>
          <a:bodyPr wrap="square">
            <a:spAutoFit/>
          </a:bodyPr>
          <a:lstStyle/>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ea typeface="Times New Roman" panose="02020603050405020304" pitchFamily="18" charset="0"/>
                <a:cs typeface="Times New Roman" panose="02020603050405020304" pitchFamily="18" charset="0"/>
              </a:rPr>
              <a:t>int </a:t>
            </a:r>
            <a:r>
              <a:rPr lang="en-US" sz="2400" dirty="0">
                <a:effectLst/>
                <a:ea typeface="Times New Roman" panose="02020603050405020304" pitchFamily="18" charset="0"/>
                <a:cs typeface="Times New Roman" panose="02020603050405020304" pitchFamily="18" charset="0"/>
              </a:rPr>
              <a:t>main</a:t>
            </a:r>
            <a:r>
              <a:rPr lang="en-US" sz="1800" dirty="0">
                <a:effectLst/>
                <a:ea typeface="Times New Roman" panose="02020603050405020304" pitchFamily="18" charset="0"/>
                <a:cs typeface="Times New Roman" panose="02020603050405020304" pitchFamily="18" charset="0"/>
              </a:rPr>
              <a:t>()</a:t>
            </a:r>
            <a:endParaRPr lang="en-US" sz="1800" dirty="0">
              <a:effectLst/>
              <a:ea typeface="Calibri" panose="020F0502020204030204" pitchFamily="34"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ea typeface="Times New Roman" panose="02020603050405020304" pitchFamily="18" charset="0"/>
                <a:cs typeface="Times New Roman" panose="02020603050405020304" pitchFamily="18" charset="0"/>
              </a:rPr>
              <a:t>{</a:t>
            </a:r>
            <a:endParaRPr lang="en-US" sz="1800" dirty="0">
              <a:effectLst/>
              <a:ea typeface="Calibri" panose="020F0502020204030204" pitchFamily="34"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ea typeface="Times New Roman" panose="02020603050405020304" pitchFamily="18" charset="0"/>
                <a:cs typeface="Times New Roman" panose="02020603050405020304" pitchFamily="18" charset="0"/>
              </a:rPr>
              <a:t>    </a:t>
            </a:r>
            <a:r>
              <a:rPr lang="en-US" sz="1800" dirty="0" err="1">
                <a:effectLst/>
                <a:ea typeface="Times New Roman" panose="02020603050405020304" pitchFamily="18" charset="0"/>
                <a:cs typeface="Times New Roman" panose="02020603050405020304" pitchFamily="18" charset="0"/>
              </a:rPr>
              <a:t>print_values</a:t>
            </a:r>
            <a:r>
              <a:rPr lang="en-US" sz="1800" dirty="0">
                <a:effectLst/>
                <a:ea typeface="Times New Roman" panose="02020603050405020304" pitchFamily="18" charset="0"/>
                <a:cs typeface="Times New Roman" panose="02020603050405020304" pitchFamily="18" charset="0"/>
              </a:rPr>
              <a:t>(10000);</a:t>
            </a:r>
            <a:endParaRPr lang="en-US" sz="1800" dirty="0">
              <a:effectLst/>
              <a:ea typeface="Calibri" panose="020F0502020204030204" pitchFamily="34"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ea typeface="Times New Roman" panose="02020603050405020304" pitchFamily="18" charset="0"/>
                <a:cs typeface="Times New Roman" panose="02020603050405020304" pitchFamily="18" charset="0"/>
              </a:rPr>
              <a:t>    return 0;</a:t>
            </a:r>
            <a:endParaRPr lang="en-US" sz="1800" dirty="0">
              <a:effectLst/>
              <a:ea typeface="Calibri" panose="020F0502020204030204" pitchFamily="34" charset="0"/>
              <a:cs typeface="Times New Roman" panose="02020603050405020304" pitchFamily="18" charset="0"/>
            </a:endParaRPr>
          </a:p>
          <a:p>
            <a:pPr marL="0" marR="0">
              <a:lnSpc>
                <a:spcPct val="115000"/>
              </a:lnSpc>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ea typeface="Times New Roman" panose="02020603050405020304" pitchFamily="18" charset="0"/>
                <a:cs typeface="Times New Roman" panose="02020603050405020304" pitchFamily="18" charset="0"/>
              </a:rPr>
              <a:t>}</a:t>
            </a:r>
            <a:endParaRPr lang="en-US"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02057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08221-8FDA-5EDA-2A75-8B7A19587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D7196C-B20E-C5AA-124E-2D24F225E570}"/>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8F6A21B3-769D-108C-C930-62437A795ECA}"/>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2000" dirty="0">
                <a:latin typeface="Arial" panose="020B0604020202020204" pitchFamily="34" charset="0"/>
                <a:cs typeface="Arial" panose="020B0604020202020204" pitchFamily="34" charset="0"/>
              </a:rPr>
              <a:t>13. Eliminate the following left recursive Grammer.</a:t>
            </a:r>
          </a:p>
          <a:p>
            <a:pPr algn="just">
              <a:lnSpc>
                <a:spcPct val="150000"/>
              </a:lnSpc>
            </a:pPr>
            <a:r>
              <a:rPr lang="en-GB" sz="2000" dirty="0">
                <a:latin typeface="Arial" panose="020B0604020202020204" pitchFamily="34" charset="0"/>
                <a:cs typeface="Arial" panose="020B0604020202020204" pitchFamily="34" charset="0"/>
              </a:rPr>
              <a:t>X -&gt; </a:t>
            </a:r>
            <a:r>
              <a:rPr lang="en-GB" sz="2000" dirty="0" err="1">
                <a:latin typeface="Arial" panose="020B0604020202020204" pitchFamily="34" charset="0"/>
                <a:cs typeface="Arial" panose="020B0604020202020204" pitchFamily="34" charset="0"/>
              </a:rPr>
              <a:t>XSb</a:t>
            </a:r>
            <a:r>
              <a:rPr lang="en-GB" sz="2000" dirty="0">
                <a:latin typeface="Arial" panose="020B0604020202020204" pitchFamily="34" charset="0"/>
                <a:cs typeface="Arial" panose="020B0604020202020204" pitchFamily="34" charset="0"/>
              </a:rPr>
              <a:t> | Sa | b</a:t>
            </a:r>
          </a:p>
          <a:p>
            <a:pPr algn="just">
              <a:lnSpc>
                <a:spcPct val="150000"/>
              </a:lnSpc>
            </a:pPr>
            <a:r>
              <a:rPr lang="en-GB" sz="2000" dirty="0">
                <a:latin typeface="Arial" panose="020B0604020202020204" pitchFamily="34" charset="0"/>
                <a:cs typeface="Arial" panose="020B0604020202020204" pitchFamily="34" charset="0"/>
              </a:rPr>
              <a:t>S -&gt; Sb | Sa | a</a:t>
            </a:r>
          </a:p>
          <a:p>
            <a:pPr algn="just">
              <a:lnSpc>
                <a:spcPct val="150000"/>
              </a:lnSpc>
            </a:pPr>
            <a:r>
              <a:rPr lang="en-GB" sz="2000" dirty="0">
                <a:latin typeface="Arial" panose="020B0604020202020204" pitchFamily="34" charset="0"/>
                <a:cs typeface="Arial" panose="020B0604020202020204" pitchFamily="34" charset="0"/>
              </a:rPr>
              <a:t>14. Eliminate the left recursion from the following grammar</a:t>
            </a:r>
          </a:p>
          <a:p>
            <a:pPr algn="just">
              <a:lnSpc>
                <a:spcPct val="150000"/>
              </a:lnSpc>
            </a:pPr>
            <a:r>
              <a:rPr lang="en-GB" sz="2000" dirty="0">
                <a:latin typeface="Arial" panose="020B0604020202020204" pitchFamily="34" charset="0"/>
                <a:cs typeface="Arial" panose="020B0604020202020204" pitchFamily="34" charset="0"/>
              </a:rPr>
              <a:t>S -&gt; AB</a:t>
            </a:r>
          </a:p>
          <a:p>
            <a:pPr algn="just">
              <a:lnSpc>
                <a:spcPct val="150000"/>
              </a:lnSpc>
            </a:pPr>
            <a:r>
              <a:rPr lang="en-GB" sz="2000" dirty="0">
                <a:latin typeface="Arial" panose="020B0604020202020204" pitchFamily="34" charset="0"/>
                <a:cs typeface="Arial" panose="020B0604020202020204" pitchFamily="34" charset="0"/>
              </a:rPr>
              <a:t>A -&gt; Aa | b</a:t>
            </a:r>
          </a:p>
          <a:p>
            <a:pPr algn="just">
              <a:lnSpc>
                <a:spcPct val="150000"/>
              </a:lnSpc>
            </a:pPr>
            <a:r>
              <a:rPr lang="en-GB" sz="2000" dirty="0">
                <a:latin typeface="Arial" panose="020B0604020202020204" pitchFamily="34" charset="0"/>
                <a:cs typeface="Arial" panose="020B0604020202020204" pitchFamily="34" charset="0"/>
              </a:rPr>
              <a:t>B -&gt; C</a:t>
            </a: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5C89B800-4B72-81FD-6321-2B29CE5281D7}"/>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09A2B30E-2A2B-1A11-38F2-54451CD654E9}"/>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140068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B105-9349-363E-57C8-3D014CC06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B9F490-73C0-1FE9-EDA3-FB9D9FF453E8}"/>
              </a:ext>
            </a:extLst>
          </p:cNvPr>
          <p:cNvSpPr>
            <a:spLocks noGrp="1"/>
          </p:cNvSpPr>
          <p:nvPr>
            <p:ph type="ctrTitle"/>
          </p:nvPr>
        </p:nvSpPr>
        <p:spPr>
          <a:xfrm>
            <a:off x="0" y="0"/>
            <a:ext cx="12192000" cy="681644"/>
          </a:xfrm>
        </p:spPr>
        <p:txBody>
          <a:bodyPr>
            <a:noAutofit/>
          </a:bodyPr>
          <a:lstStyle/>
          <a:p>
            <a:r>
              <a:rPr lang="en-US" sz="4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Common terminologies in Compiler</a:t>
            </a:r>
            <a:endParaRPr lang="en-US" sz="4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BAFBCC5-5D26-32FF-2747-DBC45D1B08C6}"/>
              </a:ext>
            </a:extLst>
          </p:cNvPr>
          <p:cNvSpPr>
            <a:spLocks noGrp="1"/>
          </p:cNvSpPr>
          <p:nvPr>
            <p:ph type="subTitle" idx="1"/>
          </p:nvPr>
        </p:nvSpPr>
        <p:spPr>
          <a:xfrm>
            <a:off x="0" y="798029"/>
            <a:ext cx="12192000" cy="6059971"/>
          </a:xfrm>
        </p:spPr>
        <p:txBody>
          <a:bodyPr>
            <a:normAutofit/>
          </a:bodyPr>
          <a:lstStyle/>
          <a:p>
            <a:pPr algn="just"/>
            <a:r>
              <a:rPr lang="en-GB" sz="2800" b="1" dirty="0">
                <a:cs typeface="Arial" panose="020B0604020202020204" pitchFamily="34" charset="0"/>
              </a:rPr>
              <a:t>Syntax </a:t>
            </a:r>
            <a:r>
              <a:rPr lang="en-GB" sz="2800" b="1" dirty="0" err="1">
                <a:cs typeface="Arial" panose="020B0604020202020204" pitchFamily="34" charset="0"/>
              </a:rPr>
              <a:t>Analizer</a:t>
            </a:r>
            <a:endParaRPr lang="en-US" sz="2800" b="1" dirty="0">
              <a:cs typeface="Arial" panose="020B0604020202020204" pitchFamily="34" charset="0"/>
            </a:endParaRPr>
          </a:p>
        </p:txBody>
      </p:sp>
      <p:cxnSp>
        <p:nvCxnSpPr>
          <p:cNvPr id="5" name="Straight Connector 4">
            <a:extLst>
              <a:ext uri="{FF2B5EF4-FFF2-40B4-BE49-F238E27FC236}">
                <a16:creationId xmlns:a16="http://schemas.microsoft.com/office/drawing/2014/main" id="{4E20CADB-50D3-45EA-F4AA-A4765631F878}"/>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5CBF46DA-A3DE-FA26-437B-4EE1753D76D0}"/>
              </a:ext>
            </a:extLst>
          </p:cNvPr>
          <p:cNvGraphicFramePr>
            <a:graphicFrameLocks noGrp="1"/>
          </p:cNvGraphicFramePr>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TextBox 5">
            <a:extLst>
              <a:ext uri="{FF2B5EF4-FFF2-40B4-BE49-F238E27FC236}">
                <a16:creationId xmlns:a16="http://schemas.microsoft.com/office/drawing/2014/main" id="{2C5DDCF2-6316-5000-120F-2E7AF9549F52}"/>
              </a:ext>
            </a:extLst>
          </p:cNvPr>
          <p:cNvSpPr txBox="1"/>
          <p:nvPr/>
        </p:nvSpPr>
        <p:spPr>
          <a:xfrm>
            <a:off x="64082" y="1375694"/>
            <a:ext cx="5052578" cy="4467057"/>
          </a:xfrm>
          <a:prstGeom prst="rect">
            <a:avLst/>
          </a:prstGeom>
          <a:noFill/>
        </p:spPr>
        <p:txBody>
          <a:bodyPr wrap="square">
            <a:spAutoFit/>
          </a:bodyPr>
          <a:lstStyle/>
          <a:p>
            <a:pPr algn="just">
              <a:lnSpc>
                <a:spcPct val="150000"/>
              </a:lnSpc>
            </a:pPr>
            <a:r>
              <a:rPr lang="en-GB" sz="2400" dirty="0"/>
              <a:t>A syntax </a:t>
            </a:r>
            <a:r>
              <a:rPr lang="en-GB" sz="2400" dirty="0" err="1"/>
              <a:t>analyzer</a:t>
            </a:r>
            <a:r>
              <a:rPr lang="en-GB" sz="2400" dirty="0"/>
              <a:t> or </a:t>
            </a:r>
            <a:r>
              <a:rPr lang="en-GB" sz="2400" b="1" dirty="0"/>
              <a:t>parser</a:t>
            </a:r>
            <a:r>
              <a:rPr lang="en-GB" sz="2400" dirty="0"/>
              <a:t> checks if the input tokens form a valid syntax as per the grammar of the programming language. It constructs a </a:t>
            </a:r>
            <a:r>
              <a:rPr lang="en-GB" sz="2400" b="1" dirty="0"/>
              <a:t>parse tree</a:t>
            </a:r>
            <a:r>
              <a:rPr lang="en-GB" sz="2400" dirty="0"/>
              <a:t> or </a:t>
            </a:r>
            <a:r>
              <a:rPr lang="en-GB" sz="2400" b="1" dirty="0"/>
              <a:t>abstract syntax tree (AST)</a:t>
            </a:r>
            <a:r>
              <a:rPr lang="en-GB" sz="2400" dirty="0"/>
              <a:t>.</a:t>
            </a:r>
          </a:p>
          <a:p>
            <a:pPr algn="just">
              <a:lnSpc>
                <a:spcPct val="150000"/>
              </a:lnSpc>
            </a:pPr>
            <a:r>
              <a:rPr lang="en-GB" sz="2400" b="1" dirty="0"/>
              <a:t>Example:</a:t>
            </a:r>
            <a:r>
              <a:rPr lang="en-GB" sz="2400" dirty="0"/>
              <a:t> Input code:</a:t>
            </a:r>
          </a:p>
          <a:p>
            <a:pPr algn="just">
              <a:lnSpc>
                <a:spcPct val="150000"/>
              </a:lnSpc>
            </a:pPr>
            <a:r>
              <a:rPr lang="en-US" sz="2400" dirty="0"/>
              <a:t>x = 5 + y;</a:t>
            </a:r>
            <a:endParaRPr lang="en-GB" sz="2400" dirty="0"/>
          </a:p>
          <a:p>
            <a:pPr algn="just">
              <a:lnSpc>
                <a:spcPct val="150000"/>
              </a:lnSpc>
            </a:pPr>
            <a:endParaRPr lang="en-GB" sz="2400" dirty="0"/>
          </a:p>
        </p:txBody>
      </p:sp>
      <p:sp>
        <p:nvSpPr>
          <p:cNvPr id="7" name="Rectangle 1">
            <a:extLst>
              <a:ext uri="{FF2B5EF4-FFF2-40B4-BE49-F238E27FC236}">
                <a16:creationId xmlns:a16="http://schemas.microsoft.com/office/drawing/2014/main" id="{6BCC84DC-DEA8-B4A4-535E-F008F81E7FEC}"/>
              </a:ext>
            </a:extLst>
          </p:cNvPr>
          <p:cNvSpPr>
            <a:spLocks noChangeArrowheads="1"/>
          </p:cNvSpPr>
          <p:nvPr/>
        </p:nvSpPr>
        <p:spPr bwMode="auto">
          <a:xfrm>
            <a:off x="64082" y="5454096"/>
            <a:ext cx="5805049" cy="114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Tokens: x, =, 5, +, y,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The syntax analyzer will produce a parse tree:</a:t>
            </a:r>
          </a:p>
        </p:txBody>
      </p:sp>
      <p:pic>
        <p:nvPicPr>
          <p:cNvPr id="9" name="Picture 8">
            <a:extLst>
              <a:ext uri="{FF2B5EF4-FFF2-40B4-BE49-F238E27FC236}">
                <a16:creationId xmlns:a16="http://schemas.microsoft.com/office/drawing/2014/main" id="{1D00384F-6F32-E205-5902-5B2943959D4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869133" y="1196266"/>
            <a:ext cx="4607391" cy="2889723"/>
          </a:xfrm>
          <a:prstGeom prst="rect">
            <a:avLst/>
          </a:prstGeom>
        </p:spPr>
      </p:pic>
      <p:sp>
        <p:nvSpPr>
          <p:cNvPr id="10" name="Rectangle 2">
            <a:extLst>
              <a:ext uri="{FF2B5EF4-FFF2-40B4-BE49-F238E27FC236}">
                <a16:creationId xmlns:a16="http://schemas.microsoft.com/office/drawing/2014/main" id="{56328B18-3607-FCE3-2BE9-C825BDEF0C87}"/>
              </a:ext>
            </a:extLst>
          </p:cNvPr>
          <p:cNvSpPr>
            <a:spLocks noChangeArrowheads="1"/>
          </p:cNvSpPr>
          <p:nvPr/>
        </p:nvSpPr>
        <p:spPr bwMode="auto">
          <a:xfrm flipH="1">
            <a:off x="5869131" y="4239803"/>
            <a:ext cx="6258787" cy="169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rPr>
              <a:t>If an invalid statement like </a:t>
            </a:r>
            <a:r>
              <a:rPr kumimoji="0" lang="en-US" altLang="en-US" sz="2400" b="1" i="0" u="none" strike="noStrike" cap="none" normalizeH="0" baseline="0" dirty="0">
                <a:ln>
                  <a:noFill/>
                </a:ln>
                <a:solidFill>
                  <a:schemeClr val="tx1"/>
                </a:solidFill>
                <a:effectLst/>
              </a:rPr>
              <a:t>x + = y; </a:t>
            </a:r>
            <a:r>
              <a:rPr kumimoji="0" lang="en-US" altLang="en-US" sz="2400" b="0" i="0" u="none" strike="noStrike" cap="none" normalizeH="0" baseline="0" dirty="0">
                <a:ln>
                  <a:noFill/>
                </a:ln>
                <a:solidFill>
                  <a:schemeClr val="tx1"/>
                </a:solidFill>
                <a:effectLst/>
              </a:rPr>
              <a:t>is encountered, the syntax analyzer will report an error. </a:t>
            </a:r>
          </a:p>
        </p:txBody>
      </p:sp>
    </p:spTree>
    <p:extLst>
      <p:ext uri="{BB962C8B-B14F-4D97-AF65-F5344CB8AC3E}">
        <p14:creationId xmlns:p14="http://schemas.microsoft.com/office/powerpoint/2010/main" val="204470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mn-lt"/>
                <a:cs typeface="Arial" panose="020B0604020202020204" pitchFamily="34" charset="0"/>
              </a:rPr>
              <a:t>Introduction to compiler</a:t>
            </a:r>
          </a:p>
        </p:txBody>
      </p:sp>
      <p:sp>
        <p:nvSpPr>
          <p:cNvPr id="3" name="Subtitle 2"/>
          <p:cNvSpPr>
            <a:spLocks noGrp="1"/>
          </p:cNvSpPr>
          <p:nvPr>
            <p:ph type="subTitle" idx="1"/>
          </p:nvPr>
        </p:nvSpPr>
        <p:spPr>
          <a:xfrm>
            <a:off x="0" y="798029"/>
            <a:ext cx="12192000" cy="6059971"/>
          </a:xfrm>
        </p:spPr>
        <p:txBody>
          <a:bodyPr>
            <a:normAutofit/>
          </a:bodyPr>
          <a:lstStyle/>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8" name="Rectangle 7"/>
          <p:cNvSpPr/>
          <p:nvPr/>
        </p:nvSpPr>
        <p:spPr>
          <a:xfrm>
            <a:off x="148046" y="1208291"/>
            <a:ext cx="12043954" cy="2806987"/>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 compiler </a:t>
            </a:r>
            <a:r>
              <a:rPr lang="en-US" sz="2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translates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code written in one language to some other language without changing the meaning of the program. </a:t>
            </a:r>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It is also expected that a compiler should make the target code efficient and optimized in terms of time and space.</a:t>
            </a:r>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Compiler design principles provide an in-depth view of translation and optimization process.</a:t>
            </a:r>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Compiler design covers basic translation mechanism and error detection &amp; recovery. </a:t>
            </a:r>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It includes lexical, syntax, and semantic analysis as front end, and code generation and optimization as back-end.</a:t>
            </a:r>
            <a:endParaRPr lang="en-US" sz="2000" dirty="0">
              <a:latin typeface="Times New Roman" panose="02020603050405020304" pitchFamily="18" charset="0"/>
              <a:ea typeface="FreeSerif"/>
              <a:cs typeface="FreeSerif"/>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046" y="4015278"/>
            <a:ext cx="6396592" cy="269309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0366" y="4095206"/>
            <a:ext cx="4911634" cy="2762794"/>
          </a:xfrm>
          <a:prstGeom prst="rect">
            <a:avLst/>
          </a:prstGeom>
        </p:spPr>
      </p:pic>
    </p:spTree>
    <p:extLst>
      <p:ext uri="{BB962C8B-B14F-4D97-AF65-F5344CB8AC3E}">
        <p14:creationId xmlns:p14="http://schemas.microsoft.com/office/powerpoint/2010/main" val="2064323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Introduction to compiler</a:t>
            </a:r>
          </a:p>
        </p:txBody>
      </p:sp>
      <p:sp>
        <p:nvSpPr>
          <p:cNvPr id="3" name="Subtitle 2"/>
          <p:cNvSpPr>
            <a:spLocks noGrp="1"/>
          </p:cNvSpPr>
          <p:nvPr>
            <p:ph type="subTitle" idx="1"/>
          </p:nvPr>
        </p:nvSpPr>
        <p:spPr>
          <a:xfrm>
            <a:off x="0" y="798029"/>
            <a:ext cx="12192000" cy="6059971"/>
          </a:xfrm>
        </p:spPr>
        <p:txBody>
          <a:bodyPr>
            <a:normAutofit/>
          </a:bodyPr>
          <a:lstStyle/>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Rectangle 5"/>
          <p:cNvSpPr/>
          <p:nvPr/>
        </p:nvSpPr>
        <p:spPr>
          <a:xfrm>
            <a:off x="121921" y="1036082"/>
            <a:ext cx="6975565" cy="5124480"/>
          </a:xfrm>
          <a:prstGeom prst="rect">
            <a:avLst/>
          </a:prstGeom>
        </p:spPr>
        <p:txBody>
          <a:bodyPr wrap="square">
            <a:spAutoFit/>
          </a:bodyPr>
          <a:lstStyle/>
          <a:p>
            <a:pPr marL="457200" marR="0" indent="-457200" algn="just">
              <a:lnSpc>
                <a:spcPct val="150000"/>
              </a:lnSpc>
              <a:spcBef>
                <a:spcPts val="200"/>
              </a:spcBef>
              <a:spcAft>
                <a:spcPts val="0"/>
              </a:spcAft>
            </a:pPr>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Why to Learn Compiler design?</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Computers are a balanced mix of software and hardware. </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Hardware is just a piece of mechanical device and its functions are being controlled by a compatible software. </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Hardware understands instructions in the form of electronic charge, which is the counterpart of binary language in software programming. </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Binary language has only two alphabets, 0 and 1. </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To instruct, the hardware codes must be written in binary format, which is simply a series of 1s and 0s. </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It would be a difficult and cumbersome task for computer programmers to write such codes, which is why we have compilers to write such codes.</a:t>
            </a:r>
            <a:endParaRPr lang="en-US" dirty="0">
              <a:latin typeface="Times New Roman" panose="02020603050405020304" pitchFamily="18" charset="0"/>
              <a:ea typeface="FreeSerif"/>
              <a:cs typeface="FreeSerif"/>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407" y="848986"/>
            <a:ext cx="4861422" cy="4611288"/>
          </a:xfrm>
          <a:prstGeom prst="rect">
            <a:avLst/>
          </a:prstGeom>
        </p:spPr>
      </p:pic>
    </p:spTree>
    <p:extLst>
      <p:ext uri="{BB962C8B-B14F-4D97-AF65-F5344CB8AC3E}">
        <p14:creationId xmlns:p14="http://schemas.microsoft.com/office/powerpoint/2010/main" val="363053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Introduction to compiler</a:t>
            </a:r>
          </a:p>
        </p:txBody>
      </p:sp>
      <p:sp>
        <p:nvSpPr>
          <p:cNvPr id="3" name="Subtitle 2"/>
          <p:cNvSpPr>
            <a:spLocks noGrp="1"/>
          </p:cNvSpPr>
          <p:nvPr>
            <p:ph type="subTitle" idx="1"/>
          </p:nvPr>
        </p:nvSpPr>
        <p:spPr>
          <a:xfrm>
            <a:off x="0" y="798029"/>
            <a:ext cx="12192000" cy="6059971"/>
          </a:xfrm>
        </p:spPr>
        <p:txBody>
          <a:bodyPr>
            <a:normAutofit/>
          </a:bodyPr>
          <a:lstStyle/>
          <a:p>
            <a:pPr algn="just"/>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Language Processing System</a:t>
            </a:r>
          </a:p>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7" name="Rectangle 6"/>
          <p:cNvSpPr/>
          <p:nvPr/>
        </p:nvSpPr>
        <p:spPr>
          <a:xfrm>
            <a:off x="0" y="1201369"/>
            <a:ext cx="6226629" cy="4247317"/>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We have learnt that any computer system is made of hardware and software. </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The hardware understands a language, which humans cannot understand. </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So we write programs in high-level language, which is easier for us to understand and remember. </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These programs are then fed into a series of tools and OS components to get the desired code that can be used by the machine. </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This is known as </a:t>
            </a:r>
            <a:r>
              <a:rPr lang="en-US"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Language Processing System</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FreeSerif"/>
              <a:cs typeface="FreeSerif"/>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863" y="798029"/>
            <a:ext cx="4853259" cy="5963362"/>
          </a:xfrm>
          <a:prstGeom prst="rect">
            <a:avLst/>
          </a:prstGeom>
        </p:spPr>
      </p:pic>
    </p:spTree>
    <p:extLst>
      <p:ext uri="{BB962C8B-B14F-4D97-AF65-F5344CB8AC3E}">
        <p14:creationId xmlns:p14="http://schemas.microsoft.com/office/powerpoint/2010/main" val="3374861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Introduction to compiler</a:t>
            </a:r>
          </a:p>
        </p:txBody>
      </p:sp>
      <p:sp>
        <p:nvSpPr>
          <p:cNvPr id="3" name="Subtitle 2"/>
          <p:cNvSpPr>
            <a:spLocks noGrp="1"/>
          </p:cNvSpPr>
          <p:nvPr>
            <p:ph type="subTitle" idx="1"/>
          </p:nvPr>
        </p:nvSpPr>
        <p:spPr>
          <a:xfrm>
            <a:off x="0" y="798029"/>
            <a:ext cx="12192000" cy="6059971"/>
          </a:xfrm>
        </p:spPr>
        <p:txBody>
          <a:bodyPr>
            <a:normAutofit/>
          </a:bodyPr>
          <a:lstStyle/>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Rectangle 5"/>
          <p:cNvSpPr/>
          <p:nvPr/>
        </p:nvSpPr>
        <p:spPr>
          <a:xfrm>
            <a:off x="0" y="930786"/>
            <a:ext cx="6374674" cy="19389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compiler</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is a program that converts high-level language to assembly language. </a:t>
            </a:r>
          </a:p>
          <a:p>
            <a:pPr marL="285750" indent="-285750">
              <a:lnSpc>
                <a:spcPct val="150000"/>
              </a:lnSpc>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Similarly, an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assembler</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is a program that converts the assembly language to machine-level language.</a:t>
            </a:r>
            <a:endParaRPr lang="en-US" sz="2000" dirty="0">
              <a:latin typeface="Times New Roman" panose="02020603050405020304" pitchFamily="18" charset="0"/>
              <a:ea typeface="FreeSerif"/>
              <a:cs typeface="FreeSerif"/>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0890" y="1436426"/>
            <a:ext cx="3920158" cy="4992459"/>
          </a:xfrm>
          <a:prstGeom prst="rect">
            <a:avLst/>
          </a:prstGeom>
        </p:spPr>
      </p:pic>
      <p:sp>
        <p:nvSpPr>
          <p:cNvPr id="9" name="Rectangle 8"/>
          <p:cNvSpPr/>
          <p:nvPr/>
        </p:nvSpPr>
        <p:spPr>
          <a:xfrm>
            <a:off x="0" y="2856380"/>
            <a:ext cx="7498080" cy="923330"/>
          </a:xfrm>
          <a:prstGeom prst="rect">
            <a:avLst/>
          </a:prstGeom>
        </p:spPr>
        <p:txBody>
          <a:bodyPr wrap="square">
            <a:spAutoFit/>
          </a:bodyPr>
          <a:lstStyle/>
          <a:p>
            <a:pPr>
              <a:lnSpc>
                <a:spcPct val="15000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Let us first understand how a program, using C compiler, is executed on a host machine.</a:t>
            </a:r>
            <a:endParaRPr lang="en-US" dirty="0">
              <a:latin typeface="Times New Roman" panose="02020603050405020304" pitchFamily="18" charset="0"/>
              <a:ea typeface="FreeSerif"/>
              <a:cs typeface="FreeSerif"/>
            </a:endParaRPr>
          </a:p>
        </p:txBody>
      </p:sp>
      <p:sp>
        <p:nvSpPr>
          <p:cNvPr id="12" name="Rectangle 11"/>
          <p:cNvSpPr/>
          <p:nvPr/>
        </p:nvSpPr>
        <p:spPr>
          <a:xfrm>
            <a:off x="130627" y="3624560"/>
            <a:ext cx="8090263" cy="3000821"/>
          </a:xfrm>
          <a:prstGeom prst="rect">
            <a:avLst/>
          </a:prstGeom>
        </p:spPr>
        <p:txBody>
          <a:bodyPr wrap="square">
            <a:spAutoFit/>
          </a:bodyPr>
          <a:lstStyle/>
          <a:p>
            <a:pPr marL="342900" marR="0" lvl="0" indent="-342900">
              <a:lnSpc>
                <a:spcPct val="150000"/>
              </a:lnSpc>
              <a:buSzPts val="1000"/>
              <a:buFont typeface="Symbol" panose="05050102010706020507" pitchFamily="18" charset="2"/>
              <a:buChar char=""/>
              <a:tabLst>
                <a:tab pos="457200" algn="l"/>
              </a:tabLst>
            </a:pPr>
            <a:r>
              <a:rPr lang="en-US" dirty="0">
                <a:latin typeface="Times New Roman" panose="02020603050405020304" pitchFamily="18" charset="0"/>
                <a:ea typeface="Times New Roman" panose="02020603050405020304" pitchFamily="18" charset="0"/>
              </a:rPr>
              <a:t>User writes a program in C language (high-level language).</a:t>
            </a:r>
          </a:p>
          <a:p>
            <a:pPr marL="342900" marR="0" lvl="0" indent="-342900">
              <a:lnSpc>
                <a:spcPct val="150000"/>
              </a:lnSpc>
              <a:buSzPts val="1000"/>
              <a:buFont typeface="Symbol" panose="05050102010706020507" pitchFamily="18" charset="2"/>
              <a:buChar char=""/>
              <a:tabLst>
                <a:tab pos="457200" algn="l"/>
              </a:tabLst>
            </a:pPr>
            <a:r>
              <a:rPr lang="en-US" dirty="0">
                <a:latin typeface="Times New Roman" panose="02020603050405020304" pitchFamily="18" charset="0"/>
                <a:ea typeface="Times New Roman" panose="02020603050405020304" pitchFamily="18" charset="0"/>
              </a:rPr>
              <a:t>The C compiler, compiles the program and translates it to assembly program (low-level language).</a:t>
            </a:r>
          </a:p>
          <a:p>
            <a:pPr marL="342900" marR="0" lvl="0" indent="-342900">
              <a:lnSpc>
                <a:spcPct val="150000"/>
              </a:lnSpc>
              <a:buSzPts val="1000"/>
              <a:buFont typeface="Symbol" panose="05050102010706020507" pitchFamily="18" charset="2"/>
              <a:buChar char=""/>
              <a:tabLst>
                <a:tab pos="457200" algn="l"/>
              </a:tabLst>
            </a:pPr>
            <a:r>
              <a:rPr lang="en-US" dirty="0">
                <a:latin typeface="Times New Roman" panose="02020603050405020304" pitchFamily="18" charset="0"/>
                <a:ea typeface="Times New Roman" panose="02020603050405020304" pitchFamily="18" charset="0"/>
              </a:rPr>
              <a:t>An assembler then translates the assembly program into machine code (object).</a:t>
            </a:r>
          </a:p>
          <a:p>
            <a:pPr marL="342900" marR="0" lvl="0" indent="-342900">
              <a:lnSpc>
                <a:spcPct val="150000"/>
              </a:lnSpc>
              <a:buSzPts val="1000"/>
              <a:buFont typeface="Symbol" panose="05050102010706020507" pitchFamily="18" charset="2"/>
              <a:buChar char=""/>
              <a:tabLst>
                <a:tab pos="457200" algn="l"/>
              </a:tabLst>
            </a:pPr>
            <a:r>
              <a:rPr lang="en-US" dirty="0">
                <a:latin typeface="Times New Roman" panose="02020603050405020304" pitchFamily="18" charset="0"/>
                <a:ea typeface="Times New Roman" panose="02020603050405020304" pitchFamily="18" charset="0"/>
              </a:rPr>
              <a:t>A linker tool is used to link all the parts of the program together for execution (executable machine code).</a:t>
            </a:r>
          </a:p>
          <a:p>
            <a:pPr marL="342900" marR="0" lvl="0" indent="-342900">
              <a:lnSpc>
                <a:spcPct val="150000"/>
              </a:lnSpc>
              <a:buSzPts val="1000"/>
              <a:buFont typeface="Symbol" panose="05050102010706020507" pitchFamily="18" charset="2"/>
              <a:buChar char=""/>
              <a:tabLst>
                <a:tab pos="457200" algn="l"/>
              </a:tabLst>
            </a:pPr>
            <a:r>
              <a:rPr lang="en-US" dirty="0">
                <a:latin typeface="Times New Roman" panose="02020603050405020304" pitchFamily="18" charset="0"/>
                <a:ea typeface="Times New Roman" panose="02020603050405020304" pitchFamily="18" charset="0"/>
              </a:rPr>
              <a:t>A loader loads all of them into memory and then the program is executed.</a:t>
            </a:r>
          </a:p>
        </p:txBody>
      </p:sp>
    </p:spTree>
    <p:extLst>
      <p:ext uri="{BB962C8B-B14F-4D97-AF65-F5344CB8AC3E}">
        <p14:creationId xmlns:p14="http://schemas.microsoft.com/office/powerpoint/2010/main" val="2319805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Introduction to compiler</a:t>
            </a:r>
          </a:p>
        </p:txBody>
      </p:sp>
      <p:sp>
        <p:nvSpPr>
          <p:cNvPr id="3" name="Subtitle 2"/>
          <p:cNvSpPr>
            <a:spLocks noGrp="1"/>
          </p:cNvSpPr>
          <p:nvPr>
            <p:ph type="subTitle" idx="1"/>
          </p:nvPr>
        </p:nvSpPr>
        <p:spPr>
          <a:xfrm>
            <a:off x="0" y="798029"/>
            <a:ext cx="12192000" cy="6059971"/>
          </a:xfrm>
        </p:spPr>
        <p:txBody>
          <a:bodyPr>
            <a:normAutofit/>
          </a:bodyPr>
          <a:lstStyle/>
          <a:p>
            <a:pPr algn="just"/>
            <a:r>
              <a:rPr lang="en-US" sz="2000" b="1" dirty="0">
                <a:latin typeface="Times New Roman" panose="02020603050405020304" pitchFamily="18" charset="0"/>
                <a:ea typeface="Times New Roman" panose="02020603050405020304" pitchFamily="18" charset="0"/>
              </a:rPr>
              <a:t>A few other tools that work closely with compilers.</a:t>
            </a:r>
          </a:p>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8" name="Rectangle 7"/>
          <p:cNvSpPr/>
          <p:nvPr/>
        </p:nvSpPr>
        <p:spPr>
          <a:xfrm>
            <a:off x="191589" y="1303556"/>
            <a:ext cx="8900160" cy="1107996"/>
          </a:xfrm>
          <a:prstGeom prst="rect">
            <a:avLst/>
          </a:prstGeom>
        </p:spPr>
        <p:txBody>
          <a:bodyPr wrap="square">
            <a:spAutoFit/>
          </a:bodyPr>
          <a:lstStyle/>
          <a:p>
            <a:pPr marL="457200" marR="0" indent="-457200" algn="just">
              <a:lnSpc>
                <a:spcPct val="150000"/>
              </a:lnSpc>
              <a:spcBef>
                <a:spcPts val="200"/>
              </a:spcBef>
              <a:spcAft>
                <a:spcPts val="0"/>
              </a:spcAft>
            </a:pPr>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Preprocessor</a:t>
            </a:r>
          </a:p>
          <a:p>
            <a:pPr marL="285750" indent="-285750" algn="jus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Is a tool that produces input for compilers. </a:t>
            </a:r>
          </a:p>
          <a:p>
            <a:pPr marL="285750" indent="-285750" algn="jus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It deals with macro-processing, augmentation, file inclusion, language extension, etc.</a:t>
            </a:r>
          </a:p>
        </p:txBody>
      </p:sp>
      <p:sp>
        <p:nvSpPr>
          <p:cNvPr id="10" name="Rectangle 9"/>
          <p:cNvSpPr/>
          <p:nvPr/>
        </p:nvSpPr>
        <p:spPr>
          <a:xfrm>
            <a:off x="121921" y="2653278"/>
            <a:ext cx="12070079" cy="3046988"/>
          </a:xfrm>
          <a:prstGeom prst="rect">
            <a:avLst/>
          </a:prstGeom>
        </p:spPr>
        <p:txBody>
          <a:bodyPr wrap="square">
            <a:spAutoFit/>
          </a:bodyPr>
          <a:lstStyle/>
          <a:p>
            <a:pPr marL="457200" marR="0" indent="-457200" algn="just">
              <a:lnSpc>
                <a:spcPct val="150000"/>
              </a:lnSpc>
              <a:spcBef>
                <a:spcPts val="200"/>
              </a:spcBef>
              <a:spcAft>
                <a:spcPts val="0"/>
              </a:spcAft>
            </a:pPr>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Interpreter</a:t>
            </a:r>
            <a:endParaRPr lang="en-US" dirty="0">
              <a:latin typeface="Times New Roman" panose="02020603050405020304" pitchFamily="18" charset="0"/>
              <a:ea typeface="Times New Roman" panose="02020603050405020304" pitchFamily="18" charset="0"/>
            </a:endParaRP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A </a:t>
            </a:r>
            <a:r>
              <a:rPr lang="en-US" dirty="0">
                <a:solidFill>
                  <a:srgbClr val="C00000"/>
                </a:solidFill>
                <a:latin typeface="Times New Roman" panose="02020603050405020304" pitchFamily="18" charset="0"/>
                <a:ea typeface="Times New Roman" panose="02020603050405020304" pitchFamily="18" charset="0"/>
              </a:rPr>
              <a:t>compiler</a:t>
            </a:r>
            <a:r>
              <a:rPr lang="en-US" dirty="0">
                <a:latin typeface="Times New Roman" panose="02020603050405020304" pitchFamily="18" charset="0"/>
                <a:ea typeface="Times New Roman" panose="02020603050405020304" pitchFamily="18" charset="0"/>
              </a:rPr>
              <a:t> reads the whole source code at once, creates tokens, checks semantics, generates intermediate code, executes the whole program and may involve many passes. </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In contrast, an </a:t>
            </a:r>
            <a:r>
              <a:rPr lang="en-US" dirty="0">
                <a:solidFill>
                  <a:srgbClr val="C00000"/>
                </a:solidFill>
                <a:latin typeface="Times New Roman" panose="02020603050405020304" pitchFamily="18" charset="0"/>
                <a:ea typeface="Times New Roman" panose="02020603050405020304" pitchFamily="18" charset="0"/>
              </a:rPr>
              <a:t>interpreter</a:t>
            </a:r>
            <a:r>
              <a:rPr lang="en-US" dirty="0">
                <a:latin typeface="Times New Roman" panose="02020603050405020304" pitchFamily="18" charset="0"/>
                <a:ea typeface="Times New Roman" panose="02020603050405020304" pitchFamily="18" charset="0"/>
              </a:rPr>
              <a:t> reads a statement from the input, converts it to an intermediate code, executes it, then takes the next statement in sequence. </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If an error occurs, an interpreter </a:t>
            </a:r>
            <a:r>
              <a:rPr lang="en-US" dirty="0">
                <a:solidFill>
                  <a:srgbClr val="C00000"/>
                </a:solidFill>
                <a:latin typeface="Times New Roman" panose="02020603050405020304" pitchFamily="18" charset="0"/>
                <a:ea typeface="Times New Roman" panose="02020603050405020304" pitchFamily="18" charset="0"/>
              </a:rPr>
              <a:t>stops</a:t>
            </a:r>
            <a:r>
              <a:rPr lang="en-US" dirty="0">
                <a:latin typeface="Times New Roman" panose="02020603050405020304" pitchFamily="18" charset="0"/>
                <a:ea typeface="Times New Roman" panose="02020603050405020304" pitchFamily="18" charset="0"/>
              </a:rPr>
              <a:t> execution and reports it. </a:t>
            </a:r>
          </a:p>
          <a:p>
            <a:pPr marL="285750" indent="-285750">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whereas a compiler reads the </a:t>
            </a:r>
            <a:r>
              <a:rPr lang="en-US" dirty="0">
                <a:solidFill>
                  <a:srgbClr val="C00000"/>
                </a:solidFill>
                <a:latin typeface="Times New Roman" panose="02020603050405020304" pitchFamily="18" charset="0"/>
                <a:ea typeface="Times New Roman" panose="02020603050405020304" pitchFamily="18" charset="0"/>
              </a:rPr>
              <a:t>whole program </a:t>
            </a:r>
            <a:r>
              <a:rPr lang="en-US" dirty="0">
                <a:latin typeface="Times New Roman" panose="02020603050405020304" pitchFamily="18" charset="0"/>
                <a:ea typeface="Times New Roman" panose="02020603050405020304" pitchFamily="18" charset="0"/>
              </a:rPr>
              <a:t>even if it encounters several errors.</a:t>
            </a:r>
          </a:p>
        </p:txBody>
      </p:sp>
    </p:spTree>
    <p:extLst>
      <p:ext uri="{BB962C8B-B14F-4D97-AF65-F5344CB8AC3E}">
        <p14:creationId xmlns:p14="http://schemas.microsoft.com/office/powerpoint/2010/main" val="3448274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Introduction to compiler</a:t>
            </a:r>
          </a:p>
        </p:txBody>
      </p:sp>
      <p:sp>
        <p:nvSpPr>
          <p:cNvPr id="3" name="Subtitle 2"/>
          <p:cNvSpPr>
            <a:spLocks noGrp="1"/>
          </p:cNvSpPr>
          <p:nvPr>
            <p:ph type="subTitle" idx="1"/>
          </p:nvPr>
        </p:nvSpPr>
        <p:spPr>
          <a:xfrm>
            <a:off x="0" y="798029"/>
            <a:ext cx="12192000" cy="6059971"/>
          </a:xfrm>
        </p:spPr>
        <p:txBody>
          <a:bodyPr>
            <a:normAutofit/>
          </a:bodyPr>
          <a:lstStyle/>
          <a:p>
            <a:pPr algn="just"/>
            <a:r>
              <a:rPr lang="en-US" sz="2000" b="1" dirty="0">
                <a:latin typeface="Times New Roman" panose="02020603050405020304" pitchFamily="18" charset="0"/>
                <a:ea typeface="Times New Roman" panose="02020603050405020304" pitchFamily="18" charset="0"/>
              </a:rPr>
              <a:t>A few other tools that work closely with compilers.</a:t>
            </a:r>
          </a:p>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Rectangle 5"/>
          <p:cNvSpPr/>
          <p:nvPr/>
        </p:nvSpPr>
        <p:spPr>
          <a:xfrm>
            <a:off x="182880" y="1384851"/>
            <a:ext cx="8374266" cy="5196294"/>
          </a:xfrm>
          <a:prstGeom prst="rect">
            <a:avLst/>
          </a:prstGeom>
        </p:spPr>
        <p:txBody>
          <a:bodyPr wrap="square">
            <a:spAutoFit/>
          </a:bodyPr>
          <a:lstStyle/>
          <a:p>
            <a:pPr marL="457200" marR="0" indent="-457200" algn="just">
              <a:lnSpc>
                <a:spcPct val="150000"/>
              </a:lnSpc>
              <a:spcBef>
                <a:spcPts val="200"/>
              </a:spcBef>
              <a:spcAft>
                <a:spcPts val="0"/>
              </a:spcAft>
            </a:pPr>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Assembler</a:t>
            </a:r>
          </a:p>
          <a:p>
            <a:pPr marL="285750" indent="-285750" algn="just">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It translates assembly language programs into machine code. </a:t>
            </a:r>
          </a:p>
          <a:p>
            <a:pPr marL="285750" indent="-285750" algn="just">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The output of an assembler is called an object file, which contains a combination of machine instructions as well as the data required to place these instructions in memory.</a:t>
            </a:r>
          </a:p>
          <a:p>
            <a:pPr marL="457200" marR="0" indent="-457200" algn="just">
              <a:lnSpc>
                <a:spcPct val="150000"/>
              </a:lnSpc>
              <a:spcBef>
                <a:spcPts val="200"/>
              </a:spcBef>
              <a:spcAft>
                <a:spcPts val="0"/>
              </a:spcAft>
            </a:pPr>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Linker</a:t>
            </a:r>
          </a:p>
          <a:p>
            <a:pPr marL="285750" indent="-285750" algn="just">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Linker is a computer program that links and merges various object files together in order to make an executable file. </a:t>
            </a:r>
          </a:p>
          <a:p>
            <a:pPr marL="285750" indent="-285750" algn="just">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All these files might have been compiled by separate assemblers. </a:t>
            </a:r>
          </a:p>
          <a:p>
            <a:pPr marL="285750" indent="-285750" algn="just">
              <a:lnSpc>
                <a:spcPct val="150000"/>
              </a:lnSpc>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The major task of a linker is to search and locate referenced module/routines in a program and to determine the memory location where these codes will be loaded, making the program instruction to have absolute references.</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8724900" y="3682365"/>
            <a:ext cx="3467100" cy="28098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4900" y="798028"/>
            <a:ext cx="3162300" cy="2767952"/>
          </a:xfrm>
          <a:prstGeom prst="rect">
            <a:avLst/>
          </a:prstGeom>
        </p:spPr>
      </p:pic>
    </p:spTree>
    <p:extLst>
      <p:ext uri="{BB962C8B-B14F-4D97-AF65-F5344CB8AC3E}">
        <p14:creationId xmlns:p14="http://schemas.microsoft.com/office/powerpoint/2010/main" val="3459651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Introduction to compiler</a:t>
            </a:r>
          </a:p>
        </p:txBody>
      </p:sp>
      <p:sp>
        <p:nvSpPr>
          <p:cNvPr id="3" name="Subtitle 2"/>
          <p:cNvSpPr>
            <a:spLocks noGrp="1"/>
          </p:cNvSpPr>
          <p:nvPr>
            <p:ph type="subTitle" idx="1"/>
          </p:nvPr>
        </p:nvSpPr>
        <p:spPr>
          <a:xfrm>
            <a:off x="0" y="798029"/>
            <a:ext cx="12192000" cy="6059971"/>
          </a:xfrm>
        </p:spPr>
        <p:txBody>
          <a:bodyPr>
            <a:normAutofit/>
          </a:bodyPr>
          <a:lstStyle/>
          <a:p>
            <a:pPr lvl="0" algn="just"/>
            <a:r>
              <a:rPr lang="en-US" sz="2000" b="1" dirty="0">
                <a:latin typeface="Times New Roman" panose="02020603050405020304" pitchFamily="18" charset="0"/>
                <a:ea typeface="Times New Roman" panose="02020603050405020304" pitchFamily="18" charset="0"/>
              </a:rPr>
              <a:t>Compiler architecture</a:t>
            </a:r>
          </a:p>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8" name="Rectangle 7"/>
          <p:cNvSpPr/>
          <p:nvPr/>
        </p:nvSpPr>
        <p:spPr>
          <a:xfrm>
            <a:off x="-1" y="1172533"/>
            <a:ext cx="6096000" cy="646331"/>
          </a:xfrm>
          <a:prstGeom prst="rect">
            <a:avLst/>
          </a:prstGeom>
        </p:spPr>
        <p:txBody>
          <a:bodyPr>
            <a:spAutoFit/>
          </a:bodyPr>
          <a:lstStyle/>
          <a:p>
            <a:r>
              <a:rPr lang="en-US" dirty="0">
                <a:latin typeface="Times New Roman" panose="02020603050405020304" pitchFamily="18" charset="0"/>
                <a:ea typeface="Times New Roman" panose="02020603050405020304" pitchFamily="18" charset="0"/>
              </a:rPr>
              <a:t>A compiler can broadly be divided into two phases based on the way they compile.</a:t>
            </a:r>
          </a:p>
        </p:txBody>
      </p:sp>
      <p:sp>
        <p:nvSpPr>
          <p:cNvPr id="10" name="Rectangle 9"/>
          <p:cNvSpPr/>
          <p:nvPr/>
        </p:nvSpPr>
        <p:spPr>
          <a:xfrm>
            <a:off x="113212" y="1818864"/>
            <a:ext cx="6096000" cy="4247317"/>
          </a:xfrm>
          <a:prstGeom prst="rect">
            <a:avLst/>
          </a:prstGeom>
        </p:spPr>
        <p:txBody>
          <a:bodyPr>
            <a:spAutoFit/>
          </a:bodyPr>
          <a:lstStyle/>
          <a:p>
            <a:pPr algn="just">
              <a:lnSpc>
                <a:spcPct val="150000"/>
              </a:lnSpc>
              <a:spcBef>
                <a:spcPts val="200"/>
              </a:spcBef>
              <a:tabLst>
                <a:tab pos="457200" algn="l"/>
              </a:tabLst>
            </a:pPr>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Analysis Phase</a:t>
            </a:r>
          </a:p>
          <a:p>
            <a:pPr marL="342900" indent="-342900" algn="just">
              <a:lnSpc>
                <a:spcPct val="150000"/>
              </a:lnSpc>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Known as the </a:t>
            </a:r>
            <a:r>
              <a:rPr lang="en-US" sz="2000" dirty="0">
                <a:solidFill>
                  <a:srgbClr val="C00000"/>
                </a:solidFill>
                <a:effectLst/>
                <a:latin typeface="Times New Roman" panose="02020603050405020304" pitchFamily="18" charset="0"/>
                <a:ea typeface="Times New Roman" panose="02020603050405020304" pitchFamily="18" charset="0"/>
              </a:rPr>
              <a:t>front-end</a:t>
            </a:r>
            <a:r>
              <a:rPr lang="en-US" sz="2000" dirty="0">
                <a:effectLst/>
                <a:latin typeface="Times New Roman" panose="02020603050405020304" pitchFamily="18" charset="0"/>
                <a:ea typeface="Times New Roman" panose="02020603050405020304" pitchFamily="18" charset="0"/>
              </a:rPr>
              <a:t> of the compiler,</a:t>
            </a:r>
          </a:p>
          <a:p>
            <a:pPr marL="342900" indent="-342900" algn="just">
              <a:lnSpc>
                <a:spcPct val="150000"/>
              </a:lnSpc>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The </a:t>
            </a:r>
            <a:r>
              <a:rPr lang="en-US" sz="2000" b="1" dirty="0">
                <a:effectLst/>
                <a:latin typeface="Times New Roman" panose="02020603050405020304" pitchFamily="18" charset="0"/>
                <a:ea typeface="Times New Roman" panose="02020603050405020304" pitchFamily="18" charset="0"/>
              </a:rPr>
              <a:t>analysis</a:t>
            </a:r>
            <a:r>
              <a:rPr lang="en-US" sz="2000" dirty="0">
                <a:effectLst/>
                <a:latin typeface="Times New Roman" panose="02020603050405020304" pitchFamily="18" charset="0"/>
                <a:ea typeface="Times New Roman" panose="02020603050405020304" pitchFamily="18" charset="0"/>
              </a:rPr>
              <a:t> phase of the compiler reads the source program, divides it into core parts and then checks for lexical, grammar and syntax errors.</a:t>
            </a:r>
          </a:p>
          <a:p>
            <a:pPr marL="342900" indent="-342900" algn="just">
              <a:lnSpc>
                <a:spcPct val="150000"/>
              </a:lnSpc>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The analysis phase generates an intermediate representation of the source program and symbol table, which should be fed to the Synthesis phase as input.</a:t>
            </a:r>
          </a:p>
        </p:txBody>
      </p:sp>
      <p:pic>
        <p:nvPicPr>
          <p:cNvPr id="12" name="Picture 1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405744" y="2821577"/>
            <a:ext cx="5786256" cy="2838994"/>
          </a:xfrm>
          <a:prstGeom prst="rect">
            <a:avLst/>
          </a:prstGeom>
        </p:spPr>
      </p:pic>
    </p:spTree>
    <p:extLst>
      <p:ext uri="{BB962C8B-B14F-4D97-AF65-F5344CB8AC3E}">
        <p14:creationId xmlns:p14="http://schemas.microsoft.com/office/powerpoint/2010/main" val="285645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Introduction to compiler</a:t>
            </a:r>
          </a:p>
        </p:txBody>
      </p:sp>
      <p:sp>
        <p:nvSpPr>
          <p:cNvPr id="3" name="Subtitle 2"/>
          <p:cNvSpPr>
            <a:spLocks noGrp="1"/>
          </p:cNvSpPr>
          <p:nvPr>
            <p:ph type="subTitle" idx="1"/>
          </p:nvPr>
        </p:nvSpPr>
        <p:spPr>
          <a:xfrm>
            <a:off x="0" y="798029"/>
            <a:ext cx="12192000" cy="6059971"/>
          </a:xfrm>
        </p:spPr>
        <p:txBody>
          <a:bodyPr>
            <a:normAutofit/>
          </a:bodyPr>
          <a:lstStyle/>
          <a:p>
            <a:pPr lvl="0" algn="just"/>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Synthesis Phase</a:t>
            </a:r>
          </a:p>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Rectangle 5"/>
          <p:cNvSpPr/>
          <p:nvPr/>
        </p:nvSpPr>
        <p:spPr>
          <a:xfrm>
            <a:off x="148046" y="1418665"/>
            <a:ext cx="6096000" cy="4197559"/>
          </a:xfrm>
          <a:prstGeom prst="rect">
            <a:avLst/>
          </a:prstGeom>
        </p:spPr>
        <p:txBody>
          <a:bodyPr>
            <a:spAutoFit/>
          </a:bodyPr>
          <a:lstStyle/>
          <a:p>
            <a:pPr algn="just">
              <a:lnSpc>
                <a:spcPct val="150000"/>
              </a:lnSpc>
            </a:pPr>
            <a:r>
              <a:rPr lang="en-US" dirty="0">
                <a:latin typeface="Times New Roman" panose="02020603050405020304" pitchFamily="18" charset="0"/>
                <a:ea typeface="Times New Roman" panose="02020603050405020304" pitchFamily="18" charset="0"/>
              </a:rPr>
              <a:t>Known as the </a:t>
            </a:r>
            <a:r>
              <a:rPr lang="en-US" dirty="0">
                <a:solidFill>
                  <a:srgbClr val="C00000"/>
                </a:solidFill>
                <a:latin typeface="Times New Roman" panose="02020603050405020304" pitchFamily="18" charset="0"/>
                <a:ea typeface="Times New Roman" panose="02020603050405020304" pitchFamily="18" charset="0"/>
              </a:rPr>
              <a:t>back-end </a:t>
            </a:r>
            <a:r>
              <a:rPr lang="en-US" dirty="0">
                <a:latin typeface="Times New Roman" panose="02020603050405020304" pitchFamily="18" charset="0"/>
                <a:ea typeface="Times New Roman" panose="02020603050405020304" pitchFamily="18" charset="0"/>
              </a:rPr>
              <a:t>of the compiler</a:t>
            </a:r>
          </a:p>
          <a:p>
            <a:pPr algn="just">
              <a:lnSpc>
                <a:spcPct val="150000"/>
              </a:lnSpc>
            </a:pPr>
            <a:r>
              <a:rPr lang="en-US" dirty="0">
                <a:latin typeface="Times New Roman" panose="02020603050405020304" pitchFamily="18" charset="0"/>
                <a:ea typeface="Times New Roman" panose="02020603050405020304" pitchFamily="18" charset="0"/>
              </a:rPr>
              <a:t>The </a:t>
            </a:r>
            <a:r>
              <a:rPr lang="en-US" b="1" dirty="0">
                <a:latin typeface="Times New Roman" panose="02020603050405020304" pitchFamily="18" charset="0"/>
                <a:ea typeface="Times New Roman" panose="02020603050405020304" pitchFamily="18" charset="0"/>
              </a:rPr>
              <a:t>synthesis</a:t>
            </a:r>
            <a:r>
              <a:rPr lang="en-US" dirty="0">
                <a:latin typeface="Times New Roman" panose="02020603050405020304" pitchFamily="18" charset="0"/>
                <a:ea typeface="Times New Roman" panose="02020603050405020304" pitchFamily="18" charset="0"/>
              </a:rPr>
              <a:t> phase generates the target program with the help of intermediate source code representation and symbol table.</a:t>
            </a:r>
          </a:p>
          <a:p>
            <a:pPr algn="just">
              <a:lnSpc>
                <a:spcPct val="150000"/>
              </a:lnSpc>
            </a:pPr>
            <a:r>
              <a:rPr lang="en-US" dirty="0">
                <a:latin typeface="Times New Roman" panose="02020603050405020304" pitchFamily="18" charset="0"/>
                <a:ea typeface="Times New Roman" panose="02020603050405020304" pitchFamily="18" charset="0"/>
              </a:rPr>
              <a:t>A compiler can have many phases and passes.</a:t>
            </a:r>
          </a:p>
          <a:p>
            <a:pPr marL="342900" marR="0" lvl="0" indent="-342900" algn="just">
              <a:lnSpc>
                <a:spcPct val="150000"/>
              </a:lnSpc>
              <a:buSzPts val="1000"/>
              <a:buFont typeface="Symbol" panose="05050102010706020507" pitchFamily="18" charset="2"/>
              <a:buChar char=""/>
              <a:tabLst>
                <a:tab pos="457200" algn="l"/>
              </a:tabLst>
            </a:pPr>
            <a:r>
              <a:rPr lang="en-US" b="1" dirty="0">
                <a:latin typeface="Times New Roman" panose="02020603050405020304" pitchFamily="18" charset="0"/>
                <a:ea typeface="Times New Roman" panose="02020603050405020304" pitchFamily="18" charset="0"/>
              </a:rPr>
              <a:t>Pass</a:t>
            </a:r>
            <a:r>
              <a:rPr lang="en-US" dirty="0">
                <a:latin typeface="Times New Roman" panose="02020603050405020304" pitchFamily="18" charset="0"/>
                <a:ea typeface="Times New Roman" panose="02020603050405020304" pitchFamily="18" charset="0"/>
              </a:rPr>
              <a:t> : A pass refers to the traversal of a compiler through the entire program.</a:t>
            </a:r>
          </a:p>
          <a:p>
            <a:pPr marL="342900" marR="0" lvl="0" indent="-342900" algn="just">
              <a:lnSpc>
                <a:spcPct val="150000"/>
              </a:lnSpc>
              <a:buSzPts val="1000"/>
              <a:buFont typeface="Symbol" panose="05050102010706020507" pitchFamily="18" charset="2"/>
              <a:buChar char=""/>
              <a:tabLst>
                <a:tab pos="457200" algn="l"/>
              </a:tabLst>
            </a:pPr>
            <a:r>
              <a:rPr lang="en-US" b="1" dirty="0">
                <a:latin typeface="Times New Roman" panose="02020603050405020304" pitchFamily="18" charset="0"/>
                <a:ea typeface="Times New Roman" panose="02020603050405020304" pitchFamily="18" charset="0"/>
              </a:rPr>
              <a:t>Phase</a:t>
            </a:r>
            <a:r>
              <a:rPr lang="en-US" dirty="0">
                <a:latin typeface="Times New Roman" panose="02020603050405020304" pitchFamily="18" charset="0"/>
                <a:ea typeface="Times New Roman" panose="02020603050405020304" pitchFamily="18" charset="0"/>
              </a:rPr>
              <a:t> : A phase of a compiler is a distinguishable stage, which takes input from the previous stage, processes and yields output that can be used as input for the next stage. A pass can have more than one phase.</a:t>
            </a:r>
          </a:p>
        </p:txBody>
      </p:sp>
      <p:pic>
        <p:nvPicPr>
          <p:cNvPr id="8" name="Picture 7"/>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405744" y="2821577"/>
            <a:ext cx="5786256" cy="2838994"/>
          </a:xfrm>
          <a:prstGeom prst="rect">
            <a:avLst/>
          </a:prstGeom>
        </p:spPr>
      </p:pic>
    </p:spTree>
    <p:extLst>
      <p:ext uri="{BB962C8B-B14F-4D97-AF65-F5344CB8AC3E}">
        <p14:creationId xmlns:p14="http://schemas.microsoft.com/office/powerpoint/2010/main" val="338835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b="1" dirty="0"/>
              <a:t>Compiler design</a:t>
            </a:r>
          </a:p>
        </p:txBody>
      </p:sp>
      <p:sp>
        <p:nvSpPr>
          <p:cNvPr id="3" name="Subtitle 2"/>
          <p:cNvSpPr>
            <a:spLocks noGrp="1"/>
          </p:cNvSpPr>
          <p:nvPr>
            <p:ph type="subTitle" idx="1"/>
          </p:nvPr>
        </p:nvSpPr>
        <p:spPr>
          <a:xfrm>
            <a:off x="0" y="798029"/>
            <a:ext cx="12192000" cy="6059971"/>
          </a:xfrm>
        </p:spPr>
        <p:txBody>
          <a:bodyPr/>
          <a:lstStyle/>
          <a:p>
            <a:pPr algn="just"/>
            <a:r>
              <a:rPr lang="en-US" sz="4000" b="1" dirty="0"/>
              <a:t>Contents</a:t>
            </a:r>
          </a:p>
          <a:p>
            <a:pPr marL="457200" indent="-457200" algn="just">
              <a:buAutoNum type="arabicPeriod"/>
            </a:pPr>
            <a:r>
              <a:rPr lang="en-US" dirty="0"/>
              <a:t>Common terminologies of compiler design</a:t>
            </a:r>
          </a:p>
          <a:p>
            <a:pPr marL="457200" indent="-457200" algn="just">
              <a:buAutoNum type="arabicPeriod"/>
            </a:pPr>
            <a:r>
              <a:rPr lang="en-US" dirty="0"/>
              <a:t>Introduction</a:t>
            </a:r>
          </a:p>
          <a:p>
            <a:pPr marL="457200" indent="-457200" algn="just">
              <a:buAutoNum type="arabicPeriod"/>
            </a:pPr>
            <a:r>
              <a:rPr lang="en-US" dirty="0">
                <a:cs typeface="Arial" panose="020B0604020202020204" pitchFamily="34" charset="0"/>
              </a:rPr>
              <a:t>Syntax and Semantics</a:t>
            </a:r>
          </a:p>
          <a:p>
            <a:pPr marL="457200" indent="-457200" algn="just">
              <a:buAutoNum type="arabicPeriod"/>
            </a:pPr>
            <a:r>
              <a:rPr lang="en-US" dirty="0">
                <a:cs typeface="Arial" panose="020B0604020202020204" pitchFamily="34" charset="0"/>
              </a:rPr>
              <a:t>Lexical and syntax analysis</a:t>
            </a:r>
            <a:endParaRPr lang="en-US" dirty="0"/>
          </a:p>
          <a:p>
            <a:pPr marL="457200" indent="-457200" algn="just">
              <a:buAutoNum type="arabicPeriod"/>
            </a:pPr>
            <a:endParaRPr lang="en-US" dirty="0"/>
          </a:p>
          <a:p>
            <a:endParaRPr lang="en-US" dirty="0"/>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2935619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3706"/>
            <a:ext cx="12192000" cy="681644"/>
          </a:xfrm>
        </p:spPr>
        <p:txBody>
          <a:bodyPr>
            <a:noAutofit/>
          </a:bodyPr>
          <a:lstStyle/>
          <a:p>
            <a:r>
              <a:rPr lang="en-US" sz="4400" dirty="0">
                <a:latin typeface="Arial" panose="020B0604020202020204" pitchFamily="34" charset="0"/>
                <a:cs typeface="Arial" panose="020B0604020202020204" pitchFamily="34" charset="0"/>
              </a:rPr>
              <a:t>Introduction to compiler</a:t>
            </a:r>
          </a:p>
        </p:txBody>
      </p:sp>
      <p:sp>
        <p:nvSpPr>
          <p:cNvPr id="3" name="Subtitle 2"/>
          <p:cNvSpPr>
            <a:spLocks noGrp="1"/>
          </p:cNvSpPr>
          <p:nvPr>
            <p:ph type="subTitle" idx="1"/>
          </p:nvPr>
        </p:nvSpPr>
        <p:spPr>
          <a:xfrm>
            <a:off x="0" y="798029"/>
            <a:ext cx="12192000" cy="6059971"/>
          </a:xfrm>
        </p:spPr>
        <p:txBody>
          <a:bodyPr>
            <a:normAutofit/>
          </a:bodyPr>
          <a:lstStyle/>
          <a:p>
            <a:pPr lvl="0" algn="just"/>
            <a:r>
              <a:rPr lang="en-US" sz="2000" b="1" dirty="0">
                <a:latin typeface="Times New Roman" panose="02020603050405020304" pitchFamily="18" charset="0"/>
                <a:ea typeface="Times New Roman" panose="02020603050405020304" pitchFamily="18" charset="0"/>
              </a:rPr>
              <a:t>Phases of compiler</a:t>
            </a:r>
          </a:p>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8" name="Rectangle 7"/>
          <p:cNvSpPr/>
          <p:nvPr/>
        </p:nvSpPr>
        <p:spPr>
          <a:xfrm>
            <a:off x="-69669" y="1247893"/>
            <a:ext cx="4480038" cy="3000821"/>
          </a:xfrm>
          <a:prstGeom prst="rect">
            <a:avLst/>
          </a:prstGeom>
        </p:spPr>
        <p:txBody>
          <a:bodyPr wrap="square">
            <a:spAutoFit/>
          </a:bodyPr>
          <a:lstStyle/>
          <a:p>
            <a:pPr algn="just">
              <a:lnSpc>
                <a:spcPct val="150000"/>
              </a:lnSpc>
            </a:pPr>
            <a:r>
              <a:rPr lang="en-US" dirty="0">
                <a:latin typeface="Times New Roman" panose="02020603050405020304" pitchFamily="18" charset="0"/>
                <a:ea typeface="Times New Roman" panose="02020603050405020304" pitchFamily="18" charset="0"/>
              </a:rPr>
              <a:t>The </a:t>
            </a:r>
            <a:r>
              <a:rPr lang="en-US" dirty="0">
                <a:solidFill>
                  <a:srgbClr val="C00000"/>
                </a:solidFill>
                <a:latin typeface="Times New Roman" panose="02020603050405020304" pitchFamily="18" charset="0"/>
                <a:ea typeface="Times New Roman" panose="02020603050405020304" pitchFamily="18" charset="0"/>
              </a:rPr>
              <a:t>compilation proce</a:t>
            </a:r>
            <a:r>
              <a:rPr lang="en-US" dirty="0">
                <a:latin typeface="Times New Roman" panose="02020603050405020304" pitchFamily="18" charset="0"/>
                <a:ea typeface="Times New Roman" panose="02020603050405020304" pitchFamily="18" charset="0"/>
              </a:rPr>
              <a:t>ss is a </a:t>
            </a:r>
            <a:r>
              <a:rPr lang="en-US" dirty="0">
                <a:solidFill>
                  <a:srgbClr val="C00000"/>
                </a:solidFill>
                <a:latin typeface="Times New Roman" panose="02020603050405020304" pitchFamily="18" charset="0"/>
                <a:ea typeface="Times New Roman" panose="02020603050405020304" pitchFamily="18" charset="0"/>
              </a:rPr>
              <a:t>sequence of various phases</a:t>
            </a:r>
            <a:r>
              <a:rPr lang="en-US" dirty="0">
                <a:latin typeface="Times New Roman" panose="02020603050405020304" pitchFamily="18" charset="0"/>
                <a:ea typeface="Times New Roman" panose="02020603050405020304" pitchFamily="18" charset="0"/>
              </a:rPr>
              <a:t>. </a:t>
            </a:r>
          </a:p>
          <a:p>
            <a:pPr algn="just">
              <a:lnSpc>
                <a:spcPct val="150000"/>
              </a:lnSpc>
            </a:pPr>
            <a:r>
              <a:rPr lang="en-US" dirty="0">
                <a:latin typeface="Times New Roman" panose="02020603050405020304" pitchFamily="18" charset="0"/>
                <a:ea typeface="Times New Roman" panose="02020603050405020304" pitchFamily="18" charset="0"/>
              </a:rPr>
              <a:t>Each phase takes </a:t>
            </a:r>
            <a:r>
              <a:rPr lang="en-US" dirty="0">
                <a:solidFill>
                  <a:srgbClr val="C00000"/>
                </a:solidFill>
                <a:latin typeface="Times New Roman" panose="02020603050405020304" pitchFamily="18" charset="0"/>
                <a:ea typeface="Times New Roman" panose="02020603050405020304" pitchFamily="18" charset="0"/>
              </a:rPr>
              <a:t>input</a:t>
            </a:r>
            <a:r>
              <a:rPr lang="en-US" dirty="0">
                <a:latin typeface="Times New Roman" panose="02020603050405020304" pitchFamily="18" charset="0"/>
                <a:ea typeface="Times New Roman" panose="02020603050405020304" pitchFamily="18" charset="0"/>
              </a:rPr>
              <a:t> from its </a:t>
            </a:r>
            <a:r>
              <a:rPr lang="en-US" dirty="0">
                <a:solidFill>
                  <a:srgbClr val="C00000"/>
                </a:solidFill>
                <a:latin typeface="Times New Roman" panose="02020603050405020304" pitchFamily="18" charset="0"/>
                <a:ea typeface="Times New Roman" panose="02020603050405020304" pitchFamily="18" charset="0"/>
              </a:rPr>
              <a:t>previous</a:t>
            </a:r>
            <a:r>
              <a:rPr lang="en-US" dirty="0">
                <a:latin typeface="Times New Roman" panose="02020603050405020304" pitchFamily="18" charset="0"/>
                <a:ea typeface="Times New Roman" panose="02020603050405020304" pitchFamily="18" charset="0"/>
              </a:rPr>
              <a:t> stage, has its own representation of source program, and feeds its output to the next phase of the compiler. </a:t>
            </a:r>
          </a:p>
          <a:p>
            <a:pPr algn="just">
              <a:lnSpc>
                <a:spcPct val="150000"/>
              </a:lnSpc>
            </a:pPr>
            <a:endParaRPr lang="en-US" dirty="0">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915" y="1207589"/>
            <a:ext cx="7632539" cy="5240849"/>
          </a:xfrm>
          <a:prstGeom prst="rect">
            <a:avLst/>
          </a:prstGeom>
        </p:spPr>
      </p:pic>
    </p:spTree>
    <p:extLst>
      <p:ext uri="{BB962C8B-B14F-4D97-AF65-F5344CB8AC3E}">
        <p14:creationId xmlns:p14="http://schemas.microsoft.com/office/powerpoint/2010/main" val="2100122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Introduction to compiler</a:t>
            </a:r>
          </a:p>
        </p:txBody>
      </p:sp>
      <p:sp>
        <p:nvSpPr>
          <p:cNvPr id="3" name="Subtitle 2"/>
          <p:cNvSpPr>
            <a:spLocks noGrp="1"/>
          </p:cNvSpPr>
          <p:nvPr>
            <p:ph type="subTitle" idx="1"/>
          </p:nvPr>
        </p:nvSpPr>
        <p:spPr>
          <a:xfrm>
            <a:off x="0" y="798029"/>
            <a:ext cx="12192000" cy="6059971"/>
          </a:xfrm>
        </p:spPr>
        <p:txBody>
          <a:bodyPr>
            <a:normAutofit/>
          </a:bodyPr>
          <a:lstStyle/>
          <a:p>
            <a:pPr algn="just"/>
            <a:r>
              <a:rPr lang="en-US" sz="2800" b="1" dirty="0">
                <a:latin typeface="Arial" panose="020B0604020202020204" pitchFamily="34" charset="0"/>
                <a:cs typeface="Arial" panose="020B0604020202020204" pitchFamily="34" charset="0"/>
              </a:rPr>
              <a:t>Review questions</a:t>
            </a:r>
          </a:p>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Rectangle 5"/>
          <p:cNvSpPr/>
          <p:nvPr/>
        </p:nvSpPr>
        <p:spPr>
          <a:xfrm>
            <a:off x="28854" y="1215657"/>
            <a:ext cx="2777363" cy="899221"/>
          </a:xfrm>
          <a:prstGeom prst="rect">
            <a:avLst/>
          </a:prstGeom>
        </p:spPr>
        <p:txBody>
          <a:bodyPr wrap="none">
            <a:spAutoFit/>
          </a:bodyPr>
          <a:lstStyle/>
          <a:p>
            <a:pPr marL="365760" marR="0" indent="-365760" algn="just">
              <a:lnSpc>
                <a:spcPct val="150000"/>
              </a:lnSpc>
              <a:spcBef>
                <a:spcPts val="200"/>
              </a:spcBef>
              <a:spcAft>
                <a:spcPts val="0"/>
              </a:spcAft>
            </a:pPr>
            <a:r>
              <a:rPr lang="am-ET" b="1" kern="100" dirty="0">
                <a:solidFill>
                  <a:srgbClr val="000000"/>
                </a:solidFill>
                <a:latin typeface="Times New Roman" panose="02020603050405020304" pitchFamily="18" charset="0"/>
                <a:ea typeface="Times New Roman" panose="02020603050405020304" pitchFamily="18" charset="0"/>
                <a:cs typeface="Nyala" panose="02000504070300020003" pitchFamily="2" charset="0"/>
              </a:rPr>
              <a:t>What is Compiler Design?</a:t>
            </a:r>
            <a:endParaRPr lang="en-US" b="1" kern="100" dirty="0">
              <a:solidFill>
                <a:srgbClr val="000000"/>
              </a:solidFill>
              <a:latin typeface="Times New Roman" panose="02020603050405020304" pitchFamily="18" charset="0"/>
              <a:ea typeface="Times New Roman" panose="02020603050405020304" pitchFamily="18" charset="0"/>
              <a:cs typeface="Nyala" panose="02000504070300020003" pitchFamily="2" charset="0"/>
            </a:endParaRPr>
          </a:p>
          <a:p>
            <a:pPr marL="365760" marR="0" indent="-365760" algn="just">
              <a:lnSpc>
                <a:spcPct val="150000"/>
              </a:lnSpc>
              <a:spcBef>
                <a:spcPts val="200"/>
              </a:spcBef>
              <a:spcAft>
                <a:spcPts val="0"/>
              </a:spcAft>
            </a:pPr>
            <a:r>
              <a:rPr lang="am-ET" b="1" kern="100" dirty="0">
                <a:solidFill>
                  <a:srgbClr val="000000"/>
                </a:solidFill>
                <a:latin typeface="Times New Roman" panose="02020603050405020304" pitchFamily="18" charset="0"/>
                <a:ea typeface="Times New Roman" panose="02020603050405020304" pitchFamily="18" charset="0"/>
                <a:cs typeface="Nyala" panose="02000504070300020003" pitchFamily="2" charset="0"/>
              </a:rPr>
              <a:t> </a:t>
            </a:r>
            <a:endParaRPr lang="en-US" b="1" kern="100" dirty="0">
              <a:solidFill>
                <a:srgbClr val="000000"/>
              </a:solidFill>
              <a:latin typeface="Times New Roman" panose="02020603050405020304" pitchFamily="18" charset="0"/>
              <a:ea typeface="Times New Roman" panose="02020603050405020304" pitchFamily="18" charset="0"/>
              <a:cs typeface="Nyala" panose="02000504070300020003" pitchFamily="2" charset="0"/>
            </a:endParaRPr>
          </a:p>
        </p:txBody>
      </p:sp>
      <p:sp>
        <p:nvSpPr>
          <p:cNvPr id="8" name="Rectangle 7"/>
          <p:cNvSpPr/>
          <p:nvPr/>
        </p:nvSpPr>
        <p:spPr>
          <a:xfrm>
            <a:off x="28854" y="1665267"/>
            <a:ext cx="2710999" cy="507831"/>
          </a:xfrm>
          <a:prstGeom prst="rect">
            <a:avLst/>
          </a:prstGeom>
        </p:spPr>
        <p:txBody>
          <a:bodyPr wrap="none">
            <a:spAutoFit/>
          </a:bodyPr>
          <a:lstStyle/>
          <a:p>
            <a:pPr marL="365760" marR="0" indent="-365760" algn="just">
              <a:lnSpc>
                <a:spcPct val="150000"/>
              </a:lnSpc>
              <a:spcBef>
                <a:spcPts val="200"/>
              </a:spcBef>
              <a:spcAft>
                <a:spcPts val="0"/>
              </a:spcAft>
            </a:pPr>
            <a:r>
              <a:rPr lang="am-ET" b="1" kern="100" dirty="0">
                <a:solidFill>
                  <a:srgbClr val="000000"/>
                </a:solidFill>
                <a:latin typeface="Times New Roman" panose="02020603050405020304" pitchFamily="18" charset="0"/>
                <a:ea typeface="Times New Roman" panose="02020603050405020304" pitchFamily="18" charset="0"/>
                <a:cs typeface="Nyala" panose="02000504070300020003" pitchFamily="2" charset="0"/>
              </a:rPr>
              <a:t>Why do we use compiler?</a:t>
            </a:r>
            <a:endParaRPr lang="en-US" b="1" kern="100" dirty="0">
              <a:solidFill>
                <a:srgbClr val="000000"/>
              </a:solidFill>
              <a:latin typeface="Times New Roman" panose="02020603050405020304" pitchFamily="18" charset="0"/>
              <a:ea typeface="Times New Roman" panose="02020603050405020304" pitchFamily="18" charset="0"/>
              <a:cs typeface="Nyala" panose="02000504070300020003" pitchFamily="2" charset="0"/>
            </a:endParaRPr>
          </a:p>
        </p:txBody>
      </p:sp>
      <p:sp>
        <p:nvSpPr>
          <p:cNvPr id="10" name="Rectangle 9"/>
          <p:cNvSpPr/>
          <p:nvPr/>
        </p:nvSpPr>
        <p:spPr>
          <a:xfrm>
            <a:off x="0" y="2114878"/>
            <a:ext cx="3247684" cy="899221"/>
          </a:xfrm>
          <a:prstGeom prst="rect">
            <a:avLst/>
          </a:prstGeom>
        </p:spPr>
        <p:txBody>
          <a:bodyPr wrap="none">
            <a:spAutoFit/>
          </a:bodyPr>
          <a:lstStyle/>
          <a:p>
            <a:pPr marL="365760" marR="0" indent="-365760" algn="just">
              <a:lnSpc>
                <a:spcPct val="150000"/>
              </a:lnSpc>
              <a:spcBef>
                <a:spcPts val="200"/>
              </a:spcBef>
              <a:spcAft>
                <a:spcPts val="0"/>
              </a:spcAft>
            </a:pPr>
            <a:r>
              <a:rPr lang="am-ET" b="1" kern="100" dirty="0">
                <a:solidFill>
                  <a:srgbClr val="000000"/>
                </a:solidFill>
                <a:latin typeface="Times New Roman" panose="02020603050405020304" pitchFamily="18" charset="0"/>
                <a:ea typeface="Times New Roman" panose="02020603050405020304" pitchFamily="18" charset="0"/>
                <a:cs typeface="Nyala" panose="02000504070300020003" pitchFamily="2" charset="0"/>
              </a:rPr>
              <a:t>What are four type of compiler</a:t>
            </a:r>
            <a:endParaRPr lang="en-GB" b="1" kern="100" dirty="0">
              <a:solidFill>
                <a:srgbClr val="000000"/>
              </a:solidFill>
              <a:latin typeface="Times New Roman" panose="02020603050405020304" pitchFamily="18" charset="0"/>
              <a:ea typeface="Times New Roman" panose="02020603050405020304" pitchFamily="18" charset="0"/>
              <a:cs typeface="Nyala" panose="02000504070300020003" pitchFamily="2" charset="0"/>
            </a:endParaRPr>
          </a:p>
          <a:p>
            <a:pPr marL="365760" marR="0" indent="-365760" algn="just">
              <a:lnSpc>
                <a:spcPct val="150000"/>
              </a:lnSpc>
              <a:spcBef>
                <a:spcPts val="200"/>
              </a:spcBef>
              <a:spcAft>
                <a:spcPts val="0"/>
              </a:spcAft>
            </a:pPr>
            <a:r>
              <a:rPr lang="en-GB" b="1" kern="100" dirty="0">
                <a:solidFill>
                  <a:srgbClr val="000000"/>
                </a:solidFill>
                <a:latin typeface="Times New Roman" panose="02020603050405020304" pitchFamily="18" charset="0"/>
                <a:ea typeface="Times New Roman" panose="02020603050405020304" pitchFamily="18" charset="0"/>
                <a:cs typeface="Nyala" panose="02000504070300020003" pitchFamily="2" charset="0"/>
              </a:rPr>
              <a:t>How does compiler work?</a:t>
            </a:r>
            <a:endParaRPr lang="en-US" b="1" kern="100" dirty="0">
              <a:solidFill>
                <a:srgbClr val="000000"/>
              </a:solidFill>
              <a:latin typeface="Times New Roman" panose="02020603050405020304" pitchFamily="18" charset="0"/>
              <a:ea typeface="Times New Roman" panose="02020603050405020304" pitchFamily="18" charset="0"/>
              <a:cs typeface="Nyala" panose="02000504070300020003" pitchFamily="2" charset="0"/>
            </a:endParaRPr>
          </a:p>
        </p:txBody>
      </p:sp>
      <p:sp>
        <p:nvSpPr>
          <p:cNvPr id="13" name="Rectangle 12"/>
          <p:cNvSpPr/>
          <p:nvPr/>
        </p:nvSpPr>
        <p:spPr>
          <a:xfrm>
            <a:off x="0" y="3072291"/>
            <a:ext cx="5090176" cy="899221"/>
          </a:xfrm>
          <a:prstGeom prst="rect">
            <a:avLst/>
          </a:prstGeom>
        </p:spPr>
        <p:txBody>
          <a:bodyPr wrap="none">
            <a:spAutoFit/>
          </a:bodyPr>
          <a:lstStyle/>
          <a:p>
            <a:pPr marL="365760" marR="0" indent="-365760" algn="just">
              <a:lnSpc>
                <a:spcPct val="150000"/>
              </a:lnSpc>
              <a:spcBef>
                <a:spcPts val="200"/>
              </a:spcBef>
              <a:spcAft>
                <a:spcPts val="0"/>
              </a:spcAft>
            </a:pPr>
            <a:r>
              <a:rPr lang="am-ET" b="1" kern="100" dirty="0">
                <a:solidFill>
                  <a:srgbClr val="000000"/>
                </a:solidFill>
                <a:latin typeface="Times New Roman" panose="02020603050405020304" pitchFamily="18" charset="0"/>
                <a:ea typeface="Times New Roman" panose="02020603050405020304" pitchFamily="18" charset="0"/>
                <a:cs typeface="Nyala" panose="02000504070300020003" pitchFamily="2" charset="0"/>
              </a:rPr>
              <a:t>Is that compiler a system or application software?</a:t>
            </a:r>
            <a:endParaRPr lang="en-GB" b="1" kern="100" dirty="0">
              <a:solidFill>
                <a:srgbClr val="000000"/>
              </a:solidFill>
              <a:latin typeface="Times New Roman" panose="02020603050405020304" pitchFamily="18" charset="0"/>
              <a:ea typeface="Times New Roman" panose="02020603050405020304" pitchFamily="18" charset="0"/>
              <a:cs typeface="Nyala" panose="02000504070300020003" pitchFamily="2" charset="0"/>
            </a:endParaRPr>
          </a:p>
          <a:p>
            <a:pPr marL="365760" marR="0" indent="-365760" algn="just">
              <a:lnSpc>
                <a:spcPct val="150000"/>
              </a:lnSpc>
              <a:spcBef>
                <a:spcPts val="200"/>
              </a:spcBef>
              <a:spcAft>
                <a:spcPts val="0"/>
              </a:spcAft>
            </a:pPr>
            <a:r>
              <a:rPr lang="en-GB" b="1" kern="100" dirty="0">
                <a:solidFill>
                  <a:srgbClr val="000000"/>
                </a:solidFill>
                <a:latin typeface="Times New Roman" panose="02020603050405020304" pitchFamily="18" charset="0"/>
                <a:ea typeface="Times New Roman" panose="02020603050405020304" pitchFamily="18" charset="0"/>
                <a:cs typeface="Nyala" panose="02000504070300020003" pitchFamily="2" charset="0"/>
              </a:rPr>
              <a:t>What is token and lexeme in compiler design?</a:t>
            </a:r>
            <a:endParaRPr lang="en-US" b="1" kern="100" dirty="0">
              <a:solidFill>
                <a:srgbClr val="000000"/>
              </a:solidFill>
              <a:latin typeface="Times New Roman" panose="02020603050405020304" pitchFamily="18" charset="0"/>
              <a:ea typeface="Times New Roman" panose="02020603050405020304" pitchFamily="18" charset="0"/>
              <a:cs typeface="Nyala" panose="02000504070300020003" pitchFamily="2" charset="0"/>
            </a:endParaRPr>
          </a:p>
        </p:txBody>
      </p:sp>
    </p:spTree>
    <p:extLst>
      <p:ext uri="{BB962C8B-B14F-4D97-AF65-F5344CB8AC3E}">
        <p14:creationId xmlns:p14="http://schemas.microsoft.com/office/powerpoint/2010/main" val="1178969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r>
              <a:rPr lang="en-US" sz="2800" b="1" dirty="0">
                <a:latin typeface="Arial" panose="020B0604020202020204" pitchFamily="34" charset="0"/>
                <a:cs typeface="Arial" panose="020B0604020202020204" pitchFamily="34" charset="0"/>
              </a:rPr>
              <a:t>Syntax</a:t>
            </a:r>
          </a:p>
          <a:p>
            <a:pPr marL="342900" indent="-342900" algn="just">
              <a:lnSpc>
                <a:spcPct val="150000"/>
              </a:lnSpc>
              <a:buFont typeface="Arial" panose="020B0604020202020204" pitchFamily="34" charset="0"/>
              <a:buChar char="•"/>
            </a:pPr>
            <a:r>
              <a:rPr lang="en-US" sz="2200" dirty="0"/>
              <a:t>The </a:t>
            </a:r>
            <a:r>
              <a:rPr lang="en-US" sz="2200" b="1" dirty="0"/>
              <a:t>syntax </a:t>
            </a:r>
            <a:r>
              <a:rPr lang="en-US" sz="2200" dirty="0"/>
              <a:t>of a programming language is the form of its expressions, statements, and program units. </a:t>
            </a:r>
          </a:p>
          <a:p>
            <a:pPr marL="342900" indent="-342900" algn="just">
              <a:lnSpc>
                <a:spcPct val="150000"/>
              </a:lnSpc>
              <a:buFont typeface="Arial" panose="020B0604020202020204" pitchFamily="34" charset="0"/>
              <a:buChar char="•"/>
            </a:pPr>
            <a:r>
              <a:rPr lang="en-US" sz="2200" dirty="0"/>
              <a:t>Its </a:t>
            </a:r>
            <a:r>
              <a:rPr lang="en-US" sz="2200" b="1" dirty="0"/>
              <a:t>semantics </a:t>
            </a:r>
            <a:r>
              <a:rPr lang="en-US" sz="2200" dirty="0"/>
              <a:t>is the meaning of those expressions, statements, and program units. For example, the syntax of a Java </a:t>
            </a:r>
            <a:r>
              <a:rPr lang="en-US" sz="2200" b="1" dirty="0"/>
              <a:t>while </a:t>
            </a:r>
            <a:r>
              <a:rPr lang="en-US" sz="2200" dirty="0"/>
              <a:t>statement is</a:t>
            </a:r>
          </a:p>
          <a:p>
            <a:pPr algn="just">
              <a:lnSpc>
                <a:spcPct val="150000"/>
              </a:lnSpc>
            </a:pPr>
            <a:r>
              <a:rPr lang="en-US" sz="2200" b="1" dirty="0"/>
              <a:t>while </a:t>
            </a:r>
            <a:r>
              <a:rPr lang="en-US" sz="2200" dirty="0"/>
              <a:t>(</a:t>
            </a:r>
            <a:r>
              <a:rPr lang="en-US" sz="2200" dirty="0" err="1"/>
              <a:t>boolean_expr</a:t>
            </a:r>
            <a:r>
              <a:rPr lang="en-US" sz="2200" dirty="0"/>
              <a:t>) statement</a:t>
            </a:r>
          </a:p>
          <a:p>
            <a:pPr marL="342900" indent="-342900" algn="just">
              <a:lnSpc>
                <a:spcPct val="150000"/>
              </a:lnSpc>
              <a:buFont typeface="Arial" panose="020B0604020202020204" pitchFamily="34" charset="0"/>
              <a:buChar char="•"/>
            </a:pPr>
            <a:r>
              <a:rPr lang="en-US" sz="2200" dirty="0"/>
              <a:t>A language, whether natural (such as English) or artificial (such as Java), is a set of strings of characters from some alphabet. </a:t>
            </a:r>
          </a:p>
          <a:p>
            <a:pPr marL="342900" indent="-342900" algn="just">
              <a:lnSpc>
                <a:spcPct val="150000"/>
              </a:lnSpc>
              <a:buFont typeface="Arial" panose="020B0604020202020204" pitchFamily="34" charset="0"/>
              <a:buChar char="•"/>
            </a:pPr>
            <a:r>
              <a:rPr lang="en-US" sz="2200" dirty="0"/>
              <a:t>The strings of a language are called </a:t>
            </a:r>
            <a:r>
              <a:rPr lang="en-US" sz="2200" b="1" dirty="0"/>
              <a:t>sentences </a:t>
            </a:r>
            <a:r>
              <a:rPr lang="en-US" sz="2200" dirty="0"/>
              <a:t>or statements.</a:t>
            </a:r>
            <a:endParaRPr lang="en-US" sz="2200" b="1" dirty="0"/>
          </a:p>
          <a:p>
            <a:pPr algn="just">
              <a:lnSpc>
                <a:spcPct val="150000"/>
              </a:lnSpc>
            </a:pPr>
            <a:r>
              <a:rPr lang="en-US" sz="2200" b="1" dirty="0"/>
              <a:t>Lexemes</a:t>
            </a:r>
            <a:endParaRPr lang="en-US" sz="2200" dirty="0"/>
          </a:p>
          <a:p>
            <a:pPr algn="just">
              <a:lnSpc>
                <a:spcPct val="150000"/>
              </a:lnSpc>
            </a:pPr>
            <a:endParaRPr lang="en-US" dirty="0"/>
          </a:p>
          <a:p>
            <a:pPr algn="just">
              <a:lnSpc>
                <a:spcPct val="150000"/>
              </a:lnSpc>
            </a:pPr>
            <a:endParaRPr lang="en-US" sz="2000" dirty="0"/>
          </a:p>
          <a:p>
            <a:pPr algn="just"/>
            <a:endParaRPr lang="en-US" dirty="0"/>
          </a:p>
          <a:p>
            <a:pPr algn="just"/>
            <a:endParaRPr lang="en-US" dirty="0"/>
          </a:p>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1531250006"/>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Rectangle 5"/>
          <p:cNvSpPr/>
          <p:nvPr/>
        </p:nvSpPr>
        <p:spPr>
          <a:xfrm>
            <a:off x="0" y="6274905"/>
            <a:ext cx="9335588" cy="400110"/>
          </a:xfrm>
          <a:prstGeom prst="rect">
            <a:avLst/>
          </a:prstGeom>
        </p:spPr>
        <p:txBody>
          <a:bodyPr wrap="square">
            <a:spAutoFit/>
          </a:bodyPr>
          <a:lstStyle/>
          <a:p>
            <a:r>
              <a:rPr lang="en-US" sz="2000" kern="0" dirty="0">
                <a:latin typeface="Times New Roman" panose="02020603050405020304" pitchFamily="18" charset="0"/>
                <a:ea typeface="FreeSerif"/>
                <a:cs typeface="FreeSerif"/>
              </a:rPr>
              <a:t>Lexemes are a sequence of characters (alphanumeric) in a token.</a:t>
            </a:r>
            <a:endParaRPr lang="en-US" sz="2000" dirty="0"/>
          </a:p>
        </p:txBody>
      </p:sp>
    </p:spTree>
    <p:extLst>
      <p:ext uri="{BB962C8B-B14F-4D97-AF65-F5344CB8AC3E}">
        <p14:creationId xmlns:p14="http://schemas.microsoft.com/office/powerpoint/2010/main" val="348717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Autofit/>
          </a:bodyPr>
          <a:lstStyle/>
          <a:p>
            <a:pPr marL="342900" indent="-342900" algn="just">
              <a:lnSpc>
                <a:spcPct val="150000"/>
              </a:lnSpc>
              <a:buFont typeface="Arial" panose="020B0604020202020204" pitchFamily="34" charset="0"/>
              <a:buChar char="•"/>
            </a:pPr>
            <a:r>
              <a:rPr lang="en-US" sz="2000" b="1" dirty="0"/>
              <a:t>Lexemes</a:t>
            </a:r>
            <a:r>
              <a:rPr lang="en-US" sz="2000" dirty="0"/>
              <a:t> are partitioned into groups.</a:t>
            </a:r>
          </a:p>
          <a:p>
            <a:pPr marL="342900" indent="-342900" algn="just">
              <a:lnSpc>
                <a:spcPct val="150000"/>
              </a:lnSpc>
              <a:buFont typeface="Arial" panose="020B0604020202020204" pitchFamily="34" charset="0"/>
              <a:buChar char="•"/>
            </a:pPr>
            <a:r>
              <a:rPr lang="en-US" sz="2000" dirty="0"/>
              <a:t>For example, the names of </a:t>
            </a:r>
            <a:r>
              <a:rPr lang="en-US" sz="2000" dirty="0">
                <a:solidFill>
                  <a:srgbClr val="C00000"/>
                </a:solidFill>
              </a:rPr>
              <a:t>variables</a:t>
            </a:r>
            <a:r>
              <a:rPr lang="en-US" sz="2000" dirty="0"/>
              <a:t>, </a:t>
            </a:r>
            <a:r>
              <a:rPr lang="en-US" sz="2000" dirty="0">
                <a:solidFill>
                  <a:srgbClr val="C00000"/>
                </a:solidFill>
              </a:rPr>
              <a:t>methods</a:t>
            </a:r>
            <a:r>
              <a:rPr lang="en-US" sz="2000" dirty="0"/>
              <a:t>, </a:t>
            </a:r>
            <a:r>
              <a:rPr lang="en-US" sz="2000" dirty="0">
                <a:solidFill>
                  <a:srgbClr val="C00000"/>
                </a:solidFill>
              </a:rPr>
              <a:t>classes</a:t>
            </a:r>
            <a:r>
              <a:rPr lang="en-US" sz="2000" dirty="0"/>
              <a:t>, and so forth.</a:t>
            </a:r>
          </a:p>
          <a:p>
            <a:pPr marL="342900" indent="-342900" algn="just">
              <a:lnSpc>
                <a:spcPct val="150000"/>
              </a:lnSpc>
              <a:buFont typeface="Arial" panose="020B0604020202020204" pitchFamily="34" charset="0"/>
              <a:buChar char="•"/>
            </a:pPr>
            <a:r>
              <a:rPr lang="en-US" sz="2000" dirty="0"/>
              <a:t>In a programming language form a group called </a:t>
            </a:r>
            <a:r>
              <a:rPr lang="en-US" sz="2000" i="1" dirty="0">
                <a:solidFill>
                  <a:srgbClr val="C00000"/>
                </a:solidFill>
              </a:rPr>
              <a:t>identifiers</a:t>
            </a:r>
            <a:r>
              <a:rPr lang="en-US" sz="2000" i="1" dirty="0"/>
              <a:t>. </a:t>
            </a:r>
          </a:p>
          <a:p>
            <a:pPr marL="342900" indent="-342900" algn="just">
              <a:lnSpc>
                <a:spcPct val="150000"/>
              </a:lnSpc>
              <a:buFont typeface="Arial" panose="020B0604020202020204" pitchFamily="34" charset="0"/>
              <a:buChar char="•"/>
            </a:pPr>
            <a:r>
              <a:rPr lang="en-US" sz="2000" dirty="0"/>
              <a:t>Each lexeme group is represented by a name, or token. </a:t>
            </a:r>
          </a:p>
          <a:p>
            <a:pPr marL="342900" indent="-342900" algn="just">
              <a:lnSpc>
                <a:spcPct val="150000"/>
              </a:lnSpc>
              <a:buFont typeface="Arial" panose="020B0604020202020204" pitchFamily="34" charset="0"/>
              <a:buChar char="•"/>
            </a:pPr>
            <a:r>
              <a:rPr lang="en-US" sz="2000" dirty="0"/>
              <a:t>So, a </a:t>
            </a:r>
            <a:r>
              <a:rPr lang="en-US" sz="2000" b="1" dirty="0"/>
              <a:t>token </a:t>
            </a:r>
            <a:r>
              <a:rPr lang="en-US" sz="2000" dirty="0"/>
              <a:t>of a language is a category of its lexemes. For example, an </a:t>
            </a:r>
            <a:r>
              <a:rPr lang="en-US" sz="2000" dirty="0">
                <a:solidFill>
                  <a:srgbClr val="C00000"/>
                </a:solidFill>
              </a:rPr>
              <a:t>identifier</a:t>
            </a:r>
            <a:r>
              <a:rPr lang="en-US" sz="2000" dirty="0"/>
              <a:t> is a token that can have </a:t>
            </a:r>
            <a:r>
              <a:rPr lang="en-US" sz="2000" dirty="0">
                <a:solidFill>
                  <a:srgbClr val="C00000"/>
                </a:solidFill>
              </a:rPr>
              <a:t>lexemes</a:t>
            </a:r>
            <a:r>
              <a:rPr lang="en-US" sz="2000" dirty="0"/>
              <a:t>, or instances, such as </a:t>
            </a:r>
            <a:r>
              <a:rPr lang="en-US" sz="2000" dirty="0">
                <a:solidFill>
                  <a:srgbClr val="C00000"/>
                </a:solidFill>
              </a:rPr>
              <a:t>sum</a:t>
            </a:r>
            <a:r>
              <a:rPr lang="en-US" sz="2000" dirty="0"/>
              <a:t> and </a:t>
            </a:r>
            <a:r>
              <a:rPr lang="en-US" sz="2000" dirty="0">
                <a:solidFill>
                  <a:srgbClr val="C00000"/>
                </a:solidFill>
              </a:rPr>
              <a:t>total</a:t>
            </a:r>
            <a:r>
              <a:rPr lang="en-US" sz="2000" dirty="0"/>
              <a:t>. </a:t>
            </a:r>
          </a:p>
          <a:p>
            <a:pPr marL="342900" indent="-342900" algn="just">
              <a:lnSpc>
                <a:spcPct val="150000"/>
              </a:lnSpc>
              <a:buFont typeface="Arial" panose="020B0604020202020204" pitchFamily="34" charset="0"/>
              <a:buChar char="•"/>
            </a:pPr>
            <a:r>
              <a:rPr lang="en-US" sz="2000" dirty="0"/>
              <a:t>In some cases, a token has only a </a:t>
            </a:r>
            <a:r>
              <a:rPr lang="en-US" sz="2000" dirty="0">
                <a:solidFill>
                  <a:srgbClr val="C00000"/>
                </a:solidFill>
              </a:rPr>
              <a:t>single</a:t>
            </a:r>
            <a:r>
              <a:rPr lang="en-US" sz="2000" dirty="0"/>
              <a:t> possible lexeme. For example, the token for the arithmetic operator symbol </a:t>
            </a:r>
            <a:r>
              <a:rPr lang="en-US" sz="2000" b="1" dirty="0">
                <a:solidFill>
                  <a:srgbClr val="C00000"/>
                </a:solidFill>
              </a:rPr>
              <a:t>+</a:t>
            </a:r>
            <a:r>
              <a:rPr lang="en-US" sz="2000" dirty="0"/>
              <a:t> has just one possible lexeme. Consider the following Java statement:</a:t>
            </a:r>
          </a:p>
          <a:p>
            <a:pPr algn="just">
              <a:lnSpc>
                <a:spcPct val="150000"/>
              </a:lnSpc>
            </a:pPr>
            <a:r>
              <a:rPr lang="en-US" sz="2000" dirty="0"/>
              <a:t>index = 2 * count + 17;</a:t>
            </a:r>
          </a:p>
          <a:p>
            <a:pPr algn="just">
              <a:lnSpc>
                <a:spcPct val="150000"/>
              </a:lnSpc>
            </a:pPr>
            <a:endParaRPr lang="en-US" sz="2000" dirty="0"/>
          </a:p>
          <a:p>
            <a:pPr algn="just">
              <a:lnSpc>
                <a:spcPct val="150000"/>
              </a:lnSpc>
            </a:pPr>
            <a:r>
              <a:rPr lang="en-US" sz="2000" dirty="0"/>
              <a:t> </a:t>
            </a:r>
            <a:br>
              <a:rPr lang="en-US" sz="2000" dirty="0"/>
            </a:br>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38028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17411" y="739836"/>
            <a:ext cx="12192000" cy="7613467"/>
          </a:xfrm>
        </p:spPr>
        <p:txBody>
          <a:bodyPr>
            <a:normAutofit/>
          </a:bodyPr>
          <a:lstStyle/>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3886" y="1172120"/>
            <a:ext cx="3457575" cy="4095750"/>
          </a:xfrm>
          <a:prstGeom prst="rect">
            <a:avLst/>
          </a:prstGeom>
        </p:spPr>
      </p:pic>
    </p:spTree>
    <p:extLst>
      <p:ext uri="{BB962C8B-B14F-4D97-AF65-F5344CB8AC3E}">
        <p14:creationId xmlns:p14="http://schemas.microsoft.com/office/powerpoint/2010/main" val="2621235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lnSpcReduction="10000"/>
          </a:bodyPr>
          <a:lstStyle/>
          <a:p>
            <a:pPr algn="just"/>
            <a:r>
              <a:rPr lang="en-US" b="1" dirty="0">
                <a:latin typeface="Arial" panose="020B0604020202020204" pitchFamily="34" charset="0"/>
                <a:cs typeface="Arial" panose="020B0604020202020204" pitchFamily="34" charset="0"/>
              </a:rPr>
              <a:t>Language recognizer</a:t>
            </a:r>
          </a:p>
          <a:p>
            <a:pPr algn="just">
              <a:lnSpc>
                <a:spcPct val="150000"/>
              </a:lnSpc>
            </a:pPr>
            <a:r>
              <a:rPr lang="en-US" dirty="0"/>
              <a:t>In general, languages can be formally defined in two distinct ways: </a:t>
            </a:r>
          </a:p>
          <a:p>
            <a:pPr marL="342900" indent="-342900" algn="just">
              <a:lnSpc>
                <a:spcPct val="150000"/>
              </a:lnSpc>
              <a:buFont typeface="Arial" panose="020B0604020202020204" pitchFamily="34" charset="0"/>
              <a:buChar char="•"/>
            </a:pPr>
            <a:r>
              <a:rPr lang="en-US" dirty="0"/>
              <a:t>by </a:t>
            </a:r>
            <a:r>
              <a:rPr lang="en-US" b="1" dirty="0"/>
              <a:t>recognition </a:t>
            </a:r>
            <a:r>
              <a:rPr lang="en-US" dirty="0"/>
              <a:t>and </a:t>
            </a:r>
          </a:p>
          <a:p>
            <a:pPr marL="342900" indent="-342900" algn="just">
              <a:lnSpc>
                <a:spcPct val="150000"/>
              </a:lnSpc>
              <a:buFont typeface="Arial" panose="020B0604020202020204" pitchFamily="34" charset="0"/>
              <a:buChar char="•"/>
            </a:pPr>
            <a:r>
              <a:rPr lang="en-US" dirty="0"/>
              <a:t>by </a:t>
            </a:r>
            <a:r>
              <a:rPr lang="en-US" b="1" dirty="0"/>
              <a:t>generation.</a:t>
            </a:r>
          </a:p>
          <a:p>
            <a:pPr marL="342900" indent="-342900" algn="just">
              <a:lnSpc>
                <a:spcPct val="150000"/>
              </a:lnSpc>
              <a:buFont typeface="Arial" panose="020B0604020202020204" pitchFamily="34" charset="0"/>
              <a:buChar char="•"/>
            </a:pPr>
            <a:r>
              <a:rPr lang="en-US" dirty="0"/>
              <a:t>The </a:t>
            </a:r>
            <a:r>
              <a:rPr lang="en-US" dirty="0">
                <a:solidFill>
                  <a:srgbClr val="C00000"/>
                </a:solidFill>
              </a:rPr>
              <a:t>syntax analysis </a:t>
            </a:r>
            <a:r>
              <a:rPr lang="en-US" dirty="0"/>
              <a:t>part of a compiler is a </a:t>
            </a:r>
            <a:r>
              <a:rPr lang="en-US" dirty="0">
                <a:solidFill>
                  <a:srgbClr val="C00000"/>
                </a:solidFill>
              </a:rPr>
              <a:t>recognizer</a:t>
            </a:r>
            <a:r>
              <a:rPr lang="en-US" dirty="0"/>
              <a:t> for the language that the compiler translates. </a:t>
            </a:r>
          </a:p>
          <a:p>
            <a:pPr marL="342900" indent="-342900" algn="just">
              <a:lnSpc>
                <a:spcPct val="150000"/>
              </a:lnSpc>
              <a:buFont typeface="Arial" panose="020B0604020202020204" pitchFamily="34" charset="0"/>
              <a:buChar char="•"/>
            </a:pPr>
            <a:r>
              <a:rPr lang="en-US" dirty="0"/>
              <a:t>In this role, the recognizer need not </a:t>
            </a:r>
            <a:r>
              <a:rPr lang="en-US" dirty="0">
                <a:solidFill>
                  <a:srgbClr val="C00000"/>
                </a:solidFill>
              </a:rPr>
              <a:t>test all possible strings </a:t>
            </a:r>
            <a:r>
              <a:rPr lang="en-US" dirty="0"/>
              <a:t>of characters from some set to </a:t>
            </a:r>
            <a:r>
              <a:rPr lang="en-US" dirty="0">
                <a:solidFill>
                  <a:srgbClr val="C00000"/>
                </a:solidFill>
              </a:rPr>
              <a:t>determine</a:t>
            </a:r>
            <a:r>
              <a:rPr lang="en-US" dirty="0"/>
              <a:t> whether each is in the language. </a:t>
            </a:r>
          </a:p>
          <a:p>
            <a:pPr marL="342900" indent="-342900" algn="just">
              <a:lnSpc>
                <a:spcPct val="150000"/>
              </a:lnSpc>
              <a:buFont typeface="Arial" panose="020B0604020202020204" pitchFamily="34" charset="0"/>
              <a:buChar char="•"/>
            </a:pPr>
            <a:r>
              <a:rPr lang="en-US" dirty="0"/>
              <a:t>Rather, it need only determine whether given </a:t>
            </a:r>
            <a:r>
              <a:rPr lang="en-US" dirty="0">
                <a:solidFill>
                  <a:srgbClr val="C00000"/>
                </a:solidFill>
              </a:rPr>
              <a:t>programs are in the language</a:t>
            </a:r>
            <a:r>
              <a:rPr lang="en-US" dirty="0"/>
              <a:t>. In effect then, the </a:t>
            </a:r>
            <a:r>
              <a:rPr lang="en-US" dirty="0">
                <a:solidFill>
                  <a:srgbClr val="C00000"/>
                </a:solidFill>
              </a:rPr>
              <a:t>syntax analyzer </a:t>
            </a:r>
            <a:r>
              <a:rPr lang="en-US" dirty="0"/>
              <a:t>determines whether the given programs are </a:t>
            </a:r>
            <a:r>
              <a:rPr lang="en-US" dirty="0">
                <a:solidFill>
                  <a:srgbClr val="C00000"/>
                </a:solidFill>
              </a:rPr>
              <a:t>syntactically correct</a:t>
            </a:r>
            <a:r>
              <a:rPr lang="en-US" dirty="0"/>
              <a:t>.</a:t>
            </a:r>
          </a:p>
          <a:p>
            <a:pPr marL="342900" indent="-342900" algn="just">
              <a:lnSpc>
                <a:spcPct val="150000"/>
              </a:lnSpc>
              <a:buFont typeface="Arial" panose="020B0604020202020204" pitchFamily="34" charset="0"/>
              <a:buChar char="•"/>
            </a:pPr>
            <a:endParaRPr lang="en-US" b="1" dirty="0"/>
          </a:p>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625935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fontScale="92500"/>
          </a:bodyPr>
          <a:lstStyle/>
          <a:p>
            <a:pPr algn="just">
              <a:lnSpc>
                <a:spcPct val="150000"/>
              </a:lnSpc>
            </a:pPr>
            <a:r>
              <a:rPr lang="en-US" sz="2600" b="1" dirty="0">
                <a:latin typeface="Arial" panose="020B0604020202020204" pitchFamily="34" charset="0"/>
                <a:cs typeface="Arial" panose="020B0604020202020204" pitchFamily="34" charset="0"/>
              </a:rPr>
              <a:t>Language generator</a:t>
            </a:r>
          </a:p>
          <a:p>
            <a:pPr algn="just">
              <a:lnSpc>
                <a:spcPct val="150000"/>
              </a:lnSpc>
            </a:pPr>
            <a:r>
              <a:rPr lang="en-US" dirty="0"/>
              <a:t>A language generator is a </a:t>
            </a:r>
            <a:r>
              <a:rPr lang="en-US" dirty="0">
                <a:solidFill>
                  <a:srgbClr val="C00000"/>
                </a:solidFill>
              </a:rPr>
              <a:t>device</a:t>
            </a:r>
            <a:r>
              <a:rPr lang="en-US" dirty="0"/>
              <a:t> that can be used to generate the </a:t>
            </a:r>
            <a:r>
              <a:rPr lang="en-US" dirty="0">
                <a:solidFill>
                  <a:srgbClr val="C00000"/>
                </a:solidFill>
              </a:rPr>
              <a:t>sentences</a:t>
            </a:r>
            <a:r>
              <a:rPr lang="en-US" dirty="0"/>
              <a:t> of a language. </a:t>
            </a:r>
            <a:br>
              <a:rPr lang="en-US" sz="2000" dirty="0"/>
            </a:br>
            <a:r>
              <a:rPr lang="en-US" sz="3000" b="1" dirty="0"/>
              <a:t>Formal method of describing syntax</a:t>
            </a:r>
          </a:p>
          <a:p>
            <a:pPr algn="just">
              <a:lnSpc>
                <a:spcPct val="150000"/>
              </a:lnSpc>
            </a:pPr>
            <a:r>
              <a:rPr lang="en-US" sz="2600" b="1" dirty="0"/>
              <a:t>Backus-Naur  Form (BNF)</a:t>
            </a:r>
          </a:p>
          <a:p>
            <a:pPr marL="342900" indent="-342900" algn="just">
              <a:buFont typeface="Arial" panose="020B0604020202020204" pitchFamily="34" charset="0"/>
              <a:buChar char="•"/>
            </a:pPr>
            <a:r>
              <a:rPr lang="en-US" dirty="0"/>
              <a:t>BNF uses abstractions for syntactic structures. </a:t>
            </a:r>
          </a:p>
          <a:p>
            <a:pPr marL="342900" indent="-342900" algn="just">
              <a:buFont typeface="Arial" panose="020B0604020202020204" pitchFamily="34" charset="0"/>
              <a:buChar char="•"/>
            </a:pPr>
            <a:r>
              <a:rPr lang="en-US" dirty="0"/>
              <a:t>A simple Java assignment statement, for example, might be represented by the abstraction </a:t>
            </a:r>
            <a:r>
              <a:rPr lang="en-US" b="1" dirty="0"/>
              <a:t>&lt;assign&gt; </a:t>
            </a:r>
            <a:r>
              <a:rPr lang="en-US" dirty="0"/>
              <a:t>.</a:t>
            </a:r>
          </a:p>
          <a:p>
            <a:pPr marL="342900" indent="-342900" algn="just">
              <a:buFont typeface="Arial" panose="020B0604020202020204" pitchFamily="34" charset="0"/>
              <a:buChar char="•"/>
            </a:pPr>
            <a:r>
              <a:rPr lang="en-US" dirty="0"/>
              <a:t>The actual definition of &lt;assign&gt; can be given by</a:t>
            </a:r>
          </a:p>
          <a:p>
            <a:pPr algn="just"/>
            <a:r>
              <a:rPr lang="en-US" b="1" dirty="0"/>
              <a:t>&lt;assign&gt; → &lt;</a:t>
            </a:r>
            <a:r>
              <a:rPr lang="en-US" b="1" dirty="0" err="1"/>
              <a:t>var</a:t>
            </a:r>
            <a:r>
              <a:rPr lang="en-US" b="1" dirty="0"/>
              <a:t>&gt; = &lt;expression&gt;</a:t>
            </a:r>
          </a:p>
          <a:p>
            <a:pPr algn="just"/>
            <a:endParaRPr lang="en-US" dirty="0"/>
          </a:p>
          <a:p>
            <a:pPr algn="just">
              <a:lnSpc>
                <a:spcPct val="150000"/>
              </a:lnSpc>
            </a:pPr>
            <a:br>
              <a:rPr lang="en-US" sz="2800" dirty="0"/>
            </a:br>
            <a:endParaRPr lang="en-US" sz="28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176180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US" dirty="0"/>
              <a:t>The text on the </a:t>
            </a:r>
            <a:r>
              <a:rPr lang="en-US" dirty="0">
                <a:solidFill>
                  <a:srgbClr val="C00000"/>
                </a:solidFill>
              </a:rPr>
              <a:t>left side </a:t>
            </a:r>
            <a:r>
              <a:rPr lang="en-US" dirty="0"/>
              <a:t>of the arrow, which is aptly called the </a:t>
            </a:r>
            <a:r>
              <a:rPr lang="en-US" b="1" dirty="0"/>
              <a:t>left-hand side </a:t>
            </a:r>
            <a:r>
              <a:rPr lang="en-US" dirty="0"/>
              <a:t>(LHS), is the abstraction being defined. </a:t>
            </a:r>
          </a:p>
          <a:p>
            <a:pPr marL="342900" indent="-342900" algn="just">
              <a:lnSpc>
                <a:spcPct val="150000"/>
              </a:lnSpc>
              <a:buFont typeface="Arial" panose="020B0604020202020204" pitchFamily="34" charset="0"/>
              <a:buChar char="•"/>
            </a:pPr>
            <a:r>
              <a:rPr lang="en-US" dirty="0"/>
              <a:t>The text to the </a:t>
            </a:r>
            <a:r>
              <a:rPr lang="en-US" dirty="0">
                <a:solidFill>
                  <a:srgbClr val="C00000"/>
                </a:solidFill>
              </a:rPr>
              <a:t>right</a:t>
            </a:r>
            <a:r>
              <a:rPr lang="en-US" dirty="0"/>
              <a:t> of the arrow is the definition of the LHS. It is called the </a:t>
            </a:r>
            <a:r>
              <a:rPr lang="en-US" b="1" dirty="0"/>
              <a:t>right-hand side </a:t>
            </a:r>
            <a:r>
              <a:rPr lang="en-US" dirty="0"/>
              <a:t>(RHS) and consists of some mixture of tokens, lexemes, and references to other abstractions. Altogether, the definition is called a </a:t>
            </a:r>
            <a:r>
              <a:rPr lang="en-US" b="1" dirty="0"/>
              <a:t>rule</a:t>
            </a:r>
            <a:r>
              <a:rPr lang="en-US" dirty="0"/>
              <a:t>, or </a:t>
            </a:r>
            <a:r>
              <a:rPr lang="en-US" b="1" dirty="0"/>
              <a:t>production</a:t>
            </a:r>
            <a:r>
              <a:rPr lang="en-US" dirty="0"/>
              <a:t>. </a:t>
            </a:r>
          </a:p>
          <a:p>
            <a:pPr marL="342900" indent="-342900" algn="just">
              <a:lnSpc>
                <a:spcPct val="150000"/>
              </a:lnSpc>
              <a:buFont typeface="Arial" panose="020B0604020202020204" pitchFamily="34" charset="0"/>
              <a:buChar char="•"/>
            </a:pPr>
            <a:r>
              <a:rPr lang="en-US" dirty="0"/>
              <a:t>In the example rule just given, the abstractions </a:t>
            </a:r>
            <a:r>
              <a:rPr lang="en-US" b="1" dirty="0"/>
              <a:t>&lt;</a:t>
            </a:r>
            <a:r>
              <a:rPr lang="en-US" b="1" dirty="0" err="1"/>
              <a:t>var</a:t>
            </a:r>
            <a:r>
              <a:rPr lang="en-US" b="1" dirty="0"/>
              <a:t>&gt; </a:t>
            </a:r>
            <a:r>
              <a:rPr lang="en-US" dirty="0"/>
              <a:t>and &lt;expression&gt; obviously must be defined for the </a:t>
            </a:r>
            <a:r>
              <a:rPr lang="en-US" b="1" dirty="0"/>
              <a:t>&lt;assign&gt; </a:t>
            </a:r>
            <a:r>
              <a:rPr lang="en-US" dirty="0"/>
              <a:t>definition to be useful.</a:t>
            </a:r>
          </a:p>
          <a:p>
            <a:pPr algn="just">
              <a:lnSpc>
                <a:spcPct val="150000"/>
              </a:lnSpc>
            </a:pPr>
            <a:r>
              <a:rPr lang="en-US" dirty="0"/>
              <a:t>Fore example</a:t>
            </a:r>
          </a:p>
          <a:p>
            <a:pPr algn="just">
              <a:lnSpc>
                <a:spcPct val="150000"/>
              </a:lnSpc>
            </a:pPr>
            <a:r>
              <a:rPr lang="en-US" b="1" dirty="0"/>
              <a:t>total = subtotal1 + subtotal2 </a:t>
            </a:r>
          </a:p>
          <a:p>
            <a:pPr algn="just">
              <a:lnSpc>
                <a:spcPct val="150000"/>
              </a:lnSpc>
            </a:pPr>
            <a:endParaRPr lang="en-US" dirty="0"/>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91652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US" dirty="0"/>
              <a:t>The abstractions in a </a:t>
            </a:r>
            <a:r>
              <a:rPr lang="en-US" dirty="0">
                <a:solidFill>
                  <a:srgbClr val="C00000"/>
                </a:solidFill>
              </a:rPr>
              <a:t>BNF</a:t>
            </a:r>
            <a:r>
              <a:rPr lang="en-US" dirty="0"/>
              <a:t> description, or grammar, are often called </a:t>
            </a:r>
            <a:r>
              <a:rPr lang="en-US" b="1" dirty="0"/>
              <a:t>nonterminal symbols</a:t>
            </a:r>
            <a:r>
              <a:rPr lang="en-US" dirty="0"/>
              <a:t>, or simply </a:t>
            </a:r>
            <a:r>
              <a:rPr lang="en-US" b="1" dirty="0" err="1"/>
              <a:t>nonterminals</a:t>
            </a:r>
            <a:endParaRPr lang="en-US" dirty="0"/>
          </a:p>
          <a:p>
            <a:pPr marL="342900" indent="-342900" algn="just">
              <a:lnSpc>
                <a:spcPct val="150000"/>
              </a:lnSpc>
              <a:buFont typeface="Arial" panose="020B0604020202020204" pitchFamily="34" charset="0"/>
              <a:buChar char="•"/>
            </a:pPr>
            <a:r>
              <a:rPr lang="en-US" dirty="0"/>
              <a:t>The </a:t>
            </a:r>
            <a:r>
              <a:rPr lang="en-US" dirty="0">
                <a:solidFill>
                  <a:srgbClr val="C00000"/>
                </a:solidFill>
              </a:rPr>
              <a:t>lexemes</a:t>
            </a:r>
            <a:r>
              <a:rPr lang="en-US" dirty="0"/>
              <a:t> and </a:t>
            </a:r>
            <a:r>
              <a:rPr lang="en-US" dirty="0">
                <a:solidFill>
                  <a:srgbClr val="C00000"/>
                </a:solidFill>
              </a:rPr>
              <a:t>tokens</a:t>
            </a:r>
            <a:r>
              <a:rPr lang="en-US" dirty="0"/>
              <a:t> of the rules are called </a:t>
            </a:r>
            <a:r>
              <a:rPr lang="en-US" b="1" dirty="0"/>
              <a:t>terminal symbols</a:t>
            </a:r>
            <a:r>
              <a:rPr lang="en-US" dirty="0"/>
              <a:t>, or simply </a:t>
            </a:r>
            <a:r>
              <a:rPr lang="en-US" b="1" dirty="0"/>
              <a:t>terminals</a:t>
            </a:r>
            <a:r>
              <a:rPr lang="en-US" dirty="0"/>
              <a:t>. </a:t>
            </a:r>
          </a:p>
          <a:p>
            <a:pPr marL="342900" indent="-342900" algn="just">
              <a:lnSpc>
                <a:spcPct val="150000"/>
              </a:lnSpc>
              <a:buFont typeface="Arial" panose="020B0604020202020204" pitchFamily="34" charset="0"/>
              <a:buChar char="•"/>
            </a:pPr>
            <a:r>
              <a:rPr lang="en-US" dirty="0"/>
              <a:t>A BNF description, or </a:t>
            </a:r>
            <a:r>
              <a:rPr lang="en-US" b="1" dirty="0"/>
              <a:t>grammar</a:t>
            </a:r>
            <a:r>
              <a:rPr lang="en-US" dirty="0"/>
              <a:t>, is a collection of rules.</a:t>
            </a:r>
          </a:p>
          <a:p>
            <a:pPr marL="342900" indent="-342900" algn="just">
              <a:lnSpc>
                <a:spcPct val="150000"/>
              </a:lnSpc>
              <a:buFont typeface="Arial" panose="020B0604020202020204" pitchFamily="34" charset="0"/>
              <a:buChar char="•"/>
            </a:pPr>
            <a:r>
              <a:rPr lang="en-US" dirty="0">
                <a:solidFill>
                  <a:srgbClr val="C00000"/>
                </a:solidFill>
              </a:rPr>
              <a:t>Nonterminal</a:t>
            </a:r>
            <a:r>
              <a:rPr lang="en-US" dirty="0"/>
              <a:t> symbols can have two or more distinct definitions, representing two or more possible syntactic forms in the language. </a:t>
            </a:r>
          </a:p>
          <a:p>
            <a:pPr marL="342900" indent="-342900" algn="just">
              <a:lnSpc>
                <a:spcPct val="150000"/>
              </a:lnSpc>
              <a:buFont typeface="Arial" panose="020B0604020202020204" pitchFamily="34" charset="0"/>
              <a:buChar char="•"/>
            </a:pPr>
            <a:r>
              <a:rPr lang="en-US" dirty="0"/>
              <a:t>Multiple definitions can be written as a single rule, with the different definitions separated by the symbol</a:t>
            </a:r>
            <a:r>
              <a:rPr lang="en-US" sz="2600" b="1" dirty="0">
                <a:solidFill>
                  <a:srgbClr val="C00000"/>
                </a:solidFill>
              </a:rPr>
              <a:t>|</a:t>
            </a:r>
            <a:r>
              <a:rPr lang="en-US" dirty="0"/>
              <a:t>, meaning logical </a:t>
            </a:r>
            <a:r>
              <a:rPr lang="en-US" dirty="0">
                <a:solidFill>
                  <a:srgbClr val="C00000"/>
                </a:solidFill>
              </a:rPr>
              <a:t>OR</a:t>
            </a:r>
            <a:r>
              <a:rPr lang="en-US" dirty="0"/>
              <a:t>. </a:t>
            </a:r>
          </a:p>
          <a:p>
            <a:pPr marL="342900" indent="-342900" algn="just">
              <a:lnSpc>
                <a:spcPct val="150000"/>
              </a:lnSpc>
              <a:buFont typeface="Arial" panose="020B0604020202020204" pitchFamily="34" charset="0"/>
              <a:buChar char="•"/>
            </a:pPr>
            <a:r>
              <a:rPr lang="en-US" dirty="0"/>
              <a:t>For example, a Java </a:t>
            </a:r>
            <a:r>
              <a:rPr lang="en-US" b="1" dirty="0"/>
              <a:t>if </a:t>
            </a:r>
            <a:r>
              <a:rPr lang="en-US" dirty="0"/>
              <a:t>statement can be described with the rules</a:t>
            </a:r>
          </a:p>
          <a:p>
            <a:pPr marL="342900" indent="-342900" algn="just">
              <a:lnSpc>
                <a:spcPct val="15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3520843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9877" y="798028"/>
            <a:ext cx="6610350" cy="2609850"/>
          </a:xfrm>
          <a:prstGeom prst="rect">
            <a:avLst/>
          </a:prstGeom>
        </p:spPr>
      </p:pic>
      <p:sp>
        <p:nvSpPr>
          <p:cNvPr id="7" name="Rectangle 6"/>
          <p:cNvSpPr/>
          <p:nvPr/>
        </p:nvSpPr>
        <p:spPr>
          <a:xfrm>
            <a:off x="1" y="4003655"/>
            <a:ext cx="12061370" cy="707886"/>
          </a:xfrm>
          <a:prstGeom prst="rect">
            <a:avLst/>
          </a:prstGeom>
        </p:spPr>
        <p:txBody>
          <a:bodyPr wrap="square">
            <a:spAutoFit/>
          </a:bodyPr>
          <a:lstStyle/>
          <a:p>
            <a:r>
              <a:rPr lang="en-US" sz="2000" dirty="0">
                <a:solidFill>
                  <a:srgbClr val="231F20"/>
                </a:solidFill>
                <a:latin typeface="Calibri (body)"/>
              </a:rPr>
              <a:t>In these rules, </a:t>
            </a:r>
            <a:r>
              <a:rPr lang="en-US" sz="2000" dirty="0">
                <a:solidFill>
                  <a:srgbClr val="C00000"/>
                </a:solidFill>
                <a:latin typeface="Calibri (body)"/>
              </a:rPr>
              <a:t>&lt;</a:t>
            </a:r>
            <a:r>
              <a:rPr lang="en-US" sz="2000" dirty="0" err="1">
                <a:solidFill>
                  <a:srgbClr val="C00000"/>
                </a:solidFill>
                <a:latin typeface="Calibri (body)"/>
              </a:rPr>
              <a:t>stmt</a:t>
            </a:r>
            <a:r>
              <a:rPr lang="en-US" sz="2000" dirty="0">
                <a:solidFill>
                  <a:srgbClr val="C00000"/>
                </a:solidFill>
                <a:latin typeface="Calibri (body)"/>
              </a:rPr>
              <a:t>&gt; </a:t>
            </a:r>
            <a:r>
              <a:rPr lang="en-US" sz="2000" dirty="0">
                <a:solidFill>
                  <a:srgbClr val="231F20"/>
                </a:solidFill>
                <a:latin typeface="Calibri (body)"/>
              </a:rPr>
              <a:t>represents either a single statement or a compound statement</a:t>
            </a:r>
            <a:r>
              <a:rPr lang="en-US" sz="2000" dirty="0">
                <a:latin typeface="Calibri (body)"/>
              </a:rPr>
              <a:t> </a:t>
            </a:r>
            <a:br>
              <a:rPr lang="en-US" sz="2000" dirty="0">
                <a:latin typeface="Calibri (body)"/>
              </a:rPr>
            </a:br>
            <a:endParaRPr lang="en-US" sz="2000" dirty="0">
              <a:latin typeface="Calibri (body)"/>
            </a:endParaRPr>
          </a:p>
        </p:txBody>
      </p:sp>
    </p:spTree>
    <p:extLst>
      <p:ext uri="{BB962C8B-B14F-4D97-AF65-F5344CB8AC3E}">
        <p14:creationId xmlns:p14="http://schemas.microsoft.com/office/powerpoint/2010/main" val="241313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Introduction to compiler</a:t>
            </a:r>
          </a:p>
        </p:txBody>
      </p:sp>
      <p:sp>
        <p:nvSpPr>
          <p:cNvPr id="3" name="Subtitle 2"/>
          <p:cNvSpPr>
            <a:spLocks noGrp="1"/>
          </p:cNvSpPr>
          <p:nvPr>
            <p:ph type="subTitle" idx="1"/>
          </p:nvPr>
        </p:nvSpPr>
        <p:spPr>
          <a:xfrm>
            <a:off x="0" y="798029"/>
            <a:ext cx="12192000" cy="6059971"/>
          </a:xfrm>
        </p:spPr>
        <p:txBody>
          <a:bodyPr>
            <a:normAutofit/>
          </a:bodyPr>
          <a:lstStyle/>
          <a:p>
            <a:pPr algn="just"/>
            <a:r>
              <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Prerequisites</a:t>
            </a:r>
          </a:p>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Rectangle 5"/>
          <p:cNvSpPr/>
          <p:nvPr/>
        </p:nvSpPr>
        <p:spPr>
          <a:xfrm>
            <a:off x="0" y="1198855"/>
            <a:ext cx="8856617" cy="3737946"/>
          </a:xfrm>
          <a:prstGeom prst="rect">
            <a:avLst/>
          </a:prstGeom>
        </p:spPr>
        <p:txBody>
          <a:bodyPr wrap="square">
            <a:spAutoFit/>
          </a:bodyPr>
          <a:lstStyle/>
          <a:p>
            <a:pPr algn="just">
              <a:lnSpc>
                <a:spcPct val="150000"/>
              </a:lnSpc>
            </a:pPr>
            <a:r>
              <a:rPr lang="en-US" sz="2000" dirty="0">
                <a:ea typeface="Times New Roman" panose="02020603050405020304" pitchFamily="18" charset="0"/>
                <a:cs typeface="Times New Roman" panose="02020603050405020304" pitchFamily="18" charset="0"/>
              </a:rPr>
              <a:t>This tutorial requires no prior knowledge of compiler design but requires </a:t>
            </a:r>
          </a:p>
          <a:p>
            <a:pPr marL="285750" indent="-285750" algn="just">
              <a:lnSpc>
                <a:spcPct val="150000"/>
              </a:lnSpc>
              <a:buFont typeface="Arial" panose="020B0604020202020204" pitchFamily="34" charset="0"/>
              <a:buChar char="•"/>
            </a:pPr>
            <a:r>
              <a:rPr lang="en-US" sz="2000" dirty="0">
                <a:ea typeface="Times New Roman" panose="02020603050405020304" pitchFamily="18" charset="0"/>
                <a:cs typeface="Times New Roman" panose="02020603050405020304" pitchFamily="18" charset="0"/>
              </a:rPr>
              <a:t>basic understanding of at least one programming language such as </a:t>
            </a:r>
          </a:p>
          <a:p>
            <a:pPr marL="742950" lvl="1" indent="-285750" algn="just">
              <a:lnSpc>
                <a:spcPct val="150000"/>
              </a:lnSpc>
              <a:buFont typeface="Wingdings" panose="05000000000000000000" pitchFamily="2" charset="2"/>
              <a:buChar char="§"/>
            </a:pPr>
            <a:r>
              <a:rPr lang="en-US" sz="2000" dirty="0">
                <a:ea typeface="Times New Roman" panose="02020603050405020304" pitchFamily="18" charset="0"/>
                <a:cs typeface="Times New Roman" panose="02020603050405020304" pitchFamily="18" charset="0"/>
              </a:rPr>
              <a:t> C</a:t>
            </a:r>
          </a:p>
          <a:p>
            <a:pPr marL="742950" lvl="1" indent="-285750" algn="just">
              <a:lnSpc>
                <a:spcPct val="150000"/>
              </a:lnSpc>
              <a:buFont typeface="Wingdings" panose="05000000000000000000" pitchFamily="2" charset="2"/>
              <a:buChar char="§"/>
            </a:pPr>
            <a:r>
              <a:rPr lang="en-US" sz="2000" dirty="0">
                <a:ea typeface="Times New Roman" panose="02020603050405020304" pitchFamily="18" charset="0"/>
                <a:cs typeface="Times New Roman" panose="02020603050405020304" pitchFamily="18" charset="0"/>
              </a:rPr>
              <a:t>Java </a:t>
            </a:r>
          </a:p>
          <a:p>
            <a:pPr marL="742950" lvl="1" indent="-285750" algn="just">
              <a:lnSpc>
                <a:spcPct val="150000"/>
              </a:lnSpc>
              <a:buFont typeface="Wingdings" panose="05000000000000000000" pitchFamily="2" charset="2"/>
              <a:buChar char="§"/>
            </a:pPr>
            <a:r>
              <a:rPr lang="en-US" sz="2000" dirty="0" err="1">
                <a:ea typeface="Times New Roman" panose="02020603050405020304" pitchFamily="18" charset="0"/>
                <a:cs typeface="Times New Roman" panose="02020603050405020304" pitchFamily="18" charset="0"/>
              </a:rPr>
              <a:t>Javascript</a:t>
            </a:r>
            <a:endParaRPr lang="en-US" sz="2000" dirty="0">
              <a:ea typeface="Times New Roman" panose="02020603050405020304" pitchFamily="18" charset="0"/>
              <a:cs typeface="Times New Roman" panose="02020603050405020304" pitchFamily="18" charset="0"/>
            </a:endParaRPr>
          </a:p>
          <a:p>
            <a:pPr marL="742950" lvl="1" indent="-285750" algn="just">
              <a:lnSpc>
                <a:spcPct val="150000"/>
              </a:lnSpc>
              <a:buFont typeface="Wingdings" panose="05000000000000000000" pitchFamily="2" charset="2"/>
              <a:buChar char="§"/>
            </a:pPr>
            <a:r>
              <a:rPr lang="en-US" sz="2000" dirty="0">
                <a:ea typeface="Times New Roman" panose="02020603050405020304" pitchFamily="18" charset="0"/>
                <a:cs typeface="Times New Roman" panose="02020603050405020304" pitchFamily="18" charset="0"/>
              </a:rPr>
              <a:t>Python etc.</a:t>
            </a:r>
          </a:p>
          <a:p>
            <a:pPr marL="285750" indent="-285750" algn="just">
              <a:lnSpc>
                <a:spcPct val="150000"/>
              </a:lnSpc>
              <a:buFont typeface="Arial" panose="020B0604020202020204" pitchFamily="34" charset="0"/>
              <a:buChar char="•"/>
            </a:pPr>
            <a:r>
              <a:rPr lang="en-US" sz="2000" dirty="0">
                <a:ea typeface="Times New Roman" panose="02020603050405020304" pitchFamily="18" charset="0"/>
                <a:cs typeface="Times New Roman" panose="02020603050405020304" pitchFamily="18" charset="0"/>
              </a:rPr>
              <a:t>It would be an additional advantage if you have had prior exposure to </a:t>
            </a:r>
            <a:r>
              <a:rPr lang="en-US" sz="2000" dirty="0">
                <a:solidFill>
                  <a:srgbClr val="C00000"/>
                </a:solidFill>
                <a:ea typeface="Times New Roman" panose="02020603050405020304" pitchFamily="18" charset="0"/>
                <a:cs typeface="Times New Roman" panose="02020603050405020304" pitchFamily="18" charset="0"/>
              </a:rPr>
              <a:t>Assembly Programming</a:t>
            </a:r>
            <a:r>
              <a:rPr lang="en-US" sz="2000" dirty="0">
                <a:ea typeface="Times New Roman" panose="02020603050405020304" pitchFamily="18" charset="0"/>
                <a:cs typeface="Times New Roman" panose="02020603050405020304" pitchFamily="18" charset="0"/>
              </a:rPr>
              <a:t>.</a:t>
            </a:r>
            <a:endParaRPr lang="en-US" sz="2000" dirty="0">
              <a:ea typeface="FreeSerif"/>
              <a:cs typeface="FreeSerif"/>
            </a:endParaRPr>
          </a:p>
        </p:txBody>
      </p:sp>
    </p:spTree>
    <p:extLst>
      <p:ext uri="{BB962C8B-B14F-4D97-AF65-F5344CB8AC3E}">
        <p14:creationId xmlns:p14="http://schemas.microsoft.com/office/powerpoint/2010/main" val="2365827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lnSpc>
                <a:spcPct val="150000"/>
              </a:lnSpc>
            </a:pPr>
            <a:r>
              <a:rPr lang="en-US" b="1" dirty="0">
                <a:latin typeface="Arial" panose="020B0604020202020204" pitchFamily="34" charset="0"/>
                <a:cs typeface="Arial" panose="020B0604020202020204" pitchFamily="34" charset="0"/>
              </a:rPr>
              <a:t>Describing Lists</a:t>
            </a:r>
          </a:p>
          <a:p>
            <a:pPr marL="342900" indent="-342900" algn="just">
              <a:lnSpc>
                <a:spcPct val="150000"/>
              </a:lnSpc>
              <a:buFont typeface="Arial" panose="020B0604020202020204" pitchFamily="34" charset="0"/>
              <a:buChar char="•"/>
            </a:pPr>
            <a:r>
              <a:rPr lang="en-US" sz="2000" dirty="0"/>
              <a:t>For BNF, the alternative method required for describing lists of syntactic elements in programming languages is recursion. </a:t>
            </a:r>
          </a:p>
          <a:p>
            <a:pPr marL="342900" indent="-342900" algn="just">
              <a:lnSpc>
                <a:spcPct val="150000"/>
              </a:lnSpc>
              <a:buFont typeface="Arial" panose="020B0604020202020204" pitchFamily="34" charset="0"/>
              <a:buChar char="•"/>
            </a:pPr>
            <a:r>
              <a:rPr lang="en-US" sz="2000" dirty="0"/>
              <a:t>A rule is </a:t>
            </a:r>
            <a:r>
              <a:rPr lang="en-US" sz="2000" b="1" dirty="0"/>
              <a:t>recursive </a:t>
            </a:r>
            <a:r>
              <a:rPr lang="en-US" sz="2000" dirty="0"/>
              <a:t>if its </a:t>
            </a:r>
            <a:r>
              <a:rPr lang="en-US" sz="2000" dirty="0">
                <a:solidFill>
                  <a:srgbClr val="C00000"/>
                </a:solidFill>
              </a:rPr>
              <a:t>LHS</a:t>
            </a:r>
            <a:r>
              <a:rPr lang="en-US" sz="2000" dirty="0"/>
              <a:t> appears in its </a:t>
            </a:r>
            <a:r>
              <a:rPr lang="en-US" sz="2000" dirty="0">
                <a:solidFill>
                  <a:srgbClr val="C00000"/>
                </a:solidFill>
              </a:rPr>
              <a:t>RHS</a:t>
            </a:r>
            <a:r>
              <a:rPr lang="en-US" sz="2000" dirty="0"/>
              <a:t>. </a:t>
            </a:r>
          </a:p>
          <a:p>
            <a:pPr marL="342900" indent="-342900" algn="just">
              <a:lnSpc>
                <a:spcPct val="150000"/>
              </a:lnSpc>
              <a:buFont typeface="Arial" panose="020B0604020202020204" pitchFamily="34" charset="0"/>
              <a:buChar char="•"/>
            </a:pPr>
            <a:r>
              <a:rPr lang="en-US" sz="2000" dirty="0"/>
              <a:t>The following rules illustrate how recursion is used to describe lists:</a:t>
            </a:r>
          </a:p>
          <a:p>
            <a:pPr algn="just">
              <a:lnSpc>
                <a:spcPct val="150000"/>
              </a:lnSpc>
            </a:pPr>
            <a:r>
              <a:rPr lang="en-US" sz="2000" dirty="0"/>
              <a:t>&lt;</a:t>
            </a:r>
            <a:r>
              <a:rPr lang="en-US" sz="2000" dirty="0" err="1"/>
              <a:t>ident_list</a:t>
            </a:r>
            <a:r>
              <a:rPr lang="en-US" sz="2000" dirty="0"/>
              <a:t>&gt; → identifier | identifier, &lt;</a:t>
            </a:r>
            <a:r>
              <a:rPr lang="en-US" sz="2000" dirty="0" err="1"/>
              <a:t>ident_list</a:t>
            </a:r>
            <a:r>
              <a:rPr lang="en-US" sz="2000" dirty="0"/>
              <a:t>&gt;</a:t>
            </a:r>
          </a:p>
          <a:p>
            <a:pPr algn="just">
              <a:lnSpc>
                <a:spcPct val="150000"/>
              </a:lnSpc>
            </a:pPr>
            <a:r>
              <a:rPr lang="en-US" sz="2000" dirty="0"/>
              <a:t>This defines </a:t>
            </a:r>
            <a:r>
              <a:rPr lang="en-US" sz="2000" b="1" dirty="0">
                <a:solidFill>
                  <a:srgbClr val="C00000"/>
                </a:solidFill>
              </a:rPr>
              <a:t>&lt;</a:t>
            </a:r>
            <a:r>
              <a:rPr lang="en-US" sz="2000" b="1" dirty="0" err="1">
                <a:solidFill>
                  <a:srgbClr val="C00000"/>
                </a:solidFill>
              </a:rPr>
              <a:t>ident_list</a:t>
            </a:r>
            <a:r>
              <a:rPr lang="en-US" sz="2000" b="1" dirty="0">
                <a:solidFill>
                  <a:srgbClr val="C00000"/>
                </a:solidFill>
              </a:rPr>
              <a:t>&gt; </a:t>
            </a:r>
            <a:r>
              <a:rPr lang="en-US" sz="2000" dirty="0"/>
              <a:t>as either a single token (identifier) or an identifier followed by a </a:t>
            </a:r>
            <a:r>
              <a:rPr lang="en-US" sz="2000" dirty="0">
                <a:solidFill>
                  <a:srgbClr val="C00000"/>
                </a:solidFill>
              </a:rPr>
              <a:t>comma</a:t>
            </a:r>
            <a:r>
              <a:rPr lang="en-US" sz="2000" dirty="0"/>
              <a:t> and another instance of </a:t>
            </a:r>
            <a:r>
              <a:rPr lang="en-US" sz="2000" b="1" dirty="0"/>
              <a:t>&lt;</a:t>
            </a:r>
            <a:r>
              <a:rPr lang="en-US" sz="2000" b="1" dirty="0" err="1"/>
              <a:t>ident_list</a:t>
            </a:r>
            <a:r>
              <a:rPr lang="en-US" sz="2000" b="1" dirty="0"/>
              <a:t>&gt;. </a:t>
            </a:r>
            <a:r>
              <a:rPr lang="en-US" sz="2000" dirty="0"/>
              <a:t>Recursion is used to describe lists in many of the example grammars.</a:t>
            </a: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3662480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lnSpc>
                <a:spcPct val="150000"/>
              </a:lnSpc>
            </a:pPr>
            <a:r>
              <a:rPr lang="en-US" b="1" dirty="0">
                <a:latin typeface="Arial" panose="020B0604020202020204" pitchFamily="34" charset="0"/>
                <a:cs typeface="Arial" panose="020B0604020202020204" pitchFamily="34" charset="0"/>
              </a:rPr>
              <a:t>Grammar and derivation</a:t>
            </a:r>
          </a:p>
          <a:p>
            <a:pPr marL="342900" indent="-342900" algn="just">
              <a:lnSpc>
                <a:spcPct val="150000"/>
              </a:lnSpc>
              <a:buFont typeface="Arial" panose="020B0604020202020204" pitchFamily="34" charset="0"/>
              <a:buChar char="•"/>
            </a:pPr>
            <a:r>
              <a:rPr lang="en-US" dirty="0"/>
              <a:t>A grammar is a </a:t>
            </a:r>
            <a:r>
              <a:rPr lang="en-US" dirty="0">
                <a:solidFill>
                  <a:srgbClr val="C00000"/>
                </a:solidFill>
              </a:rPr>
              <a:t>generative device </a:t>
            </a:r>
            <a:r>
              <a:rPr lang="en-US" dirty="0"/>
              <a:t>for defining languages. </a:t>
            </a:r>
          </a:p>
          <a:p>
            <a:pPr marL="342900" indent="-342900" algn="just">
              <a:lnSpc>
                <a:spcPct val="150000"/>
              </a:lnSpc>
              <a:buFont typeface="Arial" panose="020B0604020202020204" pitchFamily="34" charset="0"/>
              <a:buChar char="•"/>
            </a:pPr>
            <a:r>
              <a:rPr lang="en-US" dirty="0"/>
              <a:t>The sentences of the language are generated through a sequence of applications of the rules, beginning with a </a:t>
            </a:r>
            <a:r>
              <a:rPr lang="en-US" dirty="0">
                <a:solidFill>
                  <a:srgbClr val="C00000"/>
                </a:solidFill>
              </a:rPr>
              <a:t>special nonterminal </a:t>
            </a:r>
            <a:r>
              <a:rPr lang="en-US" dirty="0"/>
              <a:t>of the grammar called the </a:t>
            </a:r>
            <a:r>
              <a:rPr lang="en-US" b="1" dirty="0"/>
              <a:t>start symbol</a:t>
            </a:r>
            <a:r>
              <a:rPr lang="en-US" dirty="0"/>
              <a:t>. </a:t>
            </a:r>
          </a:p>
          <a:p>
            <a:pPr marL="342900" indent="-342900" algn="just">
              <a:lnSpc>
                <a:spcPct val="150000"/>
              </a:lnSpc>
              <a:buFont typeface="Arial" panose="020B0604020202020204" pitchFamily="34" charset="0"/>
              <a:buChar char="•"/>
            </a:pPr>
            <a:r>
              <a:rPr lang="en-US" dirty="0"/>
              <a:t>This sequence of rule applications is called a </a:t>
            </a:r>
            <a:r>
              <a:rPr lang="en-US" b="1" dirty="0"/>
              <a:t>derivation</a:t>
            </a:r>
            <a:r>
              <a:rPr lang="en-US" dirty="0"/>
              <a:t>. </a:t>
            </a:r>
          </a:p>
          <a:p>
            <a:pPr marL="342900" indent="-342900" algn="just">
              <a:lnSpc>
                <a:spcPct val="150000"/>
              </a:lnSpc>
              <a:buFont typeface="Arial" panose="020B0604020202020204" pitchFamily="34" charset="0"/>
              <a:buChar char="•"/>
            </a:pPr>
            <a:r>
              <a:rPr lang="en-US" dirty="0"/>
              <a:t>In a grammar for a complete programming language, the </a:t>
            </a:r>
            <a:r>
              <a:rPr lang="en-US" dirty="0">
                <a:solidFill>
                  <a:srgbClr val="C00000"/>
                </a:solidFill>
              </a:rPr>
              <a:t>start symbol </a:t>
            </a:r>
            <a:r>
              <a:rPr lang="en-US" dirty="0"/>
              <a:t>represents a complete program and is often named </a:t>
            </a:r>
            <a:r>
              <a:rPr lang="en-US" dirty="0">
                <a:solidFill>
                  <a:srgbClr val="C00000"/>
                </a:solidFill>
              </a:rPr>
              <a:t>&lt;program&gt;. </a:t>
            </a:r>
          </a:p>
          <a:p>
            <a:pPr marL="342900" indent="-342900" algn="just">
              <a:lnSpc>
                <a:spcPct val="150000"/>
              </a:lnSpc>
              <a:buFont typeface="Arial" panose="020B0604020202020204" pitchFamily="34" charset="0"/>
              <a:buChar char="•"/>
            </a:pPr>
            <a:r>
              <a:rPr lang="en-US" dirty="0"/>
              <a:t>The simple grammar shown in following Example 3.1 is used to illustrate derivations</a:t>
            </a: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2789643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0077" y="937364"/>
            <a:ext cx="5350492" cy="3373379"/>
          </a:xfrm>
          <a:prstGeom prst="rect">
            <a:avLst/>
          </a:prstGeom>
        </p:spPr>
      </p:pic>
      <p:sp>
        <p:nvSpPr>
          <p:cNvPr id="7" name="Rectangle 6"/>
          <p:cNvSpPr/>
          <p:nvPr/>
        </p:nvSpPr>
        <p:spPr>
          <a:xfrm>
            <a:off x="5643154" y="937364"/>
            <a:ext cx="6358345" cy="557505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dirty="0">
                <a:solidFill>
                  <a:srgbClr val="231F20"/>
                </a:solidFill>
                <a:latin typeface="Calibri (body)"/>
              </a:rPr>
              <a:t>A </a:t>
            </a:r>
            <a:r>
              <a:rPr lang="en-US" sz="2400" dirty="0">
                <a:solidFill>
                  <a:srgbClr val="C00000"/>
                </a:solidFill>
                <a:latin typeface="Calibri (body)"/>
              </a:rPr>
              <a:t>program</a:t>
            </a:r>
            <a:r>
              <a:rPr lang="en-US" sz="2400" dirty="0">
                <a:solidFill>
                  <a:srgbClr val="231F20"/>
                </a:solidFill>
                <a:latin typeface="Calibri (body)"/>
              </a:rPr>
              <a:t> consists of the special word </a:t>
            </a:r>
            <a:r>
              <a:rPr lang="en-US" sz="2400" b="1" dirty="0">
                <a:solidFill>
                  <a:srgbClr val="231F20"/>
                </a:solidFill>
                <a:latin typeface="Calibri (body)"/>
              </a:rPr>
              <a:t>begin</a:t>
            </a:r>
            <a:r>
              <a:rPr lang="en-US" sz="2400" dirty="0">
                <a:solidFill>
                  <a:srgbClr val="231F20"/>
                </a:solidFill>
                <a:latin typeface="Calibri (body)"/>
              </a:rPr>
              <a:t>, followed by </a:t>
            </a:r>
            <a:r>
              <a:rPr lang="en-US" sz="2400" dirty="0">
                <a:solidFill>
                  <a:srgbClr val="C00000"/>
                </a:solidFill>
                <a:latin typeface="Calibri (body)"/>
              </a:rPr>
              <a:t>a list of statements </a:t>
            </a:r>
            <a:r>
              <a:rPr lang="en-US" sz="2400" dirty="0">
                <a:solidFill>
                  <a:srgbClr val="231F20"/>
                </a:solidFill>
                <a:latin typeface="Calibri (body)"/>
              </a:rPr>
              <a:t>separated by semicolons, followed by the special word </a:t>
            </a:r>
            <a:r>
              <a:rPr lang="en-US" sz="2400" b="1" dirty="0">
                <a:solidFill>
                  <a:srgbClr val="231F20"/>
                </a:solidFill>
                <a:latin typeface="Calibri (body)"/>
              </a:rPr>
              <a:t>end</a:t>
            </a:r>
            <a:r>
              <a:rPr lang="en-US" sz="2400" dirty="0">
                <a:solidFill>
                  <a:srgbClr val="231F20"/>
                </a:solidFill>
                <a:latin typeface="Calibri (body)"/>
              </a:rPr>
              <a:t>. </a:t>
            </a:r>
          </a:p>
          <a:p>
            <a:pPr marL="342900" indent="-342900" algn="just">
              <a:lnSpc>
                <a:spcPct val="150000"/>
              </a:lnSpc>
              <a:buFont typeface="Arial" panose="020B0604020202020204" pitchFamily="34" charset="0"/>
              <a:buChar char="•"/>
            </a:pPr>
            <a:r>
              <a:rPr lang="en-US" sz="2400" dirty="0">
                <a:solidFill>
                  <a:srgbClr val="231F20"/>
                </a:solidFill>
                <a:latin typeface="Calibri (body)"/>
              </a:rPr>
              <a:t>An expression is either a </a:t>
            </a:r>
            <a:r>
              <a:rPr lang="en-US" sz="2400" dirty="0">
                <a:solidFill>
                  <a:srgbClr val="C00000"/>
                </a:solidFill>
                <a:latin typeface="Calibri (body)"/>
              </a:rPr>
              <a:t>single variable </a:t>
            </a:r>
            <a:r>
              <a:rPr lang="en-US" sz="2400" dirty="0">
                <a:solidFill>
                  <a:srgbClr val="231F20"/>
                </a:solidFill>
                <a:latin typeface="Calibri (body)"/>
              </a:rPr>
              <a:t>or </a:t>
            </a:r>
            <a:r>
              <a:rPr lang="en-US" sz="2400" dirty="0">
                <a:solidFill>
                  <a:srgbClr val="C00000"/>
                </a:solidFill>
                <a:latin typeface="Calibri (body)"/>
              </a:rPr>
              <a:t>two</a:t>
            </a:r>
            <a:r>
              <a:rPr lang="en-US" sz="2400" dirty="0">
                <a:solidFill>
                  <a:srgbClr val="231F20"/>
                </a:solidFill>
                <a:latin typeface="Calibri (body)"/>
              </a:rPr>
              <a:t> variables separated by either </a:t>
            </a:r>
            <a:r>
              <a:rPr lang="en-US" sz="2400" b="1" dirty="0">
                <a:solidFill>
                  <a:srgbClr val="C00000"/>
                </a:solidFill>
                <a:latin typeface="Calibri (body)"/>
              </a:rPr>
              <a:t>a + or - </a:t>
            </a:r>
            <a:r>
              <a:rPr lang="en-US" sz="2400" dirty="0">
                <a:solidFill>
                  <a:srgbClr val="231F20"/>
                </a:solidFill>
                <a:latin typeface="Calibri (body)"/>
              </a:rPr>
              <a:t>operator.</a:t>
            </a:r>
          </a:p>
          <a:p>
            <a:pPr marL="342900" indent="-342900" algn="just">
              <a:lnSpc>
                <a:spcPct val="150000"/>
              </a:lnSpc>
              <a:buFont typeface="Arial" panose="020B0604020202020204" pitchFamily="34" charset="0"/>
              <a:buChar char="•"/>
            </a:pPr>
            <a:r>
              <a:rPr lang="en-US" sz="2400" dirty="0">
                <a:solidFill>
                  <a:srgbClr val="231F20"/>
                </a:solidFill>
                <a:latin typeface="Calibri (body)"/>
              </a:rPr>
              <a:t>The only variable names in this language are </a:t>
            </a:r>
            <a:r>
              <a:rPr lang="en-US" sz="2400" b="1" dirty="0">
                <a:solidFill>
                  <a:srgbClr val="231F20"/>
                </a:solidFill>
                <a:latin typeface="Calibri (body)"/>
              </a:rPr>
              <a:t>A, B, </a:t>
            </a:r>
            <a:r>
              <a:rPr lang="en-US" sz="2400" dirty="0">
                <a:solidFill>
                  <a:srgbClr val="231F20"/>
                </a:solidFill>
                <a:latin typeface="Calibri (body)"/>
              </a:rPr>
              <a:t>and</a:t>
            </a:r>
            <a:r>
              <a:rPr lang="en-US" sz="2400" b="1" dirty="0">
                <a:solidFill>
                  <a:srgbClr val="231F20"/>
                </a:solidFill>
                <a:latin typeface="Calibri (body)"/>
              </a:rPr>
              <a:t> C.</a:t>
            </a:r>
          </a:p>
          <a:p>
            <a:pPr marL="342900" indent="-342900" algn="just">
              <a:lnSpc>
                <a:spcPct val="150000"/>
              </a:lnSpc>
              <a:buFont typeface="Arial" panose="020B0604020202020204" pitchFamily="34" charset="0"/>
              <a:buChar char="•"/>
            </a:pPr>
            <a:r>
              <a:rPr lang="en-US" sz="2400" dirty="0">
                <a:solidFill>
                  <a:srgbClr val="231F20"/>
                </a:solidFill>
                <a:latin typeface="Calibri (body)"/>
              </a:rPr>
              <a:t>A derivation of a program in this language follows in the next slide:</a:t>
            </a:r>
          </a:p>
          <a:p>
            <a:pPr marL="342900" indent="-342900" algn="just">
              <a:lnSpc>
                <a:spcPct val="15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757517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0896" y="798029"/>
            <a:ext cx="9182228" cy="4897188"/>
          </a:xfrm>
          <a:prstGeom prst="rect">
            <a:avLst/>
          </a:prstGeom>
        </p:spPr>
      </p:pic>
      <p:sp>
        <p:nvSpPr>
          <p:cNvPr id="6" name="Rectangle 5"/>
          <p:cNvSpPr/>
          <p:nvPr/>
        </p:nvSpPr>
        <p:spPr>
          <a:xfrm>
            <a:off x="2515273" y="6071383"/>
            <a:ext cx="5195712" cy="830997"/>
          </a:xfrm>
          <a:prstGeom prst="rect">
            <a:avLst/>
          </a:prstGeom>
        </p:spPr>
        <p:txBody>
          <a:bodyPr wrap="square">
            <a:spAutoFit/>
          </a:bodyPr>
          <a:lstStyle/>
          <a:p>
            <a:r>
              <a:rPr lang="en-US" sz="2400" dirty="0">
                <a:solidFill>
                  <a:srgbClr val="231F20"/>
                </a:solidFill>
                <a:latin typeface="JansonText-Roman"/>
              </a:rPr>
              <a:t>The </a:t>
            </a:r>
            <a:r>
              <a:rPr lang="en-US" sz="2400" b="1" dirty="0">
                <a:solidFill>
                  <a:srgbClr val="231F20"/>
                </a:solidFill>
                <a:latin typeface="JansonText-Roman"/>
              </a:rPr>
              <a:t>symbol</a:t>
            </a:r>
            <a:r>
              <a:rPr lang="en-US" sz="2400" dirty="0">
                <a:solidFill>
                  <a:srgbClr val="231F20"/>
                </a:solidFill>
                <a:latin typeface="JansonText-Roman"/>
              </a:rPr>
              <a:t> </a:t>
            </a:r>
            <a:r>
              <a:rPr lang="en-US" sz="2400" dirty="0">
                <a:solidFill>
                  <a:srgbClr val="231F20"/>
                </a:solidFill>
                <a:latin typeface="Courier"/>
              </a:rPr>
              <a:t>=&gt; </a:t>
            </a:r>
            <a:r>
              <a:rPr lang="en-US" sz="2400" dirty="0">
                <a:solidFill>
                  <a:srgbClr val="231F20"/>
                </a:solidFill>
                <a:latin typeface="JansonText-Roman"/>
              </a:rPr>
              <a:t>is read “derives.”</a:t>
            </a:r>
            <a:r>
              <a:rPr lang="en-US" sz="2400" dirty="0"/>
              <a:t> </a:t>
            </a:r>
            <a:br>
              <a:rPr lang="en-US" sz="2400" dirty="0"/>
            </a:br>
            <a:endParaRPr lang="en-US" sz="2400" dirty="0"/>
          </a:p>
        </p:txBody>
      </p:sp>
    </p:spTree>
    <p:extLst>
      <p:ext uri="{BB962C8B-B14F-4D97-AF65-F5344CB8AC3E}">
        <p14:creationId xmlns:p14="http://schemas.microsoft.com/office/powerpoint/2010/main" val="3588875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US" dirty="0"/>
              <a:t>In this derivation, the replaced </a:t>
            </a:r>
            <a:r>
              <a:rPr lang="en-US" dirty="0">
                <a:solidFill>
                  <a:srgbClr val="C00000"/>
                </a:solidFill>
              </a:rPr>
              <a:t>nonterminal</a:t>
            </a:r>
            <a:r>
              <a:rPr lang="en-US" dirty="0"/>
              <a:t> is always the </a:t>
            </a:r>
            <a:r>
              <a:rPr lang="en-US" dirty="0">
                <a:solidFill>
                  <a:srgbClr val="C00000"/>
                </a:solidFill>
              </a:rPr>
              <a:t>leftmost</a:t>
            </a:r>
            <a:r>
              <a:rPr lang="en-US" dirty="0"/>
              <a:t> nonterminal in the previous </a:t>
            </a:r>
            <a:r>
              <a:rPr lang="en-US" b="1" dirty="0"/>
              <a:t>sentential form</a:t>
            </a:r>
            <a:r>
              <a:rPr lang="en-US" dirty="0"/>
              <a:t>. </a:t>
            </a:r>
          </a:p>
          <a:p>
            <a:pPr marL="342900" indent="-342900" algn="just">
              <a:lnSpc>
                <a:spcPct val="150000"/>
              </a:lnSpc>
              <a:buFont typeface="Arial" panose="020B0604020202020204" pitchFamily="34" charset="0"/>
              <a:buChar char="•"/>
            </a:pPr>
            <a:r>
              <a:rPr lang="en-US" dirty="0"/>
              <a:t>Derivations that use this order of replacement are called </a:t>
            </a:r>
            <a:r>
              <a:rPr lang="en-US" b="1" dirty="0"/>
              <a:t>leftmost derivations</a:t>
            </a:r>
            <a:r>
              <a:rPr lang="en-US" dirty="0"/>
              <a:t>. </a:t>
            </a:r>
          </a:p>
          <a:p>
            <a:pPr marL="342900" indent="-342900" algn="just">
              <a:lnSpc>
                <a:spcPct val="150000"/>
              </a:lnSpc>
              <a:buFont typeface="Arial" panose="020B0604020202020204" pitchFamily="34" charset="0"/>
              <a:buChar char="•"/>
            </a:pPr>
            <a:r>
              <a:rPr lang="en-US" dirty="0"/>
              <a:t>The derivation continues until the sentential form contains no non terminals. </a:t>
            </a:r>
          </a:p>
          <a:p>
            <a:pPr marL="342900" indent="-342900" algn="just">
              <a:lnSpc>
                <a:spcPct val="150000"/>
              </a:lnSpc>
              <a:buFont typeface="Arial" panose="020B0604020202020204" pitchFamily="34" charset="0"/>
              <a:buChar char="•"/>
            </a:pPr>
            <a:r>
              <a:rPr lang="en-US" dirty="0"/>
              <a:t>That sentential form, consisting of only </a:t>
            </a:r>
            <a:r>
              <a:rPr lang="en-US" dirty="0">
                <a:solidFill>
                  <a:srgbClr val="C00000"/>
                </a:solidFill>
              </a:rPr>
              <a:t>terminals</a:t>
            </a:r>
            <a:r>
              <a:rPr lang="en-US" dirty="0"/>
              <a:t>, or </a:t>
            </a:r>
            <a:r>
              <a:rPr lang="en-US" dirty="0">
                <a:solidFill>
                  <a:srgbClr val="C00000"/>
                </a:solidFill>
              </a:rPr>
              <a:t>lexemes</a:t>
            </a:r>
            <a:r>
              <a:rPr lang="en-US" dirty="0"/>
              <a:t>, is the generated sentence.</a:t>
            </a:r>
          </a:p>
          <a:p>
            <a:pPr marL="342900" indent="-342900" algn="just">
              <a:lnSpc>
                <a:spcPct val="150000"/>
              </a:lnSpc>
              <a:buFont typeface="Arial" panose="020B0604020202020204" pitchFamily="34" charset="0"/>
              <a:buChar char="•"/>
            </a:pPr>
            <a:r>
              <a:rPr lang="en-US" dirty="0"/>
              <a:t>In addition to </a:t>
            </a:r>
            <a:r>
              <a:rPr lang="en-US" dirty="0">
                <a:solidFill>
                  <a:srgbClr val="C00000"/>
                </a:solidFill>
              </a:rPr>
              <a:t>leftmost</a:t>
            </a:r>
            <a:r>
              <a:rPr lang="en-US" dirty="0"/>
              <a:t>, a derivation may be </a:t>
            </a:r>
            <a:r>
              <a:rPr lang="en-US" dirty="0">
                <a:solidFill>
                  <a:srgbClr val="C00000"/>
                </a:solidFill>
              </a:rPr>
              <a:t>rightmost</a:t>
            </a:r>
            <a:r>
              <a:rPr lang="en-US" dirty="0"/>
              <a:t>. </a:t>
            </a:r>
          </a:p>
          <a:p>
            <a:pPr marL="342900" indent="-342900" algn="just">
              <a:lnSpc>
                <a:spcPct val="150000"/>
              </a:lnSpc>
              <a:buFont typeface="Arial" panose="020B0604020202020204" pitchFamily="34" charset="0"/>
              <a:buChar char="•"/>
            </a:pPr>
            <a:r>
              <a:rPr lang="en-US" dirty="0"/>
              <a:t>Derivation order has no effect on the language generated by a grammar.</a:t>
            </a: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335702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r>
              <a:rPr lang="en-US" b="1" dirty="0"/>
              <a:t>Example 3.2  </a:t>
            </a:r>
            <a:r>
              <a:rPr lang="en-US" dirty="0"/>
              <a:t>is another example of a grammar for part of a typical programming language.</a:t>
            </a:r>
            <a:r>
              <a:rPr lang="en-US" sz="2000" dirty="0"/>
              <a:t> </a:t>
            </a:r>
          </a:p>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29552" y="1770017"/>
            <a:ext cx="6124575" cy="2743200"/>
          </a:xfrm>
          <a:prstGeom prst="rect">
            <a:avLst/>
          </a:prstGeom>
        </p:spPr>
      </p:pic>
      <p:sp>
        <p:nvSpPr>
          <p:cNvPr id="6" name="Rectangle 5"/>
          <p:cNvSpPr/>
          <p:nvPr/>
        </p:nvSpPr>
        <p:spPr>
          <a:xfrm>
            <a:off x="4241074" y="2664771"/>
            <a:ext cx="7768045" cy="327782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dirty="0">
                <a:solidFill>
                  <a:srgbClr val="231F20"/>
                </a:solidFill>
                <a:latin typeface="Calibri (body)"/>
              </a:rPr>
              <a:t>The grammar of the Example describes assignment statements whose right sides are arithmetic expressions with multiplication and addition operators and parentheses. </a:t>
            </a:r>
          </a:p>
          <a:p>
            <a:pPr marL="285750" indent="-285750" algn="just">
              <a:lnSpc>
                <a:spcPct val="150000"/>
              </a:lnSpc>
              <a:buFont typeface="Arial" panose="020B0604020202020204" pitchFamily="34" charset="0"/>
              <a:buChar char="•"/>
            </a:pPr>
            <a:r>
              <a:rPr lang="en-US" sz="2000" dirty="0">
                <a:solidFill>
                  <a:srgbClr val="231F20"/>
                </a:solidFill>
                <a:latin typeface="Calibri (body)"/>
              </a:rPr>
              <a:t>For example, the statement</a:t>
            </a:r>
          </a:p>
          <a:p>
            <a:pPr algn="just">
              <a:lnSpc>
                <a:spcPct val="150000"/>
              </a:lnSpc>
            </a:pPr>
            <a:r>
              <a:rPr lang="en-US" sz="2000" b="1" dirty="0">
                <a:solidFill>
                  <a:srgbClr val="231F20"/>
                </a:solidFill>
                <a:latin typeface="Calibri (body)"/>
              </a:rPr>
              <a:t>A = B * ( A + C )</a:t>
            </a:r>
          </a:p>
          <a:p>
            <a:pPr algn="just">
              <a:lnSpc>
                <a:spcPct val="150000"/>
              </a:lnSpc>
            </a:pPr>
            <a:r>
              <a:rPr lang="en-US" sz="2000" dirty="0">
                <a:solidFill>
                  <a:srgbClr val="231F20"/>
                </a:solidFill>
                <a:latin typeface="Calibri (body)"/>
              </a:rPr>
              <a:t>is generated by the leftmost derivation:</a:t>
            </a:r>
          </a:p>
          <a:p>
            <a:pPr algn="just">
              <a:lnSpc>
                <a:spcPct val="150000"/>
              </a:lnSpc>
            </a:pPr>
            <a:endParaRPr lang="en-US" dirty="0"/>
          </a:p>
        </p:txBody>
      </p:sp>
    </p:spTree>
    <p:extLst>
      <p:ext uri="{BB962C8B-B14F-4D97-AF65-F5344CB8AC3E}">
        <p14:creationId xmlns:p14="http://schemas.microsoft.com/office/powerpoint/2010/main" val="1277897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5450" y="798027"/>
            <a:ext cx="7357815" cy="5328549"/>
          </a:xfrm>
          <a:prstGeom prst="rect">
            <a:avLst/>
          </a:prstGeom>
        </p:spPr>
      </p:pic>
    </p:spTree>
    <p:extLst>
      <p:ext uri="{BB962C8B-B14F-4D97-AF65-F5344CB8AC3E}">
        <p14:creationId xmlns:p14="http://schemas.microsoft.com/office/powerpoint/2010/main" val="251192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lnSpc>
                <a:spcPct val="150000"/>
              </a:lnSpc>
            </a:pPr>
            <a:r>
              <a:rPr lang="en-US" sz="2800" b="1" dirty="0">
                <a:latin typeface="Arial" panose="020B0604020202020204" pitchFamily="34" charset="0"/>
                <a:cs typeface="Arial" panose="020B0604020202020204" pitchFamily="34" charset="0"/>
              </a:rPr>
              <a:t>Pars tree</a:t>
            </a:r>
          </a:p>
          <a:p>
            <a:pPr algn="just">
              <a:lnSpc>
                <a:spcPct val="150000"/>
              </a:lnSpc>
            </a:pPr>
            <a:br>
              <a:rPr lang="en-US" sz="2000" dirty="0"/>
            </a:br>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909226" y="882340"/>
            <a:ext cx="5160857" cy="5891347"/>
          </a:xfrm>
          <a:prstGeom prst="rect">
            <a:avLst/>
          </a:prstGeom>
        </p:spPr>
      </p:pic>
      <p:sp>
        <p:nvSpPr>
          <p:cNvPr id="6" name="Rectangle 5"/>
          <p:cNvSpPr/>
          <p:nvPr/>
        </p:nvSpPr>
        <p:spPr>
          <a:xfrm>
            <a:off x="113211" y="1535448"/>
            <a:ext cx="6830846" cy="286232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t>One of the most attractive features of </a:t>
            </a:r>
            <a:r>
              <a:rPr lang="en-US" sz="2000" b="1" dirty="0"/>
              <a:t>grammars</a:t>
            </a:r>
            <a:r>
              <a:rPr lang="en-US" sz="2000" dirty="0"/>
              <a:t> is that they naturally describe the hierarchical syntactic structure of the sentences of the languages they define. </a:t>
            </a:r>
          </a:p>
          <a:p>
            <a:pPr marL="342900" indent="-342900" algn="just">
              <a:lnSpc>
                <a:spcPct val="150000"/>
              </a:lnSpc>
              <a:buFont typeface="Arial" panose="020B0604020202020204" pitchFamily="34" charset="0"/>
              <a:buChar char="•"/>
            </a:pPr>
            <a:r>
              <a:rPr lang="en-US" sz="2000" dirty="0"/>
              <a:t>These hierarchical structures are called </a:t>
            </a:r>
            <a:r>
              <a:rPr lang="en-US" sz="2000" b="1" dirty="0"/>
              <a:t>parse trees</a:t>
            </a:r>
            <a:r>
              <a:rPr lang="en-US" sz="2000" dirty="0"/>
              <a:t>. </a:t>
            </a:r>
          </a:p>
          <a:p>
            <a:pPr marL="342900" indent="-342900" algn="just">
              <a:lnSpc>
                <a:spcPct val="150000"/>
              </a:lnSpc>
              <a:buFont typeface="Arial" panose="020B0604020202020204" pitchFamily="34" charset="0"/>
              <a:buChar char="•"/>
            </a:pPr>
            <a:r>
              <a:rPr lang="en-US" sz="2000" dirty="0"/>
              <a:t>For example, the parse tree in </a:t>
            </a:r>
            <a:r>
              <a:rPr lang="en-US" sz="2000" b="1" dirty="0"/>
              <a:t>Figure 3.1 </a:t>
            </a:r>
            <a:r>
              <a:rPr lang="en-US" sz="2000" dirty="0"/>
              <a:t>shows the structure of the assignment statement derived previously.</a:t>
            </a:r>
          </a:p>
        </p:txBody>
      </p:sp>
      <p:sp>
        <p:nvSpPr>
          <p:cNvPr id="7" name="Rectangle 6"/>
          <p:cNvSpPr/>
          <p:nvPr/>
        </p:nvSpPr>
        <p:spPr>
          <a:xfrm>
            <a:off x="113211" y="4397770"/>
            <a:ext cx="7602583" cy="281461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solidFill>
                  <a:srgbClr val="231F20"/>
                </a:solidFill>
                <a:latin typeface="Calibri (body)"/>
              </a:rPr>
              <a:t>Every </a:t>
            </a:r>
            <a:r>
              <a:rPr lang="en-US" sz="2000" dirty="0">
                <a:solidFill>
                  <a:srgbClr val="C00000"/>
                </a:solidFill>
                <a:latin typeface="Calibri (body)"/>
              </a:rPr>
              <a:t>internal node </a:t>
            </a:r>
            <a:r>
              <a:rPr lang="en-US" sz="2000" dirty="0">
                <a:solidFill>
                  <a:srgbClr val="231F20"/>
                </a:solidFill>
                <a:latin typeface="Calibri (body)"/>
              </a:rPr>
              <a:t>of a parse tree is labeled with a </a:t>
            </a:r>
            <a:r>
              <a:rPr lang="en-US" sz="2000" dirty="0">
                <a:solidFill>
                  <a:srgbClr val="C00000"/>
                </a:solidFill>
                <a:latin typeface="Calibri (body)"/>
              </a:rPr>
              <a:t>nonterminal sy</a:t>
            </a:r>
            <a:r>
              <a:rPr lang="en-US" sz="2000" dirty="0">
                <a:solidFill>
                  <a:srgbClr val="231F20"/>
                </a:solidFill>
                <a:latin typeface="Calibri (body)"/>
              </a:rPr>
              <a:t>mbol. every leaf is labeled with a terminal symbol. </a:t>
            </a:r>
          </a:p>
          <a:p>
            <a:pPr marL="342900" indent="-342900" algn="just">
              <a:lnSpc>
                <a:spcPct val="150000"/>
              </a:lnSpc>
              <a:buFont typeface="Arial" panose="020B0604020202020204" pitchFamily="34" charset="0"/>
              <a:buChar char="•"/>
            </a:pPr>
            <a:r>
              <a:rPr lang="en-US" sz="2000" dirty="0">
                <a:solidFill>
                  <a:srgbClr val="231F20"/>
                </a:solidFill>
                <a:latin typeface="Calibri (body)"/>
              </a:rPr>
              <a:t>Every subtree of a parse tree describes one instance of an abstraction in the sentence.</a:t>
            </a:r>
          </a:p>
          <a:p>
            <a:pPr algn="just">
              <a:lnSpc>
                <a:spcPct val="150000"/>
              </a:lnSpc>
            </a:pPr>
            <a:r>
              <a:rPr lang="en-US" sz="2000" dirty="0"/>
              <a:t> </a:t>
            </a:r>
            <a:br>
              <a:rPr lang="en-US" sz="2000" dirty="0"/>
            </a:br>
            <a:endParaRPr lang="en-US" sz="2000" dirty="0"/>
          </a:p>
        </p:txBody>
      </p:sp>
      <p:sp>
        <p:nvSpPr>
          <p:cNvPr id="8" name="Rectangle 7"/>
          <p:cNvSpPr/>
          <p:nvPr/>
        </p:nvSpPr>
        <p:spPr>
          <a:xfrm>
            <a:off x="9981067" y="1166116"/>
            <a:ext cx="1174360" cy="369332"/>
          </a:xfrm>
          <a:prstGeom prst="rect">
            <a:avLst/>
          </a:prstGeom>
        </p:spPr>
        <p:txBody>
          <a:bodyPr wrap="none">
            <a:spAutoFit/>
          </a:bodyPr>
          <a:lstStyle/>
          <a:p>
            <a:r>
              <a:rPr lang="en-US" b="1" dirty="0"/>
              <a:t>Figure 3.1 </a:t>
            </a:r>
            <a:endParaRPr lang="en-US" dirty="0"/>
          </a:p>
        </p:txBody>
      </p:sp>
    </p:spTree>
    <p:extLst>
      <p:ext uri="{BB962C8B-B14F-4D97-AF65-F5344CB8AC3E}">
        <p14:creationId xmlns:p14="http://schemas.microsoft.com/office/powerpoint/2010/main" val="3488544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lnSpc>
                <a:spcPct val="150000"/>
              </a:lnSpc>
            </a:pPr>
            <a:r>
              <a:rPr lang="en-US" b="1" dirty="0">
                <a:latin typeface="Arial" panose="020B0604020202020204" pitchFamily="34" charset="0"/>
                <a:cs typeface="Arial" panose="020B0604020202020204" pitchFamily="34" charset="0"/>
              </a:rPr>
              <a:t>Ambiguity</a:t>
            </a:r>
          </a:p>
          <a:p>
            <a:pPr marL="342900" indent="-342900" algn="just">
              <a:lnSpc>
                <a:spcPct val="150000"/>
              </a:lnSpc>
              <a:buFont typeface="Arial" panose="020B0604020202020204" pitchFamily="34" charset="0"/>
              <a:buChar char="•"/>
            </a:pPr>
            <a:r>
              <a:rPr lang="en-US" dirty="0"/>
              <a:t>A </a:t>
            </a:r>
            <a:r>
              <a:rPr lang="en-US" b="1" dirty="0"/>
              <a:t>grammar</a:t>
            </a:r>
            <a:r>
              <a:rPr lang="en-US" dirty="0"/>
              <a:t> that generates a sentential form for which there are </a:t>
            </a:r>
            <a:r>
              <a:rPr lang="en-US" dirty="0">
                <a:solidFill>
                  <a:srgbClr val="C00000"/>
                </a:solidFill>
              </a:rPr>
              <a:t>two or more distinct parse trees </a:t>
            </a:r>
            <a:r>
              <a:rPr lang="en-US" dirty="0"/>
              <a:t>is said to be </a:t>
            </a:r>
            <a:r>
              <a:rPr lang="en-US" b="1" dirty="0"/>
              <a:t>ambiguous</a:t>
            </a:r>
            <a:r>
              <a:rPr lang="en-US" dirty="0"/>
              <a:t>. </a:t>
            </a:r>
          </a:p>
          <a:p>
            <a:pPr marL="342900" indent="-342900" algn="just">
              <a:lnSpc>
                <a:spcPct val="150000"/>
              </a:lnSpc>
              <a:buFont typeface="Arial" panose="020B0604020202020204" pitchFamily="34" charset="0"/>
              <a:buChar char="•"/>
            </a:pPr>
            <a:r>
              <a:rPr lang="en-US" dirty="0"/>
              <a:t>Consider the grammar shown in the </a:t>
            </a:r>
            <a:r>
              <a:rPr lang="en-US" b="1" dirty="0"/>
              <a:t>Example 3.3</a:t>
            </a:r>
            <a:r>
              <a:rPr lang="en-US" dirty="0"/>
              <a:t>, which is a minor variation of the grammar shown in </a:t>
            </a:r>
            <a:r>
              <a:rPr lang="en-US" b="1" dirty="0"/>
              <a:t>Example 3.2.</a:t>
            </a:r>
          </a:p>
          <a:p>
            <a:pPr algn="just">
              <a:lnSpc>
                <a:spcPct val="150000"/>
              </a:lnSpc>
            </a:pPr>
            <a:r>
              <a:rPr lang="en-US" sz="2000" dirty="0"/>
              <a:t> </a:t>
            </a:r>
            <a:br>
              <a:rPr lang="en-US" sz="2000" dirty="0"/>
            </a:br>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643279" y="3763326"/>
            <a:ext cx="3916794" cy="2728914"/>
          </a:xfrm>
          <a:prstGeom prst="rect">
            <a:avLst/>
          </a:prstGeom>
        </p:spPr>
      </p:pic>
      <p:sp>
        <p:nvSpPr>
          <p:cNvPr id="7" name="TextBox 6">
            <a:extLst>
              <a:ext uri="{FF2B5EF4-FFF2-40B4-BE49-F238E27FC236}">
                <a16:creationId xmlns:a16="http://schemas.microsoft.com/office/drawing/2014/main" id="{D4C93993-8DCF-0A6C-44F0-20E79BD4BFC9}"/>
              </a:ext>
            </a:extLst>
          </p:cNvPr>
          <p:cNvSpPr txBox="1"/>
          <p:nvPr/>
        </p:nvSpPr>
        <p:spPr>
          <a:xfrm>
            <a:off x="0" y="4887249"/>
            <a:ext cx="6196082" cy="1604991"/>
          </a:xfrm>
          <a:prstGeom prst="rect">
            <a:avLst/>
          </a:prstGeom>
          <a:noFill/>
        </p:spPr>
        <p:txBody>
          <a:bodyPr wrap="square">
            <a:spAutoFit/>
          </a:bodyPr>
          <a:lstStyle/>
          <a:p>
            <a:pPr>
              <a:lnSpc>
                <a:spcPct val="150000"/>
              </a:lnSpc>
            </a:pPr>
            <a:r>
              <a:rPr lang="en-US" sz="2800" b="1" dirty="0">
                <a:latin typeface="Arial" charset="0"/>
              </a:rPr>
              <a:t>Source of Ambiguity</a:t>
            </a:r>
          </a:p>
          <a:p>
            <a:pPr marL="342900" indent="-342900">
              <a:lnSpc>
                <a:spcPct val="150000"/>
              </a:lnSpc>
              <a:buFont typeface="Arial" panose="020B0604020202020204" pitchFamily="34" charset="0"/>
              <a:buChar char="•"/>
            </a:pPr>
            <a:r>
              <a:rPr lang="en-US" sz="2000" dirty="0">
                <a:latin typeface="Arial" charset="0"/>
              </a:rPr>
              <a:t>Lack of determination of operator precedence</a:t>
            </a:r>
          </a:p>
          <a:p>
            <a:pPr marL="342900" indent="-342900">
              <a:lnSpc>
                <a:spcPct val="150000"/>
              </a:lnSpc>
              <a:buFont typeface="Arial" panose="020B0604020202020204" pitchFamily="34" charset="0"/>
              <a:buChar char="•"/>
            </a:pPr>
            <a:r>
              <a:rPr lang="en-US" sz="2000" dirty="0">
                <a:latin typeface="Arial" charset="0"/>
              </a:rPr>
              <a:t>Lack of determination of operator associatively</a:t>
            </a:r>
          </a:p>
        </p:txBody>
      </p:sp>
    </p:spTree>
    <p:extLst>
      <p:ext uri="{BB962C8B-B14F-4D97-AF65-F5344CB8AC3E}">
        <p14:creationId xmlns:p14="http://schemas.microsoft.com/office/powerpoint/2010/main" val="3159390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lnSpc>
                <a:spcPct val="150000"/>
              </a:lnSpc>
            </a:pPr>
            <a:endParaRPr lang="en-US" dirty="0"/>
          </a:p>
          <a:p>
            <a:pPr algn="just">
              <a:lnSpc>
                <a:spcPct val="150000"/>
              </a:lnSpc>
            </a:pPr>
            <a:r>
              <a:rPr lang="en-US" sz="2000" dirty="0"/>
              <a:t> </a:t>
            </a:r>
            <a:br>
              <a:rPr lang="en-US" sz="2000" dirty="0"/>
            </a:br>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4" name="Rectangle 3"/>
          <p:cNvSpPr/>
          <p:nvPr/>
        </p:nvSpPr>
        <p:spPr>
          <a:xfrm>
            <a:off x="235131" y="999286"/>
            <a:ext cx="5181600" cy="5632311"/>
          </a:xfrm>
          <a:prstGeom prst="rect">
            <a:avLst/>
          </a:prstGeom>
        </p:spPr>
        <p:txBody>
          <a:bodyPr wrap="square">
            <a:spAutoFit/>
          </a:bodyPr>
          <a:lstStyle/>
          <a:p>
            <a:pPr algn="just">
              <a:lnSpc>
                <a:spcPct val="150000"/>
              </a:lnSpc>
            </a:pPr>
            <a:r>
              <a:rPr lang="en-US" sz="2000" dirty="0"/>
              <a:t>The grammar of </a:t>
            </a:r>
            <a:r>
              <a:rPr lang="en-US" sz="2000" b="1" dirty="0"/>
              <a:t>Example 3.3 </a:t>
            </a:r>
            <a:r>
              <a:rPr lang="en-US" sz="2000" dirty="0"/>
              <a:t>is ambiguous because the sentence</a:t>
            </a:r>
          </a:p>
          <a:p>
            <a:pPr algn="just">
              <a:lnSpc>
                <a:spcPct val="150000"/>
              </a:lnSpc>
            </a:pPr>
            <a:r>
              <a:rPr lang="en-US" sz="2000" dirty="0"/>
              <a:t>A = B + C * A</a:t>
            </a:r>
          </a:p>
          <a:p>
            <a:pPr algn="just">
              <a:lnSpc>
                <a:spcPct val="150000"/>
              </a:lnSpc>
            </a:pPr>
            <a:r>
              <a:rPr lang="en-US" sz="2000" dirty="0"/>
              <a:t>has two distinct parse trees, as shown in </a:t>
            </a:r>
            <a:r>
              <a:rPr lang="en-US" sz="2000" b="1" dirty="0"/>
              <a:t>Figure 3.2. </a:t>
            </a:r>
          </a:p>
          <a:p>
            <a:pPr marL="342900" indent="-342900" algn="just">
              <a:lnSpc>
                <a:spcPct val="150000"/>
              </a:lnSpc>
              <a:buFont typeface="Arial" panose="020B0604020202020204" pitchFamily="34" charset="0"/>
              <a:buChar char="•"/>
            </a:pPr>
            <a:r>
              <a:rPr lang="en-US" sz="2000" dirty="0"/>
              <a:t>The ambiguity occurs because the grammar specifies slightly less syntactic structure than does the grammar of </a:t>
            </a:r>
            <a:r>
              <a:rPr lang="en-US" sz="2000" b="1" dirty="0"/>
              <a:t>Example 3.2. </a:t>
            </a:r>
          </a:p>
          <a:p>
            <a:pPr marL="342900" indent="-342900" algn="just">
              <a:lnSpc>
                <a:spcPct val="150000"/>
              </a:lnSpc>
              <a:buFont typeface="Arial" panose="020B0604020202020204" pitchFamily="34" charset="0"/>
              <a:buChar char="•"/>
            </a:pPr>
            <a:r>
              <a:rPr lang="en-US" sz="2000" dirty="0"/>
              <a:t>Rather than allowing the parse tree of an expression to grow only on the right, this grammar allows growth on both the left and the right.</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455517" y="1994264"/>
            <a:ext cx="6605854" cy="3735024"/>
          </a:xfrm>
          <a:prstGeom prst="rect">
            <a:avLst/>
          </a:prstGeom>
        </p:spPr>
      </p:pic>
      <p:sp>
        <p:nvSpPr>
          <p:cNvPr id="7" name="Rectangle 6"/>
          <p:cNvSpPr/>
          <p:nvPr/>
        </p:nvSpPr>
        <p:spPr>
          <a:xfrm>
            <a:off x="8878268" y="5984409"/>
            <a:ext cx="1235275" cy="507831"/>
          </a:xfrm>
          <a:prstGeom prst="rect">
            <a:avLst/>
          </a:prstGeom>
        </p:spPr>
        <p:txBody>
          <a:bodyPr wrap="none">
            <a:spAutoFit/>
          </a:bodyPr>
          <a:lstStyle/>
          <a:p>
            <a:pPr algn="just">
              <a:lnSpc>
                <a:spcPct val="150000"/>
              </a:lnSpc>
            </a:pPr>
            <a:r>
              <a:rPr lang="en-US" b="1" dirty="0"/>
              <a:t>Figure 3.2. </a:t>
            </a:r>
          </a:p>
        </p:txBody>
      </p:sp>
    </p:spTree>
    <p:extLst>
      <p:ext uri="{BB962C8B-B14F-4D97-AF65-F5344CB8AC3E}">
        <p14:creationId xmlns:p14="http://schemas.microsoft.com/office/powerpoint/2010/main" val="261668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FB3D9-B913-4F6D-44BD-E0CF2F84B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1DC13-CE08-684B-916F-B9FAB4D6C496}"/>
              </a:ext>
            </a:extLst>
          </p:cNvPr>
          <p:cNvSpPr>
            <a:spLocks noGrp="1"/>
          </p:cNvSpPr>
          <p:nvPr>
            <p:ph type="ctrTitle"/>
          </p:nvPr>
        </p:nvSpPr>
        <p:spPr>
          <a:xfrm>
            <a:off x="0" y="0"/>
            <a:ext cx="12192000" cy="681644"/>
          </a:xfrm>
        </p:spPr>
        <p:txBody>
          <a:bodyPr>
            <a:noAutofit/>
          </a:bodyPr>
          <a:lstStyle/>
          <a:p>
            <a:r>
              <a:rPr lang="en-US" sz="4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Common terminologies in Compiler</a:t>
            </a:r>
          </a:p>
        </p:txBody>
      </p:sp>
      <p:sp>
        <p:nvSpPr>
          <p:cNvPr id="3" name="Subtitle 2">
            <a:extLst>
              <a:ext uri="{FF2B5EF4-FFF2-40B4-BE49-F238E27FC236}">
                <a16:creationId xmlns:a16="http://schemas.microsoft.com/office/drawing/2014/main" id="{718BCC6C-8630-DF7A-2417-CAA47E7E8FB8}"/>
              </a:ext>
            </a:extLst>
          </p:cNvPr>
          <p:cNvSpPr>
            <a:spLocks noGrp="1"/>
          </p:cNvSpPr>
          <p:nvPr>
            <p:ph type="subTitle" idx="1"/>
          </p:nvPr>
        </p:nvSpPr>
        <p:spPr>
          <a:xfrm>
            <a:off x="0" y="798029"/>
            <a:ext cx="12192000" cy="6059971"/>
          </a:xfrm>
        </p:spPr>
        <p:txBody>
          <a:bodyPr>
            <a:normAutofit/>
          </a:bodyPr>
          <a:lstStyle/>
          <a:p>
            <a:pPr algn="just"/>
            <a:r>
              <a:rPr lang="en-GB" sz="2800" b="1" dirty="0">
                <a:cs typeface="Arial" panose="020B0604020202020204" pitchFamily="34" charset="0"/>
              </a:rPr>
              <a:t>1. Grammar</a:t>
            </a:r>
            <a:r>
              <a:rPr lang="en-GB" dirty="0">
                <a:cs typeface="Arial" panose="020B0604020202020204" pitchFamily="34" charset="0"/>
              </a:rPr>
              <a:t> </a:t>
            </a:r>
          </a:p>
          <a:p>
            <a:pPr algn="just"/>
            <a:endParaRPr lang="en-US" sz="2000" dirty="0">
              <a:cs typeface="Arial" panose="020B0604020202020204" pitchFamily="34" charset="0"/>
            </a:endParaRPr>
          </a:p>
        </p:txBody>
      </p:sp>
      <p:cxnSp>
        <p:nvCxnSpPr>
          <p:cNvPr id="5" name="Straight Connector 4">
            <a:extLst>
              <a:ext uri="{FF2B5EF4-FFF2-40B4-BE49-F238E27FC236}">
                <a16:creationId xmlns:a16="http://schemas.microsoft.com/office/drawing/2014/main" id="{7C537FF1-F049-6A6B-F9D8-41F3F301DD5F}"/>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98D018CF-F192-5EAF-EBFC-24BF57FEB4B7}"/>
              </a:ext>
            </a:extLst>
          </p:cNvPr>
          <p:cNvGraphicFramePr>
            <a:graphicFrameLocks noGrp="1"/>
          </p:cNvGraphicFramePr>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TextBox 5">
            <a:extLst>
              <a:ext uri="{FF2B5EF4-FFF2-40B4-BE49-F238E27FC236}">
                <a16:creationId xmlns:a16="http://schemas.microsoft.com/office/drawing/2014/main" id="{11C7ADAA-5437-C840-681C-FFD7DD4740FD}"/>
              </a:ext>
            </a:extLst>
          </p:cNvPr>
          <p:cNvSpPr txBox="1"/>
          <p:nvPr/>
        </p:nvSpPr>
        <p:spPr>
          <a:xfrm>
            <a:off x="-65965" y="1346689"/>
            <a:ext cx="4831307" cy="4401205"/>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sz="2000" dirty="0"/>
              <a:t>Grammars define the </a:t>
            </a:r>
            <a:r>
              <a:rPr lang="en-GB" sz="2000" b="1" dirty="0"/>
              <a:t>rules of syntax</a:t>
            </a:r>
            <a:r>
              <a:rPr lang="en-GB" sz="2000" dirty="0"/>
              <a:t> for a programming language. </a:t>
            </a:r>
          </a:p>
          <a:p>
            <a:pPr marL="285750" indent="-285750" algn="just">
              <a:lnSpc>
                <a:spcPct val="150000"/>
              </a:lnSpc>
              <a:buFont typeface="Arial" panose="020B0604020202020204" pitchFamily="34" charset="0"/>
              <a:buChar char="•"/>
            </a:pPr>
            <a:r>
              <a:rPr lang="en-GB" sz="2000" dirty="0"/>
              <a:t>A grammar specifies how tokens are combined to form valid statements or expressions in the language. Grammars are often expressed using </a:t>
            </a:r>
            <a:r>
              <a:rPr lang="en-GB" sz="2000" b="1" dirty="0"/>
              <a:t>Backus-Naur Form (BNF)</a:t>
            </a:r>
            <a:r>
              <a:rPr lang="en-GB" sz="2000" dirty="0"/>
              <a:t> or </a:t>
            </a:r>
            <a:r>
              <a:rPr lang="en-GB" sz="2000" b="1" dirty="0"/>
              <a:t>Context-Free Grammar (CFG)</a:t>
            </a:r>
            <a:r>
              <a:rPr lang="en-GB" sz="2000" dirty="0"/>
              <a:t>.</a:t>
            </a:r>
          </a:p>
          <a:p>
            <a:pPr marL="285750" indent="-285750">
              <a:buFont typeface="Arial" panose="020B0604020202020204" pitchFamily="34" charset="0"/>
              <a:buChar char="•"/>
            </a:pPr>
            <a:r>
              <a:rPr lang="en-GB" sz="2000" b="1" dirty="0"/>
              <a:t>Example:</a:t>
            </a:r>
            <a:r>
              <a:rPr lang="en-GB" sz="2000" dirty="0"/>
              <a:t> A simple grammar for an assignment statement:</a:t>
            </a:r>
          </a:p>
        </p:txBody>
      </p:sp>
      <p:sp>
        <p:nvSpPr>
          <p:cNvPr id="12" name="TextBox 11">
            <a:extLst>
              <a:ext uri="{FF2B5EF4-FFF2-40B4-BE49-F238E27FC236}">
                <a16:creationId xmlns:a16="http://schemas.microsoft.com/office/drawing/2014/main" id="{65C543F7-6EBC-5B95-8ADF-61147FACFBE2}"/>
              </a:ext>
            </a:extLst>
          </p:cNvPr>
          <p:cNvSpPr txBox="1"/>
          <p:nvPr/>
        </p:nvSpPr>
        <p:spPr>
          <a:xfrm>
            <a:off x="5991367" y="1173715"/>
            <a:ext cx="5936776" cy="2805063"/>
          </a:xfrm>
          <a:prstGeom prst="rect">
            <a:avLst/>
          </a:prstGeom>
          <a:noFill/>
        </p:spPr>
        <p:txBody>
          <a:bodyPr wrap="square">
            <a:spAutoFit/>
          </a:bodyPr>
          <a:lstStyle/>
          <a:p>
            <a:pPr>
              <a:lnSpc>
                <a:spcPct val="150000"/>
              </a:lnSpc>
            </a:pPr>
            <a:r>
              <a:rPr lang="en-US" sz="2400" dirty="0"/>
              <a:t>&lt;assignment&gt; ::= &lt;identifier&gt; = &lt;expression&gt;;</a:t>
            </a:r>
          </a:p>
          <a:p>
            <a:pPr>
              <a:lnSpc>
                <a:spcPct val="150000"/>
              </a:lnSpc>
            </a:pPr>
            <a:r>
              <a:rPr lang="en-US" sz="2400" dirty="0"/>
              <a:t> &lt;expression&gt; ::= &lt;identifier&gt; | &lt;number&gt; | &lt;expression&gt; + &lt;expression&gt; </a:t>
            </a:r>
          </a:p>
          <a:p>
            <a:pPr>
              <a:lnSpc>
                <a:spcPct val="150000"/>
              </a:lnSpc>
            </a:pPr>
            <a:r>
              <a:rPr lang="en-US" sz="2400" dirty="0"/>
              <a:t>&lt;identifier&gt; ::= [a-</a:t>
            </a:r>
            <a:r>
              <a:rPr lang="en-US" sz="2400" dirty="0" err="1"/>
              <a:t>zA</a:t>
            </a:r>
            <a:r>
              <a:rPr lang="en-US" sz="2400" dirty="0"/>
              <a:t>-Z][a-zA-Z0-9]*</a:t>
            </a:r>
          </a:p>
          <a:p>
            <a:pPr>
              <a:lnSpc>
                <a:spcPct val="150000"/>
              </a:lnSpc>
            </a:pPr>
            <a:r>
              <a:rPr lang="en-US" sz="2400" dirty="0"/>
              <a:t> &lt;number&gt; ::= [0-9]+</a:t>
            </a:r>
          </a:p>
        </p:txBody>
      </p:sp>
      <p:sp>
        <p:nvSpPr>
          <p:cNvPr id="15" name="Rectangle 3">
            <a:extLst>
              <a:ext uri="{FF2B5EF4-FFF2-40B4-BE49-F238E27FC236}">
                <a16:creationId xmlns:a16="http://schemas.microsoft.com/office/drawing/2014/main" id="{58DB6939-BD7D-CFEA-C0A3-97944BABC878}"/>
              </a:ext>
            </a:extLst>
          </p:cNvPr>
          <p:cNvSpPr>
            <a:spLocks noChangeArrowheads="1"/>
          </p:cNvSpPr>
          <p:nvPr/>
        </p:nvSpPr>
        <p:spPr bwMode="auto">
          <a:xfrm>
            <a:off x="5345372" y="4241912"/>
            <a:ext cx="6846628" cy="235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This grammar specifies: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An assignment statement consists of an identifier, followed by </a:t>
            </a:r>
            <a:r>
              <a:rPr kumimoji="0" lang="en-US" altLang="en-US" sz="2000" b="1" i="0" u="none" strike="noStrike" cap="none" normalizeH="0" baseline="0" dirty="0">
                <a:ln>
                  <a:noFill/>
                </a:ln>
                <a:solidFill>
                  <a:schemeClr val="tx1"/>
                </a:solidFill>
                <a:effectLst/>
              </a:rPr>
              <a:t>=</a:t>
            </a:r>
            <a:r>
              <a:rPr kumimoji="0" lang="en-US" altLang="en-US" sz="2000" i="0" u="none" strike="noStrike" cap="none" normalizeH="0" baseline="0" dirty="0">
                <a:ln>
                  <a:noFill/>
                </a:ln>
                <a:solidFill>
                  <a:schemeClr val="tx1"/>
                </a:solidFill>
                <a:effectLst/>
              </a:rPr>
              <a:t>,</a:t>
            </a:r>
            <a:r>
              <a:rPr kumimoji="0" lang="en-US" altLang="en-US" sz="2000" b="0" i="0" u="none" strike="noStrike" cap="none" normalizeH="0" baseline="0" dirty="0">
                <a:ln>
                  <a:noFill/>
                </a:ln>
                <a:solidFill>
                  <a:schemeClr val="tx1"/>
                </a:solidFill>
                <a:effectLst/>
              </a:rPr>
              <a:t> followed by an expression, and ends with </a:t>
            </a:r>
            <a:r>
              <a:rPr kumimoji="0" lang="en-US" altLang="en-US" sz="2000" b="1" i="0" u="none" strike="noStrike" cap="none" normalizeH="0" baseline="0" dirty="0">
                <a:ln>
                  <a:noFill/>
                </a:ln>
                <a:solidFill>
                  <a:schemeClr val="tx1"/>
                </a:solidFill>
                <a:effectLst/>
              </a:rPr>
              <a:t>;</a:t>
            </a:r>
            <a:r>
              <a:rPr kumimoji="0" lang="en-US" altLang="en-US" sz="2000" b="0" i="0" u="none" strike="noStrike" cap="none" normalizeH="0" baseline="0" dirty="0">
                <a:ln>
                  <a:noFill/>
                </a:ln>
                <a:solidFill>
                  <a:schemeClr val="tx1"/>
                </a:solidFill>
                <a:effectLst/>
              </a:rPr>
              <a: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An expression can be an identifier, a number, or a combination of expressions with </a:t>
            </a:r>
            <a:r>
              <a:rPr kumimoji="0" lang="en-US" altLang="en-US" sz="2000" b="1" i="0" u="none" strike="noStrike" cap="none" normalizeH="0" baseline="0" dirty="0">
                <a:ln>
                  <a:noFill/>
                </a:ln>
                <a:solidFill>
                  <a:schemeClr val="tx1"/>
                </a:solidFill>
                <a:effectLst/>
              </a:rPr>
              <a:t>+</a:t>
            </a:r>
            <a:r>
              <a:rPr kumimoji="0" lang="en-US" altLang="en-US" sz="2000" b="0" i="0" u="none" strike="noStrike" cap="none" normalizeH="0" baseline="0" dirty="0">
                <a:ln>
                  <a:noFill/>
                </a:ln>
                <a:solidFill>
                  <a:schemeClr val="tx1"/>
                </a:solidFill>
                <a:effectLst/>
              </a:rPr>
              <a:t>.</a:t>
            </a:r>
          </a:p>
        </p:txBody>
      </p:sp>
    </p:spTree>
    <p:extLst>
      <p:ext uri="{BB962C8B-B14F-4D97-AF65-F5344CB8AC3E}">
        <p14:creationId xmlns:p14="http://schemas.microsoft.com/office/powerpoint/2010/main" val="3125093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Syntactic ambiguity of language structures is a problem because compilers often base the semantics of those structures on their syntactic form. </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Specifically, the compiler chooses the code to be generated for a statement by examining its parse tree. </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If a language structure has more than one parse tree, then the meaning of the structure cannot be determined uniquely. </a:t>
            </a:r>
          </a:p>
          <a:p>
            <a:pPr marL="342900" indent="-342900" algn="just">
              <a:lnSpc>
                <a:spcPct val="150000"/>
              </a:lnSpc>
              <a:buFont typeface="Arial" panose="020B0604020202020204" pitchFamily="34" charset="0"/>
              <a:buChar char="•"/>
            </a:pPr>
            <a:r>
              <a:rPr lang="en-GB" sz="2000" dirty="0">
                <a:solidFill>
                  <a:srgbClr val="231F20"/>
                </a:solidFill>
                <a:latin typeface="Arial" panose="020B0604020202020204" pitchFamily="34" charset="0"/>
                <a:cs typeface="Arial" panose="020B0604020202020204" pitchFamily="34" charset="0"/>
              </a:rPr>
              <a:t>We can avoid </a:t>
            </a:r>
            <a:r>
              <a:rPr lang="en-GB" sz="2000" i="0" dirty="0">
                <a:solidFill>
                  <a:srgbClr val="231F20"/>
                </a:solidFill>
                <a:effectLst/>
                <a:latin typeface="Arial" panose="020B0604020202020204" pitchFamily="34" charset="0"/>
                <a:cs typeface="Arial" panose="020B0604020202020204" pitchFamily="34" charset="0"/>
              </a:rPr>
              <a:t>Syntactic ambiguity</a:t>
            </a:r>
            <a:r>
              <a:rPr lang="en-GB" sz="2000" dirty="0">
                <a:solidFill>
                  <a:srgbClr val="231F20"/>
                </a:solidFill>
                <a:latin typeface="Arial" panose="020B0604020202020204" pitchFamily="34" charset="0"/>
                <a:cs typeface="Arial" panose="020B0604020202020204" pitchFamily="34" charset="0"/>
              </a:rPr>
              <a:t> using </a:t>
            </a:r>
            <a:r>
              <a:rPr lang="en-GB" sz="2000" b="1" dirty="0">
                <a:solidFill>
                  <a:srgbClr val="231F20"/>
                </a:solidFill>
                <a:latin typeface="Arial" panose="020B0604020202020204" pitchFamily="34" charset="0"/>
                <a:cs typeface="Arial" panose="020B0604020202020204" pitchFamily="34" charset="0"/>
              </a:rPr>
              <a:t>operator</a:t>
            </a:r>
            <a:r>
              <a:rPr lang="en-GB" sz="200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precedence</a:t>
            </a:r>
            <a:r>
              <a:rPr lang="en-GB" sz="2000" dirty="0">
                <a:solidFill>
                  <a:srgbClr val="231F20"/>
                </a:solidFill>
                <a:latin typeface="Arial" panose="020B0604020202020204" pitchFamily="34" charset="0"/>
                <a:cs typeface="Arial" panose="020B0604020202020204" pitchFamily="34" charset="0"/>
              </a:rPr>
              <a:t> and </a:t>
            </a:r>
            <a:r>
              <a:rPr lang="en-GB" sz="2000" b="1" dirty="0">
                <a:solidFill>
                  <a:srgbClr val="231F20"/>
                </a:solidFill>
                <a:latin typeface="Arial" panose="020B0604020202020204" pitchFamily="34" charset="0"/>
                <a:cs typeface="Arial" panose="020B0604020202020204" pitchFamily="34" charset="0"/>
              </a:rPr>
              <a:t>associativity</a:t>
            </a:r>
            <a:r>
              <a:rPr lang="en-GB" sz="2000" dirty="0">
                <a:solidFill>
                  <a:srgbClr val="231F20"/>
                </a:solidFill>
                <a:latin typeface="Arial" panose="020B0604020202020204" pitchFamily="34" charset="0"/>
                <a:cs typeface="Arial" panose="020B0604020202020204" pitchFamily="34" charset="0"/>
              </a:rPr>
              <a:t> of operator</a:t>
            </a:r>
            <a:endParaRPr lang="en-GB" sz="2000" i="0" dirty="0">
              <a:solidFill>
                <a:srgbClr val="231F20"/>
              </a:solidFill>
              <a:effectLst/>
              <a:latin typeface="Arial" panose="020B0604020202020204" pitchFamily="34" charset="0"/>
              <a:cs typeface="Arial" panose="020B0604020202020204" pitchFamily="34" charset="0"/>
            </a:endParaRP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4111489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lnSpc>
                <a:spcPct val="150000"/>
              </a:lnSpc>
            </a:pPr>
            <a:r>
              <a:rPr lang="en-GB" b="1" dirty="0">
                <a:latin typeface="Arial" panose="020B0604020202020204" pitchFamily="34" charset="0"/>
                <a:cs typeface="Arial" panose="020B0604020202020204" pitchFamily="34" charset="0"/>
              </a:rPr>
              <a:t>Operator precedence</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When an expression includes two different operators, for example, </a:t>
            </a:r>
            <a:r>
              <a:rPr lang="en-GB" sz="2000" b="1" i="0" dirty="0">
                <a:solidFill>
                  <a:srgbClr val="231F20"/>
                </a:solidFill>
                <a:effectLst/>
                <a:latin typeface="Arial" panose="020B0604020202020204" pitchFamily="34" charset="0"/>
                <a:cs typeface="Arial" panose="020B0604020202020204" pitchFamily="34" charset="0"/>
              </a:rPr>
              <a:t>x + y * z</a:t>
            </a:r>
            <a:r>
              <a:rPr lang="en-GB" sz="2000" i="0" dirty="0">
                <a:solidFill>
                  <a:srgbClr val="231F20"/>
                </a:solidFill>
                <a:effectLst/>
                <a:latin typeface="Arial" panose="020B0604020202020204" pitchFamily="34" charset="0"/>
                <a:cs typeface="Arial" panose="020B0604020202020204" pitchFamily="34" charset="0"/>
              </a:rPr>
              <a:t>, one obvious semantic issue is the order of evaluation of the two operators . </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This semantic question can be answered by assigning different </a:t>
            </a:r>
            <a:r>
              <a:rPr lang="en-GB" sz="2000" b="1" i="0" dirty="0">
                <a:solidFill>
                  <a:srgbClr val="231F20"/>
                </a:solidFill>
                <a:effectLst/>
                <a:latin typeface="Arial" panose="020B0604020202020204" pitchFamily="34" charset="0"/>
                <a:cs typeface="Arial" panose="020B0604020202020204" pitchFamily="34" charset="0"/>
              </a:rPr>
              <a:t>precedence levels </a:t>
            </a:r>
            <a:r>
              <a:rPr lang="en-GB" sz="2000" i="0" dirty="0">
                <a:solidFill>
                  <a:srgbClr val="231F20"/>
                </a:solidFill>
                <a:effectLst/>
                <a:latin typeface="Arial" panose="020B0604020202020204" pitchFamily="34" charset="0"/>
                <a:cs typeface="Arial" panose="020B0604020202020204" pitchFamily="34" charset="0"/>
              </a:rPr>
              <a:t>to operators.</a:t>
            </a:r>
            <a:br>
              <a:rPr lang="en-GB" sz="2000" i="0" dirty="0">
                <a:solidFill>
                  <a:srgbClr val="231F20"/>
                </a:solidFill>
                <a:effectLst/>
                <a:latin typeface="Arial" panose="020B0604020202020204" pitchFamily="34" charset="0"/>
                <a:cs typeface="Arial" panose="020B0604020202020204" pitchFamily="34" charset="0"/>
              </a:rPr>
            </a:br>
            <a:r>
              <a:rPr lang="en-GB" sz="2000" i="0" dirty="0">
                <a:solidFill>
                  <a:srgbClr val="231F20"/>
                </a:solidFill>
                <a:effectLst/>
                <a:latin typeface="Arial" panose="020B0604020202020204" pitchFamily="34" charset="0"/>
                <a:cs typeface="Arial" panose="020B0604020202020204" pitchFamily="34" charset="0"/>
              </a:rPr>
              <a:t>For example, if </a:t>
            </a:r>
            <a:r>
              <a:rPr lang="en-GB" b="1" i="0" dirty="0">
                <a:solidFill>
                  <a:srgbClr val="231F20"/>
                </a:solidFill>
                <a:effectLst/>
                <a:latin typeface="Arial" panose="020B0604020202020204" pitchFamily="34" charset="0"/>
                <a:cs typeface="Arial" panose="020B0604020202020204" pitchFamily="34" charset="0"/>
              </a:rPr>
              <a:t>*</a:t>
            </a:r>
            <a:r>
              <a:rPr lang="en-GB" sz="2000" i="0" dirty="0">
                <a:solidFill>
                  <a:srgbClr val="231F20"/>
                </a:solidFill>
                <a:effectLst/>
                <a:latin typeface="Arial" panose="020B0604020202020204" pitchFamily="34" charset="0"/>
                <a:cs typeface="Arial" panose="020B0604020202020204" pitchFamily="34" charset="0"/>
              </a:rPr>
              <a:t> has been assigned higher precedence than </a:t>
            </a:r>
            <a:r>
              <a:rPr lang="en-GB" i="0" dirty="0">
                <a:solidFill>
                  <a:srgbClr val="231F20"/>
                </a:solidFill>
                <a:effectLst/>
                <a:latin typeface="Arial" panose="020B0604020202020204" pitchFamily="34" charset="0"/>
                <a:cs typeface="Arial" panose="020B0604020202020204" pitchFamily="34" charset="0"/>
              </a:rPr>
              <a:t>+</a:t>
            </a:r>
            <a:r>
              <a:rPr lang="en-GB" sz="2000" i="0" dirty="0">
                <a:solidFill>
                  <a:srgbClr val="231F20"/>
                </a:solidFill>
                <a:effectLst/>
                <a:latin typeface="Arial" panose="020B0604020202020204" pitchFamily="34" charset="0"/>
                <a:cs typeface="Arial" panose="020B0604020202020204" pitchFamily="34" charset="0"/>
              </a:rPr>
              <a:t>, multiplication will be done first, </a:t>
            </a:r>
            <a:r>
              <a:rPr lang="en-GB" sz="2000" b="1" i="0" dirty="0">
                <a:solidFill>
                  <a:srgbClr val="231F20"/>
                </a:solidFill>
                <a:effectLst/>
                <a:latin typeface="Arial" panose="020B0604020202020204" pitchFamily="34" charset="0"/>
                <a:cs typeface="Arial" panose="020B0604020202020204" pitchFamily="34" charset="0"/>
              </a:rPr>
              <a:t>regardless of the order of appearance </a:t>
            </a:r>
            <a:r>
              <a:rPr lang="en-GB" sz="2000" i="0" dirty="0">
                <a:solidFill>
                  <a:srgbClr val="231F20"/>
                </a:solidFill>
                <a:effectLst/>
                <a:latin typeface="Arial" panose="020B0604020202020204" pitchFamily="34" charset="0"/>
                <a:cs typeface="Arial" panose="020B0604020202020204" pitchFamily="34" charset="0"/>
              </a:rPr>
              <a:t>of the two operators in the expression.</a:t>
            </a:r>
          </a:p>
          <a:p>
            <a:pPr algn="just">
              <a:lnSpc>
                <a:spcPct val="150000"/>
              </a:lnSpc>
            </a:pPr>
            <a:br>
              <a:rPr lang="en-GB" sz="2000" i="0" dirty="0">
                <a:solidFill>
                  <a:srgbClr val="231F20"/>
                </a:solidFill>
                <a:effectLst/>
                <a:latin typeface="JansonText-Roman"/>
              </a:rPr>
            </a:br>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1378899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In the first parse tree of </a:t>
            </a:r>
            <a:r>
              <a:rPr lang="en-GB" sz="2000" b="1" i="0" dirty="0">
                <a:solidFill>
                  <a:srgbClr val="231F20"/>
                </a:solidFill>
                <a:effectLst/>
                <a:latin typeface="Arial" panose="020B0604020202020204" pitchFamily="34" charset="0"/>
                <a:cs typeface="Arial" panose="020B0604020202020204" pitchFamily="34" charset="0"/>
              </a:rPr>
              <a:t>Figure 3.2</a:t>
            </a:r>
            <a:r>
              <a:rPr lang="en-GB" sz="2000" i="0" dirty="0">
                <a:solidFill>
                  <a:srgbClr val="231F20"/>
                </a:solidFill>
                <a:effectLst/>
                <a:latin typeface="Arial" panose="020B0604020202020204" pitchFamily="34" charset="0"/>
                <a:cs typeface="Arial" panose="020B0604020202020204" pitchFamily="34" charset="0"/>
              </a:rPr>
              <a:t>, the multiplication operator is generated lower in the tree, which could indicate that it has precedence over the addition operator in the expression. </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The second parse tree, however, indicates just the opposite. </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It appears, that the two parse trees indicate conflicting precedence information.</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Notice that although the grammar of </a:t>
            </a:r>
            <a:r>
              <a:rPr lang="en-GB" sz="2000" b="1" i="0" dirty="0">
                <a:solidFill>
                  <a:srgbClr val="231F20"/>
                </a:solidFill>
                <a:effectLst/>
                <a:latin typeface="Arial" panose="020B0604020202020204" pitchFamily="34" charset="0"/>
                <a:cs typeface="Arial" panose="020B0604020202020204" pitchFamily="34" charset="0"/>
              </a:rPr>
              <a:t>Example 3.2 </a:t>
            </a:r>
            <a:r>
              <a:rPr lang="en-GB" sz="2000" i="0" dirty="0">
                <a:solidFill>
                  <a:srgbClr val="231F20"/>
                </a:solidFill>
                <a:effectLst/>
                <a:latin typeface="Arial" panose="020B0604020202020204" pitchFamily="34" charset="0"/>
                <a:cs typeface="Arial" panose="020B0604020202020204" pitchFamily="34" charset="0"/>
              </a:rPr>
              <a:t>is not </a:t>
            </a:r>
            <a:r>
              <a:rPr lang="en-GB" sz="2000" b="1" i="0" dirty="0">
                <a:solidFill>
                  <a:srgbClr val="231F20"/>
                </a:solidFill>
                <a:effectLst/>
                <a:latin typeface="Arial" panose="020B0604020202020204" pitchFamily="34" charset="0"/>
                <a:cs typeface="Arial" panose="020B0604020202020204" pitchFamily="34" charset="0"/>
              </a:rPr>
              <a:t>ambiguous</a:t>
            </a:r>
            <a:r>
              <a:rPr lang="en-GB" sz="2000" i="0" dirty="0">
                <a:solidFill>
                  <a:srgbClr val="231F20"/>
                </a:solidFill>
                <a:effectLst/>
                <a:latin typeface="Arial" panose="020B0604020202020204" pitchFamily="34" charset="0"/>
                <a:cs typeface="Arial" panose="020B0604020202020204" pitchFamily="34" charset="0"/>
              </a:rPr>
              <a:t>, the precedence order of its operators is not the usual one.</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A grammar can be written for the simple expressions.</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 we have been discussing that is both unambiguous and specifies a consistent precedence of the </a:t>
            </a:r>
            <a:r>
              <a:rPr lang="en-GB" sz="2000" b="1" i="0" dirty="0">
                <a:solidFill>
                  <a:srgbClr val="231F20"/>
                </a:solidFill>
                <a:effectLst/>
                <a:latin typeface="Arial" panose="020B0604020202020204" pitchFamily="34" charset="0"/>
                <a:cs typeface="Arial" panose="020B0604020202020204" pitchFamily="34" charset="0"/>
              </a:rPr>
              <a:t>+</a:t>
            </a:r>
            <a:r>
              <a:rPr lang="en-GB" sz="2000" i="0" dirty="0">
                <a:solidFill>
                  <a:srgbClr val="231F20"/>
                </a:solidFill>
                <a:effectLst/>
                <a:latin typeface="Arial" panose="020B0604020202020204" pitchFamily="34" charset="0"/>
                <a:cs typeface="Arial" panose="020B0604020202020204" pitchFamily="34" charset="0"/>
              </a:rPr>
              <a:t> and </a:t>
            </a:r>
            <a:r>
              <a:rPr lang="en-GB" sz="2000" b="1" i="0" dirty="0">
                <a:solidFill>
                  <a:srgbClr val="231F20"/>
                </a:solidFill>
                <a:effectLst/>
                <a:latin typeface="Arial" panose="020B0604020202020204" pitchFamily="34" charset="0"/>
                <a:cs typeface="Arial" panose="020B0604020202020204" pitchFamily="34" charset="0"/>
              </a:rPr>
              <a:t>*</a:t>
            </a:r>
            <a:r>
              <a:rPr lang="en-GB" sz="2000" i="0" dirty="0">
                <a:solidFill>
                  <a:srgbClr val="231F20"/>
                </a:solidFill>
                <a:effectLst/>
                <a:latin typeface="Arial" panose="020B0604020202020204" pitchFamily="34" charset="0"/>
                <a:cs typeface="Arial" panose="020B0604020202020204" pitchFamily="34" charset="0"/>
              </a:rPr>
              <a:t> operators, regardless of the order in which the operators appear in an expression.</a:t>
            </a:r>
          </a:p>
          <a:p>
            <a:pPr marL="342900" indent="-342900" algn="just">
              <a:lnSpc>
                <a:spcPct val="150000"/>
              </a:lnSpc>
              <a:buFont typeface="Arial" panose="020B0604020202020204" pitchFamily="34" charset="0"/>
              <a:buChar char="•"/>
            </a:pPr>
            <a:endParaRPr lang="en-US" sz="2000" dirty="0">
              <a:latin typeface="Calibri (body)"/>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4064691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The correct ordering is specified by using separate </a:t>
            </a:r>
            <a:r>
              <a:rPr lang="en-GB" sz="2000" b="1" i="0" dirty="0">
                <a:solidFill>
                  <a:srgbClr val="231F20"/>
                </a:solidFill>
                <a:effectLst/>
                <a:latin typeface="Arial" panose="020B0604020202020204" pitchFamily="34" charset="0"/>
                <a:cs typeface="Arial" panose="020B0604020202020204" pitchFamily="34" charset="0"/>
              </a:rPr>
              <a:t>nonterminal</a:t>
            </a:r>
            <a:r>
              <a:rPr lang="en-GB" sz="2000" b="1" dirty="0">
                <a:solidFill>
                  <a:srgbClr val="231F20"/>
                </a:solidFill>
                <a:latin typeface="Arial" panose="020B0604020202020204" pitchFamily="34" charset="0"/>
                <a:cs typeface="Arial" panose="020B0604020202020204" pitchFamily="34" charset="0"/>
              </a:rPr>
              <a:t> </a:t>
            </a:r>
            <a:r>
              <a:rPr lang="en-GB" sz="2000" i="0" dirty="0">
                <a:solidFill>
                  <a:srgbClr val="231F20"/>
                </a:solidFill>
                <a:effectLst/>
                <a:latin typeface="Arial" panose="020B0604020202020204" pitchFamily="34" charset="0"/>
                <a:cs typeface="Arial" panose="020B0604020202020204" pitchFamily="34" charset="0"/>
              </a:rPr>
              <a:t>symbols to represent the </a:t>
            </a:r>
            <a:r>
              <a:rPr lang="en-GB" sz="2000" b="1" i="0" dirty="0">
                <a:solidFill>
                  <a:srgbClr val="231F20"/>
                </a:solidFill>
                <a:effectLst/>
                <a:latin typeface="Arial" panose="020B0604020202020204" pitchFamily="34" charset="0"/>
                <a:cs typeface="Arial" panose="020B0604020202020204" pitchFamily="34" charset="0"/>
              </a:rPr>
              <a:t>operands</a:t>
            </a:r>
            <a:r>
              <a:rPr lang="en-GB" sz="2000" i="0" dirty="0">
                <a:solidFill>
                  <a:srgbClr val="231F20"/>
                </a:solidFill>
                <a:effectLst/>
                <a:latin typeface="Arial" panose="020B0604020202020204" pitchFamily="34" charset="0"/>
                <a:cs typeface="Arial" panose="020B0604020202020204" pitchFamily="34" charset="0"/>
              </a:rPr>
              <a:t> of the operators that have different precedence. </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This requires additional </a:t>
            </a:r>
            <a:r>
              <a:rPr lang="en-GB" sz="2000" i="0" dirty="0" err="1">
                <a:solidFill>
                  <a:srgbClr val="231F20"/>
                </a:solidFill>
                <a:effectLst/>
                <a:latin typeface="Arial" panose="020B0604020202020204" pitchFamily="34" charset="0"/>
                <a:cs typeface="Arial" panose="020B0604020202020204" pitchFamily="34" charset="0"/>
              </a:rPr>
              <a:t>nonterminals</a:t>
            </a:r>
            <a:r>
              <a:rPr lang="en-GB" sz="2000" i="0" dirty="0">
                <a:solidFill>
                  <a:srgbClr val="231F20"/>
                </a:solidFill>
                <a:effectLst/>
                <a:latin typeface="Arial" panose="020B0604020202020204" pitchFamily="34" charset="0"/>
                <a:cs typeface="Arial" panose="020B0604020202020204" pitchFamily="34" charset="0"/>
              </a:rPr>
              <a:t> and some new rules. </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Instead of using </a:t>
            </a:r>
            <a:r>
              <a:rPr lang="en-GB" sz="2000" b="1" i="0" dirty="0">
                <a:solidFill>
                  <a:srgbClr val="231F20"/>
                </a:solidFill>
                <a:effectLst/>
                <a:latin typeface="Arial" panose="020B0604020202020204" pitchFamily="34" charset="0"/>
                <a:cs typeface="Arial" panose="020B0604020202020204" pitchFamily="34" charset="0"/>
              </a:rPr>
              <a:t>&lt;expr&gt; </a:t>
            </a:r>
            <a:r>
              <a:rPr lang="en-GB" sz="2000" i="0" dirty="0">
                <a:solidFill>
                  <a:srgbClr val="231F20"/>
                </a:solidFill>
                <a:effectLst/>
                <a:latin typeface="Arial" panose="020B0604020202020204" pitchFamily="34" charset="0"/>
                <a:cs typeface="Arial" panose="020B0604020202020204" pitchFamily="34" charset="0"/>
              </a:rPr>
              <a:t>for both operands of both </a:t>
            </a:r>
            <a:r>
              <a:rPr lang="en-GB" sz="2000" b="1" i="0" dirty="0">
                <a:solidFill>
                  <a:srgbClr val="231F20"/>
                </a:solidFill>
                <a:effectLst/>
                <a:latin typeface="Arial" panose="020B0604020202020204" pitchFamily="34" charset="0"/>
                <a:cs typeface="Arial" panose="020B0604020202020204" pitchFamily="34" charset="0"/>
              </a:rPr>
              <a:t>+</a:t>
            </a:r>
            <a:r>
              <a:rPr lang="en-GB" sz="2000" i="0" dirty="0">
                <a:solidFill>
                  <a:srgbClr val="231F20"/>
                </a:solidFill>
                <a:effectLst/>
                <a:latin typeface="Arial" panose="020B0604020202020204" pitchFamily="34" charset="0"/>
                <a:cs typeface="Arial" panose="020B0604020202020204" pitchFamily="34" charset="0"/>
              </a:rPr>
              <a:t> and </a:t>
            </a:r>
            <a:r>
              <a:rPr lang="en-GB" sz="2000" b="1" i="0" dirty="0">
                <a:solidFill>
                  <a:srgbClr val="231F20"/>
                </a:solidFill>
                <a:effectLst/>
                <a:latin typeface="Arial" panose="020B0604020202020204" pitchFamily="34" charset="0"/>
                <a:cs typeface="Arial" panose="020B0604020202020204" pitchFamily="34" charset="0"/>
              </a:rPr>
              <a:t>*</a:t>
            </a:r>
            <a:r>
              <a:rPr lang="en-GB" sz="2000" i="0" dirty="0">
                <a:solidFill>
                  <a:srgbClr val="231F20"/>
                </a:solidFill>
                <a:effectLst/>
                <a:latin typeface="Arial" panose="020B0604020202020204" pitchFamily="34" charset="0"/>
                <a:cs typeface="Arial" panose="020B0604020202020204" pitchFamily="34" charset="0"/>
              </a:rPr>
              <a:t>, we could use three </a:t>
            </a:r>
            <a:r>
              <a:rPr lang="en-GB" sz="2000" b="1" i="0" dirty="0" err="1">
                <a:solidFill>
                  <a:srgbClr val="231F20"/>
                </a:solidFill>
                <a:effectLst/>
                <a:latin typeface="Arial" panose="020B0604020202020204" pitchFamily="34" charset="0"/>
                <a:cs typeface="Arial" panose="020B0604020202020204" pitchFamily="34" charset="0"/>
              </a:rPr>
              <a:t>nonterminals</a:t>
            </a:r>
            <a:r>
              <a:rPr lang="en-GB" sz="2000" i="0" dirty="0">
                <a:solidFill>
                  <a:srgbClr val="231F20"/>
                </a:solidFill>
                <a:effectLst/>
                <a:latin typeface="Arial" panose="020B0604020202020204" pitchFamily="34" charset="0"/>
                <a:cs typeface="Arial" panose="020B0604020202020204" pitchFamily="34" charset="0"/>
              </a:rPr>
              <a:t> to represent operands, which allows the grammar to force different operators to different levels in the parse tree. </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If </a:t>
            </a:r>
            <a:r>
              <a:rPr lang="en-GB" sz="2000" b="1" i="0" dirty="0">
                <a:solidFill>
                  <a:srgbClr val="231F20"/>
                </a:solidFill>
                <a:effectLst/>
                <a:latin typeface="Arial" panose="020B0604020202020204" pitchFamily="34" charset="0"/>
                <a:cs typeface="Arial" panose="020B0604020202020204" pitchFamily="34" charset="0"/>
              </a:rPr>
              <a:t>&lt;expr&gt; </a:t>
            </a:r>
            <a:r>
              <a:rPr lang="en-GB" sz="2000" i="0" dirty="0">
                <a:solidFill>
                  <a:srgbClr val="231F20"/>
                </a:solidFill>
                <a:effectLst/>
                <a:latin typeface="Arial" panose="020B0604020202020204" pitchFamily="34" charset="0"/>
                <a:cs typeface="Arial" panose="020B0604020202020204" pitchFamily="34" charset="0"/>
              </a:rPr>
              <a:t>is the root symbol for expressions, </a:t>
            </a:r>
            <a:r>
              <a:rPr lang="en-GB" sz="2000" b="1" i="0" dirty="0">
                <a:solidFill>
                  <a:srgbClr val="231F20"/>
                </a:solidFill>
                <a:effectLst/>
                <a:latin typeface="Arial" panose="020B0604020202020204" pitchFamily="34" charset="0"/>
                <a:cs typeface="Arial" panose="020B0604020202020204" pitchFamily="34" charset="0"/>
              </a:rPr>
              <a:t>+</a:t>
            </a:r>
            <a:r>
              <a:rPr lang="en-GB" sz="2000" i="0" dirty="0">
                <a:solidFill>
                  <a:srgbClr val="231F20"/>
                </a:solidFill>
                <a:effectLst/>
                <a:latin typeface="Arial" panose="020B0604020202020204" pitchFamily="34" charset="0"/>
                <a:cs typeface="Arial" panose="020B0604020202020204" pitchFamily="34" charset="0"/>
              </a:rPr>
              <a:t> can be forced to the top of the parse tree by having </a:t>
            </a:r>
            <a:r>
              <a:rPr lang="en-GB" sz="2000" b="1" i="0" dirty="0">
                <a:solidFill>
                  <a:srgbClr val="231F20"/>
                </a:solidFill>
                <a:effectLst/>
                <a:latin typeface="Arial" panose="020B0604020202020204" pitchFamily="34" charset="0"/>
                <a:cs typeface="Arial" panose="020B0604020202020204" pitchFamily="34" charset="0"/>
              </a:rPr>
              <a:t>&lt;expr&gt; </a:t>
            </a:r>
            <a:r>
              <a:rPr lang="en-GB" sz="2000" i="0" dirty="0">
                <a:solidFill>
                  <a:srgbClr val="231F20"/>
                </a:solidFill>
                <a:effectLst/>
                <a:latin typeface="Arial" panose="020B0604020202020204" pitchFamily="34" charset="0"/>
                <a:cs typeface="Arial" panose="020B0604020202020204" pitchFamily="34" charset="0"/>
              </a:rPr>
              <a:t>directly generate only </a:t>
            </a:r>
            <a:r>
              <a:rPr lang="en-GB" sz="2000" b="1" i="0" dirty="0">
                <a:solidFill>
                  <a:srgbClr val="231F20"/>
                </a:solidFill>
                <a:effectLst/>
                <a:latin typeface="Arial" panose="020B0604020202020204" pitchFamily="34" charset="0"/>
                <a:cs typeface="Arial" panose="020B0604020202020204" pitchFamily="34" charset="0"/>
              </a:rPr>
              <a:t>+</a:t>
            </a:r>
            <a:r>
              <a:rPr lang="en-GB" sz="2000" i="0" dirty="0">
                <a:solidFill>
                  <a:srgbClr val="231F20"/>
                </a:solidFill>
                <a:effectLst/>
                <a:latin typeface="Arial" panose="020B0604020202020204" pitchFamily="34" charset="0"/>
                <a:cs typeface="Arial" panose="020B0604020202020204" pitchFamily="34" charset="0"/>
              </a:rPr>
              <a:t> operators Using the new nonterminal, </a:t>
            </a:r>
            <a:r>
              <a:rPr lang="en-GB" sz="2000" b="1" i="0" dirty="0">
                <a:solidFill>
                  <a:srgbClr val="231F20"/>
                </a:solidFill>
                <a:effectLst/>
                <a:latin typeface="Arial" panose="020B0604020202020204" pitchFamily="34" charset="0"/>
                <a:cs typeface="Arial" panose="020B0604020202020204" pitchFamily="34" charset="0"/>
              </a:rPr>
              <a:t>&lt;term&gt;, </a:t>
            </a:r>
            <a:r>
              <a:rPr lang="en-GB" sz="2000" i="0" dirty="0">
                <a:solidFill>
                  <a:srgbClr val="231F20"/>
                </a:solidFill>
                <a:effectLst/>
                <a:latin typeface="Arial" panose="020B0604020202020204" pitchFamily="34" charset="0"/>
                <a:cs typeface="Arial" panose="020B0604020202020204" pitchFamily="34" charset="0"/>
              </a:rPr>
              <a:t>as the right operand of </a:t>
            </a:r>
            <a:r>
              <a:rPr lang="en-GB" sz="2000" b="1" i="0" dirty="0">
                <a:solidFill>
                  <a:srgbClr val="231F20"/>
                </a:solidFill>
                <a:effectLst/>
                <a:latin typeface="Arial" panose="020B0604020202020204" pitchFamily="34" charset="0"/>
                <a:cs typeface="Arial" panose="020B0604020202020204" pitchFamily="34" charset="0"/>
              </a:rPr>
              <a:t>+</a:t>
            </a:r>
            <a:r>
              <a:rPr lang="en-GB" sz="2000" i="0" dirty="0">
                <a:solidFill>
                  <a:srgbClr val="231F20"/>
                </a:solidFill>
                <a:effectLst/>
                <a:latin typeface="Arial" panose="020B0604020202020204" pitchFamily="34" charset="0"/>
                <a:cs typeface="Arial" panose="020B0604020202020204" pitchFamily="34" charset="0"/>
              </a:rPr>
              <a:t>. </a:t>
            </a:r>
          </a:p>
          <a:p>
            <a:pPr marL="342900" indent="-342900" algn="just">
              <a:lnSpc>
                <a:spcPct val="150000"/>
              </a:lnSpc>
              <a:buFont typeface="Arial" panose="020B0604020202020204" pitchFamily="34" charset="0"/>
              <a:buChar char="•"/>
            </a:pPr>
            <a:endParaRPr lang="en-GB" sz="2000" i="0" dirty="0">
              <a:solidFill>
                <a:srgbClr val="231F20"/>
              </a:solidFill>
              <a:effectLst/>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1800787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lnSpc>
                <a:spcPct val="150000"/>
              </a:lnSpc>
            </a:pPr>
            <a:r>
              <a:rPr lang="en-GB" sz="2000" i="0" dirty="0">
                <a:solidFill>
                  <a:srgbClr val="231F20"/>
                </a:solidFill>
                <a:effectLst/>
                <a:latin typeface="Arial" panose="020B0604020202020204" pitchFamily="34" charset="0"/>
                <a:cs typeface="Arial" panose="020B0604020202020204" pitchFamily="34" charset="0"/>
              </a:rPr>
              <a:t>Next, we can define </a:t>
            </a:r>
            <a:r>
              <a:rPr lang="en-GB" sz="2000" b="1" i="0" dirty="0">
                <a:solidFill>
                  <a:srgbClr val="231F20"/>
                </a:solidFill>
                <a:effectLst/>
                <a:latin typeface="Arial" panose="020B0604020202020204" pitchFamily="34" charset="0"/>
                <a:cs typeface="Arial" panose="020B0604020202020204" pitchFamily="34" charset="0"/>
              </a:rPr>
              <a:t>&lt;term&gt; </a:t>
            </a:r>
            <a:r>
              <a:rPr lang="en-GB" sz="2000" i="0" dirty="0">
                <a:solidFill>
                  <a:srgbClr val="231F20"/>
                </a:solidFill>
                <a:effectLst/>
                <a:latin typeface="Arial" panose="020B0604020202020204" pitchFamily="34" charset="0"/>
                <a:cs typeface="Arial" panose="020B0604020202020204" pitchFamily="34" charset="0"/>
              </a:rPr>
              <a:t>to generate * operators. using </a:t>
            </a:r>
            <a:r>
              <a:rPr lang="en-GB" sz="2000" b="1" i="0" dirty="0">
                <a:solidFill>
                  <a:srgbClr val="231F20"/>
                </a:solidFill>
                <a:effectLst/>
                <a:latin typeface="Arial" panose="020B0604020202020204" pitchFamily="34" charset="0"/>
                <a:cs typeface="Arial" panose="020B0604020202020204" pitchFamily="34" charset="0"/>
              </a:rPr>
              <a:t>&lt;term&gt; </a:t>
            </a:r>
            <a:r>
              <a:rPr lang="en-GB" sz="2000" i="0" dirty="0">
                <a:solidFill>
                  <a:srgbClr val="231F20"/>
                </a:solidFill>
                <a:effectLst/>
                <a:latin typeface="Arial" panose="020B0604020202020204" pitchFamily="34" charset="0"/>
                <a:cs typeface="Arial" panose="020B0604020202020204" pitchFamily="34" charset="0"/>
              </a:rPr>
              <a:t>as the left operand and a new nonterminal, </a:t>
            </a:r>
            <a:r>
              <a:rPr lang="en-GB" sz="2000" b="1" i="0" dirty="0">
                <a:solidFill>
                  <a:srgbClr val="231F20"/>
                </a:solidFill>
                <a:effectLst/>
                <a:latin typeface="Arial" panose="020B0604020202020204" pitchFamily="34" charset="0"/>
                <a:cs typeface="Arial" panose="020B0604020202020204" pitchFamily="34" charset="0"/>
              </a:rPr>
              <a:t>&lt;factor&gt;, </a:t>
            </a:r>
            <a:r>
              <a:rPr lang="en-GB" sz="2000" i="0" dirty="0">
                <a:solidFill>
                  <a:srgbClr val="231F20"/>
                </a:solidFill>
                <a:effectLst/>
                <a:latin typeface="Arial" panose="020B0604020202020204" pitchFamily="34" charset="0"/>
                <a:cs typeface="Arial" panose="020B0604020202020204" pitchFamily="34" charset="0"/>
              </a:rPr>
              <a:t>as its right operand. </a:t>
            </a:r>
          </a:p>
          <a:p>
            <a:pPr algn="just">
              <a:lnSpc>
                <a:spcPct val="150000"/>
              </a:lnSpc>
            </a:pPr>
            <a:r>
              <a:rPr lang="en-GB" sz="2000" i="0" dirty="0">
                <a:solidFill>
                  <a:srgbClr val="231F20"/>
                </a:solidFill>
                <a:effectLst/>
                <a:latin typeface="Arial" panose="020B0604020202020204" pitchFamily="34" charset="0"/>
                <a:cs typeface="Arial" panose="020B0604020202020204" pitchFamily="34" charset="0"/>
              </a:rPr>
              <a:t>Now, </a:t>
            </a:r>
            <a:r>
              <a:rPr lang="en-GB" sz="2000" b="1" i="0" dirty="0">
                <a:solidFill>
                  <a:srgbClr val="231F20"/>
                </a:solidFill>
                <a:effectLst/>
                <a:latin typeface="Arial" panose="020B0604020202020204" pitchFamily="34" charset="0"/>
                <a:cs typeface="Arial" panose="020B0604020202020204" pitchFamily="34" charset="0"/>
              </a:rPr>
              <a:t>*</a:t>
            </a:r>
            <a:r>
              <a:rPr lang="en-GB" sz="2000" i="0" dirty="0">
                <a:solidFill>
                  <a:srgbClr val="231F20"/>
                </a:solidFill>
                <a:effectLst/>
                <a:latin typeface="Arial" panose="020B0604020202020204" pitchFamily="34" charset="0"/>
                <a:cs typeface="Arial" panose="020B0604020202020204" pitchFamily="34" charset="0"/>
              </a:rPr>
              <a:t> will always be lower in the parse tree, simply because it is farther from the start symbol than </a:t>
            </a:r>
            <a:r>
              <a:rPr lang="en-GB" sz="2000" b="1" i="0" dirty="0">
                <a:solidFill>
                  <a:srgbClr val="231F20"/>
                </a:solidFill>
                <a:effectLst/>
                <a:latin typeface="Arial" panose="020B0604020202020204" pitchFamily="34" charset="0"/>
                <a:cs typeface="Arial" panose="020B0604020202020204" pitchFamily="34" charset="0"/>
              </a:rPr>
              <a:t>+</a:t>
            </a:r>
            <a:r>
              <a:rPr lang="en-GB" sz="2000" i="0" dirty="0">
                <a:solidFill>
                  <a:srgbClr val="231F20"/>
                </a:solidFill>
                <a:effectLst/>
                <a:latin typeface="Arial" panose="020B0604020202020204" pitchFamily="34" charset="0"/>
                <a:cs typeface="Arial" panose="020B0604020202020204" pitchFamily="34" charset="0"/>
              </a:rPr>
              <a:t> in every derivation. </a:t>
            </a:r>
          </a:p>
          <a:p>
            <a:pPr algn="just">
              <a:lnSpc>
                <a:spcPct val="150000"/>
              </a:lnSpc>
            </a:pPr>
            <a:r>
              <a:rPr lang="en-GB" sz="2000" i="0" dirty="0">
                <a:solidFill>
                  <a:srgbClr val="231F20"/>
                </a:solidFill>
                <a:effectLst/>
                <a:latin typeface="Arial" panose="020B0604020202020204" pitchFamily="34" charset="0"/>
                <a:cs typeface="Arial" panose="020B0604020202020204" pitchFamily="34" charset="0"/>
              </a:rPr>
              <a:t>The grammar of </a:t>
            </a:r>
            <a:r>
              <a:rPr lang="en-GB" sz="2000" b="1" i="0" dirty="0">
                <a:solidFill>
                  <a:srgbClr val="231F20"/>
                </a:solidFill>
                <a:effectLst/>
                <a:latin typeface="Arial" panose="020B0604020202020204" pitchFamily="34" charset="0"/>
                <a:cs typeface="Arial" panose="020B0604020202020204" pitchFamily="34" charset="0"/>
              </a:rPr>
              <a:t>Example 3.4 </a:t>
            </a:r>
            <a:r>
              <a:rPr lang="en-GB" sz="2000" i="0" dirty="0">
                <a:solidFill>
                  <a:srgbClr val="231F20"/>
                </a:solidFill>
                <a:effectLst/>
                <a:latin typeface="Arial" panose="020B0604020202020204" pitchFamily="34" charset="0"/>
                <a:cs typeface="Arial" panose="020B0604020202020204" pitchFamily="34" charset="0"/>
              </a:rPr>
              <a:t>is such a grammar.</a:t>
            </a:r>
          </a:p>
          <a:p>
            <a:pPr algn="just">
              <a:lnSpc>
                <a:spcPct val="150000"/>
              </a:lnSpc>
            </a:pPr>
            <a:endParaRPr lang="en-GB" sz="2000" i="0" dirty="0">
              <a:solidFill>
                <a:srgbClr val="231F20"/>
              </a:solidFill>
              <a:effectLst/>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6" name="Picture 5">
            <a:extLst>
              <a:ext uri="{FF2B5EF4-FFF2-40B4-BE49-F238E27FC236}">
                <a16:creationId xmlns:a16="http://schemas.microsoft.com/office/drawing/2014/main" id="{BC54A6CD-68DA-66FA-0BF2-57B539AD99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343650" y="2955721"/>
            <a:ext cx="5514975" cy="3622244"/>
          </a:xfrm>
          <a:prstGeom prst="rect">
            <a:avLst/>
          </a:prstGeom>
        </p:spPr>
      </p:pic>
    </p:spTree>
    <p:extLst>
      <p:ext uri="{BB962C8B-B14F-4D97-AF65-F5344CB8AC3E}">
        <p14:creationId xmlns:p14="http://schemas.microsoft.com/office/powerpoint/2010/main" val="572141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TextBox 5">
            <a:extLst>
              <a:ext uri="{FF2B5EF4-FFF2-40B4-BE49-F238E27FC236}">
                <a16:creationId xmlns:a16="http://schemas.microsoft.com/office/drawing/2014/main" id="{C5EAEDE6-9E96-4353-558D-6E14244FE0BE}"/>
              </a:ext>
            </a:extLst>
          </p:cNvPr>
          <p:cNvSpPr txBox="1"/>
          <p:nvPr/>
        </p:nvSpPr>
        <p:spPr>
          <a:xfrm>
            <a:off x="0" y="996105"/>
            <a:ext cx="6179344" cy="373948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The grammar in </a:t>
            </a:r>
            <a:r>
              <a:rPr lang="en-GB" sz="2000" b="1" i="0" dirty="0">
                <a:solidFill>
                  <a:srgbClr val="231F20"/>
                </a:solidFill>
                <a:effectLst/>
                <a:latin typeface="Arial" panose="020B0604020202020204" pitchFamily="34" charset="0"/>
                <a:cs typeface="Arial" panose="020B0604020202020204" pitchFamily="34" charset="0"/>
              </a:rPr>
              <a:t>Example 3.4 </a:t>
            </a:r>
            <a:r>
              <a:rPr lang="en-GB" sz="2000" i="0" dirty="0">
                <a:solidFill>
                  <a:srgbClr val="231F20"/>
                </a:solidFill>
                <a:effectLst/>
                <a:latin typeface="Arial" panose="020B0604020202020204" pitchFamily="34" charset="0"/>
                <a:cs typeface="Arial" panose="020B0604020202020204" pitchFamily="34" charset="0"/>
              </a:rPr>
              <a:t>generates the same language as the grammars of </a:t>
            </a:r>
            <a:r>
              <a:rPr lang="en-GB" sz="2000" b="1" i="0" dirty="0">
                <a:solidFill>
                  <a:srgbClr val="231F20"/>
                </a:solidFill>
                <a:effectLst/>
                <a:latin typeface="Arial" panose="020B0604020202020204" pitchFamily="34" charset="0"/>
                <a:cs typeface="Arial" panose="020B0604020202020204" pitchFamily="34" charset="0"/>
              </a:rPr>
              <a:t>Examples 3.2</a:t>
            </a:r>
            <a:r>
              <a:rPr lang="en-GB" sz="2000" i="0" dirty="0">
                <a:solidFill>
                  <a:srgbClr val="231F20"/>
                </a:solidFill>
                <a:effectLst/>
                <a:latin typeface="Arial" panose="020B0604020202020204" pitchFamily="34" charset="0"/>
                <a:cs typeface="Arial" panose="020B0604020202020204" pitchFamily="34" charset="0"/>
              </a:rPr>
              <a:t> and </a:t>
            </a:r>
            <a:r>
              <a:rPr lang="en-GB" sz="2000" b="1" i="0" dirty="0">
                <a:solidFill>
                  <a:srgbClr val="231F20"/>
                </a:solidFill>
                <a:effectLst/>
                <a:latin typeface="Arial" panose="020B0604020202020204" pitchFamily="34" charset="0"/>
                <a:cs typeface="Arial" panose="020B0604020202020204" pitchFamily="34" charset="0"/>
              </a:rPr>
              <a:t>3.3</a:t>
            </a:r>
            <a:r>
              <a:rPr lang="en-GB" sz="2000" i="0" dirty="0">
                <a:solidFill>
                  <a:srgbClr val="231F20"/>
                </a:solidFill>
                <a:effectLst/>
                <a:latin typeface="Arial" panose="020B0604020202020204" pitchFamily="34" charset="0"/>
                <a:cs typeface="Arial" panose="020B0604020202020204" pitchFamily="34" charset="0"/>
              </a:rPr>
              <a:t>, but it is unambiguous and it specifies the usual precedence order of multiplication and addition operators. </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The following derivation of the sentence A = B + C * A uses the grammar of </a:t>
            </a:r>
            <a:r>
              <a:rPr lang="en-GB" sz="2000" b="1" i="0" dirty="0">
                <a:solidFill>
                  <a:srgbClr val="231F20"/>
                </a:solidFill>
                <a:effectLst/>
                <a:latin typeface="Arial" panose="020B0604020202020204" pitchFamily="34" charset="0"/>
                <a:cs typeface="Arial" panose="020B0604020202020204" pitchFamily="34" charset="0"/>
              </a:rPr>
              <a:t>Example 3.4</a:t>
            </a:r>
            <a:r>
              <a:rPr lang="en-GB" sz="2000" i="0" dirty="0">
                <a:solidFill>
                  <a:srgbClr val="231F20"/>
                </a:solidFill>
                <a:effectLst/>
                <a:latin typeface="Arial" panose="020B0604020202020204" pitchFamily="34" charset="0"/>
                <a:cs typeface="Arial" panose="020B0604020202020204" pitchFamily="34" charset="0"/>
              </a:rPr>
              <a:t>:</a:t>
            </a:r>
          </a:p>
          <a:p>
            <a:pPr algn="just">
              <a:lnSpc>
                <a:spcPct val="150000"/>
              </a:lnSpc>
            </a:pPr>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4516ABB-9032-6994-64E0-0C373293569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395868" y="1314450"/>
            <a:ext cx="5579608" cy="4625202"/>
          </a:xfrm>
          <a:prstGeom prst="rect">
            <a:avLst/>
          </a:prstGeom>
        </p:spPr>
      </p:pic>
    </p:spTree>
    <p:extLst>
      <p:ext uri="{BB962C8B-B14F-4D97-AF65-F5344CB8AC3E}">
        <p14:creationId xmlns:p14="http://schemas.microsoft.com/office/powerpoint/2010/main" val="1045068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TextBox 5">
            <a:extLst>
              <a:ext uri="{FF2B5EF4-FFF2-40B4-BE49-F238E27FC236}">
                <a16:creationId xmlns:a16="http://schemas.microsoft.com/office/drawing/2014/main" id="{A73E71FE-4DE2-D5FF-FF7F-673A80F624D7}"/>
              </a:ext>
            </a:extLst>
          </p:cNvPr>
          <p:cNvSpPr txBox="1"/>
          <p:nvPr/>
        </p:nvSpPr>
        <p:spPr>
          <a:xfrm>
            <a:off x="0" y="1064721"/>
            <a:ext cx="6179344" cy="1477328"/>
          </a:xfrm>
          <a:prstGeom prst="rect">
            <a:avLst/>
          </a:prstGeom>
          <a:noFill/>
        </p:spPr>
        <p:txBody>
          <a:bodyPr wrap="square">
            <a:spAutoFit/>
          </a:bodyPr>
          <a:lstStyle/>
          <a:p>
            <a:pPr algn="just">
              <a:lnSpc>
                <a:spcPct val="150000"/>
              </a:lnSpc>
            </a:pPr>
            <a:r>
              <a:rPr lang="en-GB" sz="2000" i="0" dirty="0">
                <a:effectLst/>
                <a:latin typeface="Arial" panose="020B0604020202020204" pitchFamily="34" charset="0"/>
                <a:cs typeface="Arial" panose="020B0604020202020204" pitchFamily="34" charset="0"/>
              </a:rPr>
              <a:t>The unique parse tree for this sentence, using the grammar of </a:t>
            </a:r>
            <a:r>
              <a:rPr lang="en-GB" sz="2000" b="1" i="0" dirty="0">
                <a:effectLst/>
                <a:latin typeface="Arial" panose="020B0604020202020204" pitchFamily="34" charset="0"/>
                <a:cs typeface="Arial" panose="020B0604020202020204" pitchFamily="34" charset="0"/>
              </a:rPr>
              <a:t>Example 3.4</a:t>
            </a:r>
            <a:r>
              <a:rPr lang="en-GB" sz="2000" i="0" dirty="0">
                <a:effectLst/>
                <a:latin typeface="Arial" panose="020B0604020202020204" pitchFamily="34" charset="0"/>
                <a:cs typeface="Arial" panose="020B0604020202020204" pitchFamily="34" charset="0"/>
              </a:rPr>
              <a:t>, is shown in </a:t>
            </a:r>
            <a:r>
              <a:rPr lang="en-GB" sz="2000" b="1" i="0" dirty="0">
                <a:effectLst/>
                <a:latin typeface="Arial" panose="020B0604020202020204" pitchFamily="34" charset="0"/>
                <a:cs typeface="Arial" panose="020B0604020202020204" pitchFamily="34" charset="0"/>
              </a:rPr>
              <a:t>Figure 3.3</a:t>
            </a:r>
            <a:r>
              <a:rPr lang="en-GB" sz="2000" i="0" dirty="0">
                <a:effectLst/>
                <a:latin typeface="Arial" panose="020B0604020202020204" pitchFamily="34" charset="0"/>
                <a:cs typeface="Arial" panose="020B0604020202020204" pitchFamily="34" charset="0"/>
              </a:rPr>
              <a:t>.</a:t>
            </a:r>
            <a:br>
              <a:rPr lang="en-GB" sz="2000" i="0" dirty="0">
                <a:effectLst/>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53E2CBD-ED92-9BC6-07F1-8D6D16C6DE1C}"/>
              </a:ext>
            </a:extLst>
          </p:cNvPr>
          <p:cNvSpPr txBox="1"/>
          <p:nvPr/>
        </p:nvSpPr>
        <p:spPr>
          <a:xfrm>
            <a:off x="0" y="2216151"/>
            <a:ext cx="6179344" cy="1420325"/>
          </a:xfrm>
          <a:prstGeom prst="rect">
            <a:avLst/>
          </a:prstGeom>
          <a:noFill/>
        </p:spPr>
        <p:txBody>
          <a:bodyPr wrap="square">
            <a:spAutoFit/>
          </a:bodyPr>
          <a:lstStyle/>
          <a:p>
            <a:pPr algn="just">
              <a:lnSpc>
                <a:spcPct val="150000"/>
              </a:lnSpc>
            </a:pPr>
            <a:r>
              <a:rPr lang="en-GB" sz="2000" i="0" dirty="0">
                <a:solidFill>
                  <a:srgbClr val="231F20"/>
                </a:solidFill>
                <a:effectLst/>
                <a:latin typeface="Arial" panose="020B0604020202020204" pitchFamily="34" charset="0"/>
                <a:cs typeface="Arial" panose="020B0604020202020204" pitchFamily="34" charset="0"/>
              </a:rPr>
              <a:t>Every derivation with an unambiguous grammar has a unique parse tree, although that tree can be represented by different derivations. </a:t>
            </a:r>
            <a:endParaRPr lang="en-US"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C4060EE-3349-DDC3-8AFA-42575C7823A1}"/>
              </a:ext>
            </a:extLst>
          </p:cNvPr>
          <p:cNvSpPr txBox="1"/>
          <p:nvPr/>
        </p:nvSpPr>
        <p:spPr>
          <a:xfrm>
            <a:off x="-1" y="3891855"/>
            <a:ext cx="6843713" cy="3266985"/>
          </a:xfrm>
          <a:prstGeom prst="rect">
            <a:avLst/>
          </a:prstGeom>
          <a:noFill/>
        </p:spPr>
        <p:txBody>
          <a:bodyPr wrap="square">
            <a:spAutoFit/>
          </a:bodyPr>
          <a:lstStyle/>
          <a:p>
            <a:pPr algn="just">
              <a:lnSpc>
                <a:spcPct val="150000"/>
              </a:lnSpc>
            </a:pPr>
            <a:r>
              <a:rPr lang="en-GB" sz="2000" i="0" dirty="0">
                <a:solidFill>
                  <a:srgbClr val="231F20"/>
                </a:solidFill>
                <a:effectLst/>
                <a:latin typeface="Arial" panose="020B0604020202020204" pitchFamily="34" charset="0"/>
                <a:cs typeface="Arial" panose="020B0604020202020204" pitchFamily="34" charset="0"/>
              </a:rPr>
              <a:t>For example, the following derivation of the sentence</a:t>
            </a:r>
            <a:br>
              <a:rPr lang="en-GB" sz="2000" i="0" dirty="0">
                <a:solidFill>
                  <a:srgbClr val="231F20"/>
                </a:solidFill>
                <a:effectLst/>
                <a:latin typeface="Arial" panose="020B0604020202020204" pitchFamily="34" charset="0"/>
                <a:cs typeface="Arial" panose="020B0604020202020204" pitchFamily="34" charset="0"/>
              </a:rPr>
            </a:br>
            <a:r>
              <a:rPr lang="en-GB" sz="2000" i="0" dirty="0">
                <a:solidFill>
                  <a:srgbClr val="231F20"/>
                </a:solidFill>
                <a:effectLst/>
                <a:latin typeface="Arial" panose="020B0604020202020204" pitchFamily="34" charset="0"/>
                <a:cs typeface="Arial" panose="020B0604020202020204" pitchFamily="34" charset="0"/>
              </a:rPr>
              <a:t>A = B + C * A is different from the derivation of the same sentence given previously. This is a rightmost derivation, whereas the previous one is leftmost. Both of these derivations, however, are represented by the same parse tree.</a:t>
            </a:r>
          </a:p>
          <a:p>
            <a:pPr algn="just">
              <a:lnSpc>
                <a:spcPct val="150000"/>
              </a:lnSpc>
            </a:pPr>
            <a:endParaRPr lang="en-US" sz="20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B1DD446-9875-11B5-7390-82A05A93891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248525" y="1223009"/>
            <a:ext cx="4851536" cy="5334149"/>
          </a:xfrm>
          <a:prstGeom prst="rect">
            <a:avLst/>
          </a:prstGeom>
        </p:spPr>
      </p:pic>
      <p:sp>
        <p:nvSpPr>
          <p:cNvPr id="4" name="Rectangle 3"/>
          <p:cNvSpPr/>
          <p:nvPr/>
        </p:nvSpPr>
        <p:spPr>
          <a:xfrm>
            <a:off x="10233969" y="6187827"/>
            <a:ext cx="1274708" cy="369332"/>
          </a:xfrm>
          <a:prstGeom prst="rect">
            <a:avLst/>
          </a:prstGeom>
        </p:spPr>
        <p:txBody>
          <a:bodyPr wrap="none">
            <a:spAutoFit/>
          </a:bodyPr>
          <a:lstStyle/>
          <a:p>
            <a:r>
              <a:rPr lang="en-GB" b="1" dirty="0">
                <a:latin typeface="Arial" panose="020B0604020202020204" pitchFamily="34" charset="0"/>
                <a:cs typeface="Arial" panose="020B0604020202020204" pitchFamily="34" charset="0"/>
              </a:rPr>
              <a:t>Figure 3.3</a:t>
            </a:r>
            <a:endParaRPr lang="en-US" dirty="0"/>
          </a:p>
        </p:txBody>
      </p:sp>
    </p:spTree>
    <p:extLst>
      <p:ext uri="{BB962C8B-B14F-4D97-AF65-F5344CB8AC3E}">
        <p14:creationId xmlns:p14="http://schemas.microsoft.com/office/powerpoint/2010/main" val="2013206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r>
              <a:rPr lang="en-GB" sz="2000" dirty="0">
                <a:latin typeface="Arial" panose="020B0604020202020204" pitchFamily="34" charset="0"/>
                <a:cs typeface="Arial" panose="020B0604020202020204" pitchFamily="34" charset="0"/>
              </a:rPr>
              <a:t>Right most derivation of A=B+C*A</a:t>
            </a:r>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6" name="Picture 5">
            <a:extLst>
              <a:ext uri="{FF2B5EF4-FFF2-40B4-BE49-F238E27FC236}">
                <a16:creationId xmlns:a16="http://schemas.microsoft.com/office/drawing/2014/main" id="{41B7C991-0DD4-1E51-B611-E9F22C0243F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867398" y="1289066"/>
            <a:ext cx="6082183" cy="5203173"/>
          </a:xfrm>
          <a:prstGeom prst="rect">
            <a:avLst/>
          </a:prstGeom>
        </p:spPr>
      </p:pic>
      <p:pic>
        <p:nvPicPr>
          <p:cNvPr id="7" name="Picture 6">
            <a:extLst>
              <a:ext uri="{FF2B5EF4-FFF2-40B4-BE49-F238E27FC236}">
                <a16:creationId xmlns:a16="http://schemas.microsoft.com/office/drawing/2014/main" id="{39854AD3-E770-516F-DE7E-9B3D209DCA9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2790" y="1855667"/>
            <a:ext cx="4926329" cy="3235620"/>
          </a:xfrm>
          <a:prstGeom prst="rect">
            <a:avLst/>
          </a:prstGeom>
        </p:spPr>
      </p:pic>
    </p:spTree>
    <p:extLst>
      <p:ext uri="{BB962C8B-B14F-4D97-AF65-F5344CB8AC3E}">
        <p14:creationId xmlns:p14="http://schemas.microsoft.com/office/powerpoint/2010/main" val="2195601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p:cNvSpPr>
            <a:spLocks noGrp="1"/>
          </p:cNvSpPr>
          <p:nvPr>
            <p:ph type="subTitle" idx="1"/>
          </p:nvPr>
        </p:nvSpPr>
        <p:spPr>
          <a:xfrm>
            <a:off x="0" y="798029"/>
            <a:ext cx="12192000" cy="6059971"/>
          </a:xfrm>
        </p:spPr>
        <p:txBody>
          <a:bodyPr>
            <a:normAutofit/>
          </a:bodyPr>
          <a:lstStyle/>
          <a:p>
            <a:pPr algn="just"/>
            <a:r>
              <a:rPr lang="en-GB" b="1" dirty="0">
                <a:latin typeface="Arial" panose="020B0604020202020204" pitchFamily="34" charset="0"/>
                <a:cs typeface="Arial" panose="020B0604020202020204" pitchFamily="34" charset="0"/>
              </a:rPr>
              <a:t>Associativity of Operators</a:t>
            </a:r>
          </a:p>
          <a:p>
            <a:pPr algn="just"/>
            <a:endParaRPr lang="en-US" sz="2000" dirty="0">
              <a:latin typeface="Arial" panose="020B0604020202020204" pitchFamily="34" charset="0"/>
              <a:cs typeface="Arial" panose="020B0604020202020204" pitchFamily="34" charset="0"/>
            </a:endParaRPr>
          </a:p>
        </p:txBody>
      </p:sp>
      <p:cxnSp>
        <p:nvCxnSpPr>
          <p:cNvPr id="5" name="Straight Connector 4"/>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08264911"/>
              </p:ext>
            </p:extLst>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TextBox 5">
            <a:extLst>
              <a:ext uri="{FF2B5EF4-FFF2-40B4-BE49-F238E27FC236}">
                <a16:creationId xmlns:a16="http://schemas.microsoft.com/office/drawing/2014/main" id="{198801A3-3B85-EAB2-575A-2DC86492E80D}"/>
              </a:ext>
            </a:extLst>
          </p:cNvPr>
          <p:cNvSpPr txBox="1"/>
          <p:nvPr/>
        </p:nvSpPr>
        <p:spPr>
          <a:xfrm>
            <a:off x="0" y="1377494"/>
            <a:ext cx="6229350" cy="280532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When an expression includes two operators that have the same precedence, a semantic rule is required to specify which should have precedence.</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for example, A / B * C</a:t>
            </a:r>
            <a:r>
              <a:rPr lang="en-GB" sz="2000" dirty="0">
                <a:solidFill>
                  <a:srgbClr val="231F20"/>
                </a:solidFill>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This rule is named </a:t>
            </a:r>
            <a:r>
              <a:rPr lang="en-GB" sz="2000" i="1" dirty="0">
                <a:solidFill>
                  <a:srgbClr val="231F20"/>
                </a:solidFill>
                <a:effectLst/>
                <a:latin typeface="Arial" panose="020B0604020202020204" pitchFamily="34" charset="0"/>
                <a:cs typeface="Arial" panose="020B0604020202020204" pitchFamily="34" charset="0"/>
              </a:rPr>
              <a:t>associativity.</a:t>
            </a:r>
          </a:p>
          <a:p>
            <a:pPr algn="just">
              <a:lnSpc>
                <a:spcPct val="150000"/>
              </a:lnSpc>
            </a:pPr>
            <a:endParaRPr 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635F649-1789-124A-F0AE-1F68696CA1D4}"/>
              </a:ext>
            </a:extLst>
          </p:cNvPr>
          <p:cNvSpPr txBox="1"/>
          <p:nvPr/>
        </p:nvSpPr>
        <p:spPr>
          <a:xfrm>
            <a:off x="35720" y="4028646"/>
            <a:ext cx="6193630" cy="2816156"/>
          </a:xfrm>
          <a:prstGeom prst="rect">
            <a:avLst/>
          </a:prstGeom>
          <a:noFill/>
        </p:spPr>
        <p:txBody>
          <a:bodyPr wrap="square">
            <a:spAutoFit/>
          </a:bodyPr>
          <a:lstStyle/>
          <a:p>
            <a:pPr algn="just">
              <a:lnSpc>
                <a:spcPct val="150000"/>
              </a:lnSpc>
            </a:pPr>
            <a:r>
              <a:rPr lang="en-GB" sz="2000" i="0" dirty="0">
                <a:solidFill>
                  <a:srgbClr val="231F20"/>
                </a:solidFill>
                <a:effectLst/>
                <a:latin typeface="Arial" panose="020B0604020202020204" pitchFamily="34" charset="0"/>
                <a:cs typeface="Arial" panose="020B0604020202020204" pitchFamily="34" charset="0"/>
              </a:rPr>
              <a:t>Consider the following example of an assignment</a:t>
            </a:r>
            <a:br>
              <a:rPr lang="en-GB" sz="2000" i="0" dirty="0">
                <a:solidFill>
                  <a:srgbClr val="231F20"/>
                </a:solidFill>
                <a:effectLst/>
                <a:latin typeface="Arial" panose="020B0604020202020204" pitchFamily="34" charset="0"/>
                <a:cs typeface="Arial" panose="020B0604020202020204" pitchFamily="34" charset="0"/>
              </a:rPr>
            </a:br>
            <a:r>
              <a:rPr lang="en-GB" sz="2000" i="0" dirty="0">
                <a:solidFill>
                  <a:srgbClr val="231F20"/>
                </a:solidFill>
                <a:effectLst/>
                <a:latin typeface="Arial" panose="020B0604020202020204" pitchFamily="34" charset="0"/>
                <a:cs typeface="Arial" panose="020B0604020202020204" pitchFamily="34" charset="0"/>
              </a:rPr>
              <a:t>statement:</a:t>
            </a:r>
          </a:p>
          <a:p>
            <a:pPr algn="just">
              <a:lnSpc>
                <a:spcPct val="150000"/>
              </a:lnSpc>
            </a:pPr>
            <a:r>
              <a:rPr lang="en-GB" sz="2000" i="0" dirty="0">
                <a:solidFill>
                  <a:srgbClr val="231F20"/>
                </a:solidFill>
                <a:effectLst/>
                <a:latin typeface="Arial" panose="020B0604020202020204" pitchFamily="34" charset="0"/>
                <a:cs typeface="Arial" panose="020B0604020202020204" pitchFamily="34" charset="0"/>
              </a:rPr>
              <a:t>A = B + C + A</a:t>
            </a:r>
          </a:p>
          <a:p>
            <a:pPr algn="just">
              <a:lnSpc>
                <a:spcPct val="150000"/>
              </a:lnSpc>
            </a:pPr>
            <a:r>
              <a:rPr lang="en-GB" sz="2000" i="0" dirty="0">
                <a:solidFill>
                  <a:srgbClr val="231F20"/>
                </a:solidFill>
                <a:effectLst/>
                <a:latin typeface="Arial" panose="020B0604020202020204" pitchFamily="34" charset="0"/>
                <a:cs typeface="Arial" panose="020B0604020202020204" pitchFamily="34" charset="0"/>
              </a:rPr>
              <a:t>The parse tree for this sentence, as defined with the grammar of </a:t>
            </a:r>
            <a:r>
              <a:rPr lang="en-GB" sz="2000" b="1" i="0" dirty="0">
                <a:solidFill>
                  <a:srgbClr val="231F20"/>
                </a:solidFill>
                <a:effectLst/>
                <a:latin typeface="Arial" panose="020B0604020202020204" pitchFamily="34" charset="0"/>
                <a:cs typeface="Arial" panose="020B0604020202020204" pitchFamily="34" charset="0"/>
              </a:rPr>
              <a:t>Example 3.4, </a:t>
            </a:r>
            <a:r>
              <a:rPr lang="en-GB" sz="2000" i="0" dirty="0">
                <a:solidFill>
                  <a:srgbClr val="231F20"/>
                </a:solidFill>
                <a:effectLst/>
                <a:latin typeface="Arial" panose="020B0604020202020204" pitchFamily="34" charset="0"/>
                <a:cs typeface="Arial" panose="020B0604020202020204" pitchFamily="34" charset="0"/>
              </a:rPr>
              <a:t>is shown in </a:t>
            </a:r>
            <a:r>
              <a:rPr lang="en-GB" sz="2000" b="1" i="0" dirty="0">
                <a:solidFill>
                  <a:srgbClr val="231F20"/>
                </a:solidFill>
                <a:effectLst/>
                <a:latin typeface="Arial" panose="020B0604020202020204" pitchFamily="34" charset="0"/>
                <a:cs typeface="Arial" panose="020B0604020202020204" pitchFamily="34" charset="0"/>
              </a:rPr>
              <a:t>Figure 3.4</a:t>
            </a:r>
            <a:r>
              <a:rPr lang="en-GB" sz="1800" i="0" dirty="0">
                <a:solidFill>
                  <a:srgbClr val="231F20"/>
                </a:solidFill>
                <a:effectLst/>
                <a:latin typeface="Arial" panose="020B0604020202020204" pitchFamily="34" charset="0"/>
                <a:cs typeface="Arial" panose="020B0604020202020204" pitchFamily="34" charset="0"/>
              </a:rPr>
              <a:t>.</a:t>
            </a:r>
            <a:br>
              <a:rPr lang="en-GB" sz="1800" i="0" dirty="0">
                <a:solidFill>
                  <a:srgbClr val="231F20"/>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B93F181-F7AA-B688-0D99-4174124DDDE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615237" y="857310"/>
            <a:ext cx="3471863" cy="5739202"/>
          </a:xfrm>
          <a:prstGeom prst="rect">
            <a:avLst/>
          </a:prstGeom>
        </p:spPr>
      </p:pic>
      <p:sp>
        <p:nvSpPr>
          <p:cNvPr id="4" name="Rectangle 3"/>
          <p:cNvSpPr/>
          <p:nvPr/>
        </p:nvSpPr>
        <p:spPr>
          <a:xfrm>
            <a:off x="9498632" y="6304003"/>
            <a:ext cx="1274708" cy="369332"/>
          </a:xfrm>
          <a:prstGeom prst="rect">
            <a:avLst/>
          </a:prstGeom>
        </p:spPr>
        <p:txBody>
          <a:bodyPr wrap="none">
            <a:spAutoFit/>
          </a:bodyPr>
          <a:lstStyle/>
          <a:p>
            <a:r>
              <a:rPr lang="en-GB" b="1" dirty="0">
                <a:solidFill>
                  <a:srgbClr val="231F20"/>
                </a:solidFill>
                <a:latin typeface="Arial" panose="020B0604020202020204" pitchFamily="34" charset="0"/>
                <a:cs typeface="Arial" panose="020B0604020202020204" pitchFamily="34" charset="0"/>
              </a:rPr>
              <a:t>Figure 3.4</a:t>
            </a:r>
            <a:endParaRPr lang="en-US" dirty="0"/>
          </a:p>
        </p:txBody>
      </p:sp>
    </p:spTree>
    <p:extLst>
      <p:ext uri="{BB962C8B-B14F-4D97-AF65-F5344CB8AC3E}">
        <p14:creationId xmlns:p14="http://schemas.microsoft.com/office/powerpoint/2010/main" val="2986754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934B7-EA2D-15E6-3AC7-02435AFFC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4601D-2ADD-6F65-AD36-5A419F19C902}"/>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a:extLst>
              <a:ext uri="{FF2B5EF4-FFF2-40B4-BE49-F238E27FC236}">
                <a16:creationId xmlns:a16="http://schemas.microsoft.com/office/drawing/2014/main" id="{3D09B273-DDA5-AA3C-40DD-41B8120B2D45}"/>
              </a:ext>
            </a:extLst>
          </p:cNvPr>
          <p:cNvSpPr>
            <a:spLocks noGrp="1"/>
          </p:cNvSpPr>
          <p:nvPr>
            <p:ph type="subTitle" idx="1"/>
          </p:nvPr>
        </p:nvSpPr>
        <p:spPr>
          <a:xfrm>
            <a:off x="0" y="798029"/>
            <a:ext cx="12192000" cy="6059971"/>
          </a:xfrm>
        </p:spPr>
        <p:txBody>
          <a:bodyPr>
            <a:normAutofit/>
          </a:bodyPr>
          <a:lstStyle/>
          <a:p>
            <a:pPr algn="just"/>
            <a:r>
              <a:rPr lang="en-GB" b="1" dirty="0">
                <a:latin typeface="Arial" panose="020B0604020202020204" pitchFamily="34" charset="0"/>
                <a:cs typeface="Arial" panose="020B0604020202020204" pitchFamily="34" charset="0"/>
              </a:rPr>
              <a:t>Associativity of Operators</a:t>
            </a:r>
          </a:p>
          <a:p>
            <a:pPr algn="just"/>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AA7B012-174E-35E1-295B-8573032127A7}"/>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13918D5A-041C-6DA7-A090-68C12568E690}"/>
              </a:ext>
            </a:extLst>
          </p:cNvPr>
          <p:cNvGraphicFramePr>
            <a:graphicFrameLocks noGrp="1"/>
          </p:cNvGraphicFramePr>
          <p:nvPr>
            <p:extLst>
              <p:ext uri="{D42A27DB-BD31-4B8C-83A1-F6EECF244321}">
                <p14:modId xmlns:p14="http://schemas.microsoft.com/office/powerpoint/2010/main" val="358689315"/>
              </p:ext>
            </p:extLst>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TextBox 5">
            <a:extLst>
              <a:ext uri="{FF2B5EF4-FFF2-40B4-BE49-F238E27FC236}">
                <a16:creationId xmlns:a16="http://schemas.microsoft.com/office/drawing/2014/main" id="{4001399E-C102-BD89-F460-48FD2116307F}"/>
              </a:ext>
            </a:extLst>
          </p:cNvPr>
          <p:cNvSpPr txBox="1"/>
          <p:nvPr/>
        </p:nvSpPr>
        <p:spPr>
          <a:xfrm>
            <a:off x="0" y="1377494"/>
            <a:ext cx="6229350" cy="280532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When an expression includes two operators that have the same precedence, a semantic rule is required to specify which should have precedence.</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for example, A / B * C</a:t>
            </a:r>
            <a:r>
              <a:rPr lang="en-GB" sz="2000" dirty="0">
                <a:solidFill>
                  <a:srgbClr val="231F20"/>
                </a:solidFill>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This rule is named </a:t>
            </a:r>
            <a:r>
              <a:rPr lang="en-GB" sz="2000" i="1" dirty="0">
                <a:solidFill>
                  <a:srgbClr val="231F20"/>
                </a:solidFill>
                <a:effectLst/>
                <a:latin typeface="Arial" panose="020B0604020202020204" pitchFamily="34" charset="0"/>
                <a:cs typeface="Arial" panose="020B0604020202020204" pitchFamily="34" charset="0"/>
              </a:rPr>
              <a:t>associativity.</a:t>
            </a:r>
          </a:p>
          <a:p>
            <a:pPr algn="just">
              <a:lnSpc>
                <a:spcPct val="150000"/>
              </a:lnSpc>
            </a:pPr>
            <a:endParaRPr 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59F53B7-F721-A163-7550-B9B4198D5A38}"/>
              </a:ext>
            </a:extLst>
          </p:cNvPr>
          <p:cNvSpPr txBox="1"/>
          <p:nvPr/>
        </p:nvSpPr>
        <p:spPr>
          <a:xfrm>
            <a:off x="35720" y="4028646"/>
            <a:ext cx="6193630" cy="2816156"/>
          </a:xfrm>
          <a:prstGeom prst="rect">
            <a:avLst/>
          </a:prstGeom>
          <a:noFill/>
        </p:spPr>
        <p:txBody>
          <a:bodyPr wrap="square">
            <a:spAutoFit/>
          </a:bodyPr>
          <a:lstStyle/>
          <a:p>
            <a:pPr algn="just">
              <a:lnSpc>
                <a:spcPct val="150000"/>
              </a:lnSpc>
            </a:pPr>
            <a:r>
              <a:rPr lang="en-GB" sz="2000" i="0" dirty="0">
                <a:solidFill>
                  <a:srgbClr val="231F20"/>
                </a:solidFill>
                <a:effectLst/>
                <a:latin typeface="Arial" panose="020B0604020202020204" pitchFamily="34" charset="0"/>
                <a:cs typeface="Arial" panose="020B0604020202020204" pitchFamily="34" charset="0"/>
              </a:rPr>
              <a:t>Consider the following example of an assignment</a:t>
            </a:r>
            <a:br>
              <a:rPr lang="en-GB" sz="2000" i="0" dirty="0">
                <a:solidFill>
                  <a:srgbClr val="231F20"/>
                </a:solidFill>
                <a:effectLst/>
                <a:latin typeface="Arial" panose="020B0604020202020204" pitchFamily="34" charset="0"/>
                <a:cs typeface="Arial" panose="020B0604020202020204" pitchFamily="34" charset="0"/>
              </a:rPr>
            </a:br>
            <a:r>
              <a:rPr lang="en-GB" sz="2000" i="0" dirty="0">
                <a:solidFill>
                  <a:srgbClr val="231F20"/>
                </a:solidFill>
                <a:effectLst/>
                <a:latin typeface="Arial" panose="020B0604020202020204" pitchFamily="34" charset="0"/>
                <a:cs typeface="Arial" panose="020B0604020202020204" pitchFamily="34" charset="0"/>
              </a:rPr>
              <a:t>statement:</a:t>
            </a:r>
          </a:p>
          <a:p>
            <a:pPr algn="just">
              <a:lnSpc>
                <a:spcPct val="150000"/>
              </a:lnSpc>
            </a:pPr>
            <a:r>
              <a:rPr lang="en-GB" sz="2000" i="0" dirty="0">
                <a:solidFill>
                  <a:srgbClr val="231F20"/>
                </a:solidFill>
                <a:effectLst/>
                <a:latin typeface="Arial" panose="020B0604020202020204" pitchFamily="34" charset="0"/>
                <a:cs typeface="Arial" panose="020B0604020202020204" pitchFamily="34" charset="0"/>
              </a:rPr>
              <a:t>A = B + C + A</a:t>
            </a:r>
          </a:p>
          <a:p>
            <a:pPr algn="just">
              <a:lnSpc>
                <a:spcPct val="150000"/>
              </a:lnSpc>
            </a:pPr>
            <a:r>
              <a:rPr lang="en-GB" sz="2000" i="0" dirty="0">
                <a:solidFill>
                  <a:srgbClr val="231F20"/>
                </a:solidFill>
                <a:effectLst/>
                <a:latin typeface="Arial" panose="020B0604020202020204" pitchFamily="34" charset="0"/>
                <a:cs typeface="Arial" panose="020B0604020202020204" pitchFamily="34" charset="0"/>
              </a:rPr>
              <a:t>The parse tree for this sentence, as defined with the grammar of </a:t>
            </a:r>
            <a:r>
              <a:rPr lang="en-GB" sz="2000" b="1" i="0" dirty="0">
                <a:solidFill>
                  <a:srgbClr val="231F20"/>
                </a:solidFill>
                <a:effectLst/>
                <a:latin typeface="Arial" panose="020B0604020202020204" pitchFamily="34" charset="0"/>
                <a:cs typeface="Arial" panose="020B0604020202020204" pitchFamily="34" charset="0"/>
              </a:rPr>
              <a:t>Example 3.4</a:t>
            </a:r>
            <a:r>
              <a:rPr lang="en-GB" sz="2000" i="0" dirty="0">
                <a:solidFill>
                  <a:srgbClr val="231F20"/>
                </a:solidFill>
                <a:effectLst/>
                <a:latin typeface="Arial" panose="020B0604020202020204" pitchFamily="34" charset="0"/>
                <a:cs typeface="Arial" panose="020B0604020202020204" pitchFamily="34" charset="0"/>
              </a:rPr>
              <a:t>, is shown in </a:t>
            </a:r>
            <a:r>
              <a:rPr lang="en-GB" sz="2000" b="1" i="0" dirty="0">
                <a:solidFill>
                  <a:srgbClr val="231F20"/>
                </a:solidFill>
                <a:effectLst/>
                <a:latin typeface="Arial" panose="020B0604020202020204" pitchFamily="34" charset="0"/>
                <a:cs typeface="Arial" panose="020B0604020202020204" pitchFamily="34" charset="0"/>
              </a:rPr>
              <a:t>Figure 3.4</a:t>
            </a:r>
            <a:r>
              <a:rPr lang="en-GB" sz="1800" b="1" i="0" dirty="0">
                <a:solidFill>
                  <a:srgbClr val="231F20"/>
                </a:solidFill>
                <a:effectLst/>
                <a:latin typeface="Arial" panose="020B0604020202020204" pitchFamily="34" charset="0"/>
                <a:cs typeface="Arial" panose="020B0604020202020204" pitchFamily="34" charset="0"/>
              </a:rPr>
              <a:t>.</a:t>
            </a:r>
            <a:br>
              <a:rPr lang="en-GB" sz="1800" b="1" i="0" dirty="0">
                <a:solidFill>
                  <a:srgbClr val="231F20"/>
                </a:solidFill>
                <a:effectLst/>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C6958CB-A146-CA5E-8F26-FD1E5B3B866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615238" y="857310"/>
            <a:ext cx="3343276" cy="5526640"/>
          </a:xfrm>
          <a:prstGeom prst="rect">
            <a:avLst/>
          </a:prstGeom>
        </p:spPr>
      </p:pic>
      <p:sp>
        <p:nvSpPr>
          <p:cNvPr id="4" name="Rectangle 3"/>
          <p:cNvSpPr/>
          <p:nvPr/>
        </p:nvSpPr>
        <p:spPr>
          <a:xfrm>
            <a:off x="9286876" y="5902843"/>
            <a:ext cx="1274708" cy="369332"/>
          </a:xfrm>
          <a:prstGeom prst="rect">
            <a:avLst/>
          </a:prstGeom>
        </p:spPr>
        <p:txBody>
          <a:bodyPr wrap="none">
            <a:spAutoFit/>
          </a:bodyPr>
          <a:lstStyle/>
          <a:p>
            <a:r>
              <a:rPr lang="en-GB" b="1" dirty="0">
                <a:solidFill>
                  <a:srgbClr val="231F20"/>
                </a:solidFill>
                <a:latin typeface="Arial" panose="020B0604020202020204" pitchFamily="34" charset="0"/>
                <a:cs typeface="Arial" panose="020B0604020202020204" pitchFamily="34" charset="0"/>
              </a:rPr>
              <a:t>Figure 3.4</a:t>
            </a:r>
            <a:endParaRPr lang="en-US" dirty="0"/>
          </a:p>
        </p:txBody>
      </p:sp>
    </p:spTree>
    <p:extLst>
      <p:ext uri="{BB962C8B-B14F-4D97-AF65-F5344CB8AC3E}">
        <p14:creationId xmlns:p14="http://schemas.microsoft.com/office/powerpoint/2010/main" val="168142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69762-FCA3-680B-8376-46DC05EF31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182FC-6E46-FAA6-DD2E-AA49C3D44B17}"/>
              </a:ext>
            </a:extLst>
          </p:cNvPr>
          <p:cNvSpPr>
            <a:spLocks noGrp="1"/>
          </p:cNvSpPr>
          <p:nvPr>
            <p:ph type="ctrTitle"/>
          </p:nvPr>
        </p:nvSpPr>
        <p:spPr>
          <a:xfrm>
            <a:off x="0" y="0"/>
            <a:ext cx="12192000" cy="681644"/>
          </a:xfrm>
        </p:spPr>
        <p:txBody>
          <a:bodyPr>
            <a:noAutofit/>
          </a:bodyPr>
          <a:lstStyle/>
          <a:p>
            <a:r>
              <a:rPr lang="en-US" sz="4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Common terminologies in Compiler</a:t>
            </a:r>
            <a:endParaRPr lang="en-US" sz="4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019EAF7-1B9B-7919-3EDF-51340EAEA9C2}"/>
              </a:ext>
            </a:extLst>
          </p:cNvPr>
          <p:cNvSpPr>
            <a:spLocks noGrp="1"/>
          </p:cNvSpPr>
          <p:nvPr>
            <p:ph type="subTitle" idx="1"/>
          </p:nvPr>
        </p:nvSpPr>
        <p:spPr>
          <a:xfrm>
            <a:off x="0" y="798029"/>
            <a:ext cx="12192000" cy="6059971"/>
          </a:xfrm>
        </p:spPr>
        <p:txBody>
          <a:bodyPr>
            <a:normAutofit/>
          </a:bodyPr>
          <a:lstStyle/>
          <a:p>
            <a:pPr algn="just"/>
            <a:r>
              <a:rPr lang="en-GB" sz="2800" b="1" dirty="0">
                <a:cs typeface="Arial" panose="020B0604020202020204" pitchFamily="34" charset="0"/>
              </a:rPr>
              <a:t>2. token</a:t>
            </a:r>
            <a:endParaRPr lang="en-US" sz="2800" b="1" dirty="0">
              <a:cs typeface="Arial" panose="020B0604020202020204" pitchFamily="34" charset="0"/>
            </a:endParaRPr>
          </a:p>
        </p:txBody>
      </p:sp>
      <p:cxnSp>
        <p:nvCxnSpPr>
          <p:cNvPr id="5" name="Straight Connector 4">
            <a:extLst>
              <a:ext uri="{FF2B5EF4-FFF2-40B4-BE49-F238E27FC236}">
                <a16:creationId xmlns:a16="http://schemas.microsoft.com/office/drawing/2014/main" id="{48914E20-1713-DF44-23DA-4983F17726B2}"/>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FEB7F564-8585-6912-9F07-401A39648F70}"/>
              </a:ext>
            </a:extLst>
          </p:cNvPr>
          <p:cNvGraphicFramePr>
            <a:graphicFrameLocks noGrp="1"/>
          </p:cNvGraphicFramePr>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7" name="TextBox 6">
            <a:extLst>
              <a:ext uri="{FF2B5EF4-FFF2-40B4-BE49-F238E27FC236}">
                <a16:creationId xmlns:a16="http://schemas.microsoft.com/office/drawing/2014/main" id="{F1355664-B21D-EC35-48EB-F62649FA24FF}"/>
              </a:ext>
            </a:extLst>
          </p:cNvPr>
          <p:cNvSpPr txBox="1"/>
          <p:nvPr/>
        </p:nvSpPr>
        <p:spPr>
          <a:xfrm>
            <a:off x="98946" y="1302136"/>
            <a:ext cx="5360158" cy="281295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GB" sz="2000" dirty="0"/>
              <a:t>Tokens are the smallest meaningful units of a program, derived during the </a:t>
            </a:r>
            <a:r>
              <a:rPr lang="en-GB" sz="2000" b="1" dirty="0"/>
              <a:t>lexical analysis phase</a:t>
            </a:r>
            <a:r>
              <a:rPr lang="en-GB" sz="2000" dirty="0"/>
              <a:t> of a compiler or interpreter. </a:t>
            </a:r>
          </a:p>
          <a:p>
            <a:pPr marL="342900" indent="-342900" algn="just">
              <a:lnSpc>
                <a:spcPct val="150000"/>
              </a:lnSpc>
              <a:buFont typeface="Arial" panose="020B0604020202020204" pitchFamily="34" charset="0"/>
              <a:buChar char="•"/>
            </a:pPr>
            <a:r>
              <a:rPr lang="en-GB" sz="2000" dirty="0"/>
              <a:t>Tokens represent a categorized group of characters in source code, such as keywords, identifiers, literals, operators, and symbols.</a:t>
            </a:r>
            <a:endParaRPr lang="en-US"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37201A2-C0E8-20EF-BAE2-5525E94F6C16}"/>
              </a:ext>
            </a:extLst>
          </p:cNvPr>
          <p:cNvSpPr txBox="1"/>
          <p:nvPr/>
        </p:nvSpPr>
        <p:spPr>
          <a:xfrm>
            <a:off x="6975810" y="1294087"/>
            <a:ext cx="3323699" cy="1631216"/>
          </a:xfrm>
          <a:prstGeom prst="rect">
            <a:avLst/>
          </a:prstGeom>
          <a:noFill/>
        </p:spPr>
        <p:txBody>
          <a:bodyPr wrap="square">
            <a:spAutoFit/>
          </a:bodyPr>
          <a:lstStyle/>
          <a:p>
            <a:r>
              <a:rPr lang="en-GB" sz="2000" b="1" dirty="0"/>
              <a:t>Examples:</a:t>
            </a:r>
            <a:r>
              <a:rPr lang="en-GB" sz="2000" dirty="0"/>
              <a:t> For the code snippet:</a:t>
            </a:r>
          </a:p>
          <a:p>
            <a:r>
              <a:rPr lang="en-US" sz="2000" b="1" dirty="0"/>
              <a:t>x = 10 + y;</a:t>
            </a:r>
            <a:endParaRPr lang="en-GB" sz="2000" b="1" dirty="0"/>
          </a:p>
          <a:p>
            <a:endParaRPr lang="en-GB" sz="2000" dirty="0"/>
          </a:p>
          <a:p>
            <a:endParaRPr lang="en-US" sz="2000" dirty="0"/>
          </a:p>
        </p:txBody>
      </p:sp>
      <p:sp>
        <p:nvSpPr>
          <p:cNvPr id="10" name="Rectangle 1">
            <a:extLst>
              <a:ext uri="{FF2B5EF4-FFF2-40B4-BE49-F238E27FC236}">
                <a16:creationId xmlns:a16="http://schemas.microsoft.com/office/drawing/2014/main" id="{99239BB4-444B-472E-25DF-1F58EAA5743B}"/>
              </a:ext>
            </a:extLst>
          </p:cNvPr>
          <p:cNvSpPr>
            <a:spLocks noChangeArrowheads="1"/>
          </p:cNvSpPr>
          <p:nvPr/>
        </p:nvSpPr>
        <p:spPr bwMode="auto">
          <a:xfrm>
            <a:off x="6890747" y="2331322"/>
            <a:ext cx="3869610" cy="372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The tokens are:</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x (identifier)</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 (assignment operator)</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10 (numeric literal)</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 (arithmetic operator)</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y (identifier)</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 (symbol</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928618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62223-EC4C-4100-336F-015620E0C2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345D1D-D783-333F-FCF0-780EA4227AEC}"/>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a:extLst>
              <a:ext uri="{FF2B5EF4-FFF2-40B4-BE49-F238E27FC236}">
                <a16:creationId xmlns:a16="http://schemas.microsoft.com/office/drawing/2014/main" id="{CBA21E58-E7F4-E090-B6D4-6D1EA13FABAD}"/>
              </a:ext>
            </a:extLst>
          </p:cNvPr>
          <p:cNvSpPr>
            <a:spLocks noGrp="1"/>
          </p:cNvSpPr>
          <p:nvPr>
            <p:ph type="subTitle" idx="1"/>
          </p:nvPr>
        </p:nvSpPr>
        <p:spPr>
          <a:xfrm>
            <a:off x="0" y="798029"/>
            <a:ext cx="12192000" cy="6059971"/>
          </a:xfrm>
        </p:spPr>
        <p:txBody>
          <a:bodyPr>
            <a:normAutofit/>
          </a:bodyPr>
          <a:lstStyle/>
          <a:p>
            <a:pPr algn="just"/>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1CD83F1-74D6-7D9F-0FA9-C9623F318265}"/>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D78A36A0-1236-2241-A47C-8DBD396C34D0}"/>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TextBox 5">
            <a:extLst>
              <a:ext uri="{FF2B5EF4-FFF2-40B4-BE49-F238E27FC236}">
                <a16:creationId xmlns:a16="http://schemas.microsoft.com/office/drawing/2014/main" id="{A4E17EA1-C843-8DA9-21F4-39403B55A482}"/>
              </a:ext>
            </a:extLst>
          </p:cNvPr>
          <p:cNvSpPr txBox="1"/>
          <p:nvPr/>
        </p:nvSpPr>
        <p:spPr>
          <a:xfrm>
            <a:off x="35720" y="1052096"/>
            <a:ext cx="6186488" cy="5170646"/>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The parse tree of </a:t>
            </a:r>
            <a:r>
              <a:rPr lang="en-GB" sz="2000" b="1" i="0" dirty="0">
                <a:solidFill>
                  <a:srgbClr val="231F20"/>
                </a:solidFill>
                <a:effectLst/>
                <a:latin typeface="Arial" panose="020B0604020202020204" pitchFamily="34" charset="0"/>
                <a:cs typeface="Arial" panose="020B0604020202020204" pitchFamily="34" charset="0"/>
              </a:rPr>
              <a:t>Figure 3.4 </a:t>
            </a:r>
            <a:r>
              <a:rPr lang="en-GB" sz="2000" i="0" dirty="0">
                <a:solidFill>
                  <a:srgbClr val="231F20"/>
                </a:solidFill>
                <a:effectLst/>
                <a:latin typeface="Arial" panose="020B0604020202020204" pitchFamily="34" charset="0"/>
                <a:cs typeface="Arial" panose="020B0604020202020204" pitchFamily="34" charset="0"/>
              </a:rPr>
              <a:t>shows the </a:t>
            </a:r>
            <a:r>
              <a:rPr lang="en-GB" sz="2000" b="1" i="0" dirty="0">
                <a:solidFill>
                  <a:srgbClr val="231F20"/>
                </a:solidFill>
                <a:effectLst/>
                <a:latin typeface="Arial" panose="020B0604020202020204" pitchFamily="34" charset="0"/>
                <a:cs typeface="Arial" panose="020B0604020202020204" pitchFamily="34" charset="0"/>
              </a:rPr>
              <a:t>left addition </a:t>
            </a:r>
            <a:r>
              <a:rPr lang="en-GB" sz="2000" i="0" dirty="0">
                <a:solidFill>
                  <a:srgbClr val="231F20"/>
                </a:solidFill>
                <a:effectLst/>
                <a:latin typeface="Arial" panose="020B0604020202020204" pitchFamily="34" charset="0"/>
                <a:cs typeface="Arial" panose="020B0604020202020204" pitchFamily="34" charset="0"/>
              </a:rPr>
              <a:t>operator lower than the </a:t>
            </a:r>
            <a:r>
              <a:rPr lang="en-GB" sz="2000" b="1" i="0" dirty="0">
                <a:solidFill>
                  <a:srgbClr val="231F20"/>
                </a:solidFill>
                <a:effectLst/>
                <a:latin typeface="Arial" panose="020B0604020202020204" pitchFamily="34" charset="0"/>
                <a:cs typeface="Arial" panose="020B0604020202020204" pitchFamily="34" charset="0"/>
              </a:rPr>
              <a:t>right addition operator</a:t>
            </a:r>
            <a:r>
              <a:rPr lang="en-GB" sz="2000" i="0" dirty="0">
                <a:solidFill>
                  <a:srgbClr val="231F20"/>
                </a:solidFill>
                <a:effectLst/>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This is the correct order if addition is meant to be left associative, which is typical. </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In most cases, the associativity of addition in a computer is </a:t>
            </a:r>
            <a:r>
              <a:rPr lang="en-GB" sz="2000" b="1" i="0" dirty="0">
                <a:solidFill>
                  <a:srgbClr val="231F20"/>
                </a:solidFill>
                <a:effectLst/>
                <a:latin typeface="Arial" panose="020B0604020202020204" pitchFamily="34" charset="0"/>
                <a:cs typeface="Arial" panose="020B0604020202020204" pitchFamily="34" charset="0"/>
              </a:rPr>
              <a:t>irrelevant</a:t>
            </a:r>
            <a:r>
              <a:rPr lang="en-GB" sz="2000" i="0" dirty="0">
                <a:solidFill>
                  <a:srgbClr val="231F20"/>
                </a:solidFill>
                <a:effectLst/>
                <a:latin typeface="Arial" panose="020B0604020202020204" pitchFamily="34" charset="0"/>
                <a:cs typeface="Arial" panose="020B0604020202020204" pitchFamily="34" charset="0"/>
              </a:rPr>
              <a:t>. </a:t>
            </a:r>
          </a:p>
          <a:p>
            <a:pPr marL="342900" indent="-342900" algn="just">
              <a:lnSpc>
                <a:spcPct val="150000"/>
              </a:lnSpc>
              <a:buFont typeface="Arial" panose="020B0604020202020204" pitchFamily="34" charset="0"/>
              <a:buChar char="•"/>
            </a:pPr>
            <a:r>
              <a:rPr lang="en-GB" sz="2000" i="0" dirty="0">
                <a:solidFill>
                  <a:srgbClr val="231F20"/>
                </a:solidFill>
                <a:effectLst/>
                <a:latin typeface="Arial" panose="020B0604020202020204" pitchFamily="34" charset="0"/>
                <a:cs typeface="Arial" panose="020B0604020202020204" pitchFamily="34" charset="0"/>
              </a:rPr>
              <a:t>In mathematics, addition is associative, which means that left and right associative orders of evaluation mean the same thing. That is, (A + B) + C = A + (B + C).</a:t>
            </a:r>
          </a:p>
        </p:txBody>
      </p:sp>
    </p:spTree>
    <p:extLst>
      <p:ext uri="{BB962C8B-B14F-4D97-AF65-F5344CB8AC3E}">
        <p14:creationId xmlns:p14="http://schemas.microsoft.com/office/powerpoint/2010/main" val="442265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F49CE-A1E0-14EB-8A79-2686DEE3B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4437C7-88D4-DC69-276C-F771C088A5E7}"/>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a:extLst>
              <a:ext uri="{FF2B5EF4-FFF2-40B4-BE49-F238E27FC236}">
                <a16:creationId xmlns:a16="http://schemas.microsoft.com/office/drawing/2014/main" id="{9C06638A-B6D6-B998-6C41-F24980F4A75D}"/>
              </a:ext>
            </a:extLst>
          </p:cNvPr>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US" sz="2000" dirty="0">
                <a:cs typeface="Arial" panose="020B0604020202020204" pitchFamily="34" charset="0"/>
              </a:rPr>
              <a:t>When a grammar rule has its LHS also appearing at the beginning of its RHS, the rule is said to be </a:t>
            </a:r>
            <a:r>
              <a:rPr lang="en-US" sz="2000" b="1" dirty="0">
                <a:cs typeface="Arial" panose="020B0604020202020204" pitchFamily="34" charset="0"/>
              </a:rPr>
              <a:t>left recursive.</a:t>
            </a:r>
          </a:p>
          <a:p>
            <a:pPr marL="342900" indent="-342900" algn="just">
              <a:lnSpc>
                <a:spcPct val="150000"/>
              </a:lnSpc>
              <a:buFont typeface="Arial" panose="020B0604020202020204" pitchFamily="34" charset="0"/>
              <a:buChar char="•"/>
            </a:pPr>
            <a:r>
              <a:rPr lang="en-US" sz="2000" dirty="0">
                <a:cs typeface="Arial" panose="020B0604020202020204" pitchFamily="34" charset="0"/>
              </a:rPr>
              <a:t>This left recursion specifies left associativity. </a:t>
            </a:r>
          </a:p>
          <a:p>
            <a:pPr marL="342900" indent="-342900" algn="just">
              <a:lnSpc>
                <a:spcPct val="150000"/>
              </a:lnSpc>
              <a:buFont typeface="Arial" panose="020B0604020202020204" pitchFamily="34" charset="0"/>
              <a:buChar char="•"/>
            </a:pPr>
            <a:r>
              <a:rPr lang="en-US" sz="2000" dirty="0">
                <a:cs typeface="Arial" panose="020B0604020202020204" pitchFamily="34" charset="0"/>
              </a:rPr>
              <a:t>For example, the left recursion of the rules of the grammar of Example 3.4 causes it to make both addition and multiplication left associative. </a:t>
            </a:r>
          </a:p>
          <a:p>
            <a:pPr marL="342900" indent="-342900" algn="just">
              <a:lnSpc>
                <a:spcPct val="150000"/>
              </a:lnSpc>
              <a:buFont typeface="Arial" panose="020B0604020202020204" pitchFamily="34" charset="0"/>
              <a:buChar char="•"/>
            </a:pPr>
            <a:r>
              <a:rPr lang="en-US" sz="2000" dirty="0">
                <a:cs typeface="Arial" panose="020B0604020202020204" pitchFamily="34" charset="0"/>
              </a:rPr>
              <a:t>Unfortunately, left recursion disallows the use of some important syntax analysis algorithms.</a:t>
            </a:r>
          </a:p>
          <a:p>
            <a:pPr marL="342900" indent="-342900" algn="just">
              <a:lnSpc>
                <a:spcPct val="150000"/>
              </a:lnSpc>
              <a:buFont typeface="Arial" panose="020B0604020202020204" pitchFamily="34" charset="0"/>
              <a:buChar char="•"/>
            </a:pPr>
            <a:r>
              <a:rPr lang="en-US" sz="2000" dirty="0">
                <a:cs typeface="Arial" panose="020B0604020202020204" pitchFamily="34" charset="0"/>
              </a:rPr>
              <a:t>When such algorithms are to be used, the grammar must be modified to remove the left recursion. </a:t>
            </a:r>
          </a:p>
          <a:p>
            <a:pPr marL="342900" indent="-342900" algn="just">
              <a:lnSpc>
                <a:spcPct val="150000"/>
              </a:lnSpc>
              <a:buFont typeface="Arial" panose="020B0604020202020204" pitchFamily="34" charset="0"/>
              <a:buChar char="•"/>
            </a:pPr>
            <a:r>
              <a:rPr lang="en-US" sz="2000" dirty="0">
                <a:cs typeface="Arial" panose="020B0604020202020204" pitchFamily="34" charset="0"/>
              </a:rPr>
              <a:t>This, in turn, disallows the grammar from precisely specifying that certain operators are left associative. </a:t>
            </a:r>
          </a:p>
          <a:p>
            <a:pPr marL="342900" indent="-342900" algn="just">
              <a:lnSpc>
                <a:spcPct val="150000"/>
              </a:lnSpc>
              <a:buFont typeface="Arial" panose="020B0604020202020204" pitchFamily="34" charset="0"/>
              <a:buChar char="•"/>
            </a:pPr>
            <a:r>
              <a:rPr lang="en-US" sz="2000" dirty="0">
                <a:cs typeface="Arial" panose="020B0604020202020204" pitchFamily="34" charset="0"/>
              </a:rPr>
              <a:t>Fortunately, left associativity can be enforced by the compiler, even though the grammar does not dictate it.</a:t>
            </a:r>
          </a:p>
          <a:p>
            <a:pPr algn="just"/>
            <a:r>
              <a:rPr lang="en-US" dirty="0"/>
              <a:t> </a:t>
            </a:r>
            <a:br>
              <a:rPr lang="en-US" dirty="0"/>
            </a:br>
            <a:endParaRPr lang="en-US" b="1" dirty="0"/>
          </a:p>
          <a:p>
            <a:pPr algn="just"/>
            <a:br>
              <a:rPr lang="en-US" sz="2000" dirty="0"/>
            </a:b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B85D0954-A3D6-D8F6-0DDE-93DFD0CC7B57}"/>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65430A62-FC9C-A528-F939-AFA6A3E97437}"/>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112206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BD62D-7445-E1CB-D11A-DB1CE81DA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9935B-A1DF-76BC-CBFC-B5D3D1208648}"/>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a:extLst>
              <a:ext uri="{FF2B5EF4-FFF2-40B4-BE49-F238E27FC236}">
                <a16:creationId xmlns:a16="http://schemas.microsoft.com/office/drawing/2014/main" id="{AD1069D4-427D-B12F-7C71-76C721F529FF}"/>
              </a:ext>
            </a:extLst>
          </p:cNvPr>
          <p:cNvSpPr>
            <a:spLocks noGrp="1"/>
          </p:cNvSpPr>
          <p:nvPr>
            <p:ph type="subTitle" idx="1"/>
          </p:nvPr>
        </p:nvSpPr>
        <p:spPr>
          <a:xfrm>
            <a:off x="0" y="798029"/>
            <a:ext cx="12192000" cy="6059971"/>
          </a:xfrm>
        </p:spPr>
        <p:txBody>
          <a:bodyPr>
            <a:normAutofit/>
          </a:bodyPr>
          <a:lstStyle/>
          <a:p>
            <a:pPr algn="just"/>
            <a:r>
              <a:rPr lang="en-US" dirty="0"/>
              <a:t>In most languages that provide it, the exponentiation operator is right associative. </a:t>
            </a:r>
          </a:p>
          <a:p>
            <a:pPr algn="just"/>
            <a:r>
              <a:rPr lang="en-US" dirty="0"/>
              <a:t>To indicate right associativity, right recursion can be used. </a:t>
            </a:r>
          </a:p>
          <a:p>
            <a:pPr algn="just"/>
            <a:r>
              <a:rPr lang="en-US" dirty="0"/>
              <a:t>A grammar rule is </a:t>
            </a:r>
            <a:r>
              <a:rPr lang="en-US" b="1" dirty="0"/>
              <a:t>right recursive </a:t>
            </a:r>
            <a:r>
              <a:rPr lang="en-US" dirty="0"/>
              <a:t>if the LHS appears at the right end of the RHS. Rules such as</a:t>
            </a:r>
            <a:r>
              <a:rPr lang="en-US" sz="2000" dirty="0"/>
              <a:t> </a:t>
            </a:r>
            <a:br>
              <a:rPr lang="en-US" sz="2000" dirty="0"/>
            </a:b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10F976F-ACD8-F054-61A4-43E7EDEB4765}"/>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A8DAD27B-5BA0-5106-2ED7-4D33469DAB55}"/>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90153" y="2316072"/>
            <a:ext cx="3848100" cy="1333500"/>
          </a:xfrm>
          <a:prstGeom prst="rect">
            <a:avLst/>
          </a:prstGeom>
        </p:spPr>
      </p:pic>
      <p:sp>
        <p:nvSpPr>
          <p:cNvPr id="6" name="Rectangle 5"/>
          <p:cNvSpPr/>
          <p:nvPr/>
        </p:nvSpPr>
        <p:spPr>
          <a:xfrm>
            <a:off x="4305994" y="2521157"/>
            <a:ext cx="7789024" cy="553998"/>
          </a:xfrm>
          <a:prstGeom prst="rect">
            <a:avLst/>
          </a:prstGeom>
        </p:spPr>
        <p:txBody>
          <a:bodyPr wrap="square">
            <a:spAutoFit/>
          </a:bodyPr>
          <a:lstStyle/>
          <a:p>
            <a:pPr>
              <a:lnSpc>
                <a:spcPct val="150000"/>
              </a:lnSpc>
            </a:pPr>
            <a:r>
              <a:rPr lang="en-US" sz="2000" dirty="0"/>
              <a:t>could be used to describe exponentiation as a </a:t>
            </a:r>
            <a:r>
              <a:rPr lang="en-US" sz="2000" b="1" dirty="0"/>
              <a:t>right-associative</a:t>
            </a:r>
            <a:r>
              <a:rPr lang="en-US" sz="2000" dirty="0"/>
              <a:t> operator. </a:t>
            </a:r>
          </a:p>
        </p:txBody>
      </p:sp>
    </p:spTree>
    <p:extLst>
      <p:ext uri="{BB962C8B-B14F-4D97-AF65-F5344CB8AC3E}">
        <p14:creationId xmlns:p14="http://schemas.microsoft.com/office/powerpoint/2010/main" val="3472178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91F93-1534-40DD-6B97-BD5BA9481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C54174-BB45-6689-6DB8-DB301D45E230}"/>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a:extLst>
              <a:ext uri="{FF2B5EF4-FFF2-40B4-BE49-F238E27FC236}">
                <a16:creationId xmlns:a16="http://schemas.microsoft.com/office/drawing/2014/main" id="{A639D326-5165-F6D1-DE64-8A15BD5D96C8}"/>
              </a:ext>
            </a:extLst>
          </p:cNvPr>
          <p:cNvSpPr>
            <a:spLocks noGrp="1"/>
          </p:cNvSpPr>
          <p:nvPr>
            <p:ph type="subTitle" idx="1"/>
          </p:nvPr>
        </p:nvSpPr>
        <p:spPr>
          <a:xfrm>
            <a:off x="0" y="798029"/>
            <a:ext cx="12192000" cy="6059971"/>
          </a:xfrm>
        </p:spPr>
        <p:txBody>
          <a:bodyPr>
            <a:normAutofit/>
          </a:bodyPr>
          <a:lstStyle/>
          <a:p>
            <a:pPr algn="just"/>
            <a:r>
              <a:rPr lang="en-US" sz="2800" b="1" dirty="0"/>
              <a:t>An Unambiguous Grammar for if-then-else</a:t>
            </a:r>
            <a:r>
              <a:rPr lang="en-US" b="1" dirty="0"/>
              <a:t> </a:t>
            </a:r>
          </a:p>
          <a:p>
            <a:pPr algn="just">
              <a:lnSpc>
                <a:spcPct val="150000"/>
              </a:lnSpc>
            </a:pPr>
            <a:r>
              <a:rPr lang="en-US" sz="2000" dirty="0"/>
              <a:t>The BNF rules for an Ada </a:t>
            </a:r>
            <a:r>
              <a:rPr lang="en-US" sz="2000" b="1" dirty="0"/>
              <a:t>if-then-else </a:t>
            </a:r>
            <a:r>
              <a:rPr lang="en-US" sz="2000" dirty="0"/>
              <a:t>statement are as follows: </a:t>
            </a:r>
          </a:p>
          <a:p>
            <a:pPr algn="just">
              <a:lnSpc>
                <a:spcPct val="150000"/>
              </a:lnSpc>
            </a:pPr>
            <a:r>
              <a:rPr lang="en-US" sz="2000" dirty="0"/>
              <a:t>&lt;</a:t>
            </a:r>
            <a:r>
              <a:rPr lang="en-US" sz="2000" dirty="0" err="1"/>
              <a:t>if_stmt</a:t>
            </a:r>
            <a:r>
              <a:rPr lang="en-US" sz="2000" dirty="0"/>
              <a:t>&gt; → </a:t>
            </a:r>
            <a:r>
              <a:rPr lang="en-US" sz="2000" b="1" dirty="0"/>
              <a:t>if </a:t>
            </a:r>
            <a:r>
              <a:rPr lang="en-US" sz="2000" dirty="0"/>
              <a:t>&lt;</a:t>
            </a:r>
            <a:r>
              <a:rPr lang="en-US" sz="2000" dirty="0" err="1"/>
              <a:t>logic_expr</a:t>
            </a:r>
            <a:r>
              <a:rPr lang="en-US" sz="2000" dirty="0"/>
              <a:t>&gt; </a:t>
            </a:r>
            <a:r>
              <a:rPr lang="en-US" sz="2000" b="1" dirty="0"/>
              <a:t>then </a:t>
            </a:r>
            <a:r>
              <a:rPr lang="en-US" sz="2000" dirty="0"/>
              <a:t>&lt;</a:t>
            </a:r>
            <a:r>
              <a:rPr lang="en-US" sz="2000" dirty="0" err="1"/>
              <a:t>stmt</a:t>
            </a:r>
            <a:r>
              <a:rPr lang="en-US" sz="2000" dirty="0"/>
              <a:t>&gt;</a:t>
            </a:r>
          </a:p>
          <a:p>
            <a:pPr algn="just">
              <a:lnSpc>
                <a:spcPct val="150000"/>
              </a:lnSpc>
            </a:pPr>
            <a:r>
              <a:rPr lang="en-US" sz="2000" b="1" dirty="0"/>
              <a:t>if </a:t>
            </a:r>
            <a:r>
              <a:rPr lang="en-US" sz="2000" dirty="0"/>
              <a:t>&lt;</a:t>
            </a:r>
            <a:r>
              <a:rPr lang="en-US" sz="2000" dirty="0" err="1"/>
              <a:t>logic_expr</a:t>
            </a:r>
            <a:r>
              <a:rPr lang="en-US" sz="2000" dirty="0"/>
              <a:t>&gt; </a:t>
            </a:r>
            <a:r>
              <a:rPr lang="en-US" sz="2000" b="1" dirty="0"/>
              <a:t>then </a:t>
            </a:r>
            <a:r>
              <a:rPr lang="en-US" sz="2000" dirty="0"/>
              <a:t>&lt;</a:t>
            </a:r>
            <a:r>
              <a:rPr lang="en-US" sz="2000" dirty="0" err="1"/>
              <a:t>stmt</a:t>
            </a:r>
            <a:r>
              <a:rPr lang="en-US" sz="2000" dirty="0"/>
              <a:t>&gt; </a:t>
            </a:r>
            <a:r>
              <a:rPr lang="en-US" sz="2000" b="1" dirty="0"/>
              <a:t>else </a:t>
            </a:r>
            <a:r>
              <a:rPr lang="en-US" sz="2000" dirty="0"/>
              <a:t>&lt;</a:t>
            </a:r>
            <a:r>
              <a:rPr lang="en-US" sz="2000" dirty="0" err="1"/>
              <a:t>stmt</a:t>
            </a:r>
            <a:r>
              <a:rPr lang="en-US" sz="2000" dirty="0"/>
              <a:t>&gt;</a:t>
            </a:r>
          </a:p>
          <a:p>
            <a:pPr algn="just">
              <a:lnSpc>
                <a:spcPct val="150000"/>
              </a:lnSpc>
            </a:pPr>
            <a:r>
              <a:rPr lang="en-US" sz="2000" dirty="0"/>
              <a:t>If we also have </a:t>
            </a:r>
            <a:r>
              <a:rPr lang="en-US" sz="2000" b="1" dirty="0"/>
              <a:t>&lt;</a:t>
            </a:r>
            <a:r>
              <a:rPr lang="en-US" sz="2000" b="1" dirty="0" err="1"/>
              <a:t>stmt</a:t>
            </a:r>
            <a:r>
              <a:rPr lang="en-US" sz="2000" b="1" dirty="0"/>
              <a:t>&gt; → &lt;</a:t>
            </a:r>
            <a:r>
              <a:rPr lang="en-US" sz="2000" b="1" dirty="0" err="1"/>
              <a:t>if_stmt</a:t>
            </a:r>
            <a:r>
              <a:rPr lang="en-US" sz="2000" b="1" dirty="0"/>
              <a:t>&gt;, </a:t>
            </a:r>
            <a:r>
              <a:rPr lang="en-US" sz="2000" dirty="0"/>
              <a:t>this grammar is </a:t>
            </a:r>
            <a:r>
              <a:rPr lang="en-US" sz="2000" b="1" dirty="0"/>
              <a:t>ambiguous</a:t>
            </a:r>
            <a:r>
              <a:rPr lang="en-US" sz="2000" dirty="0"/>
              <a:t>. </a:t>
            </a:r>
          </a:p>
          <a:p>
            <a:pPr algn="just">
              <a:lnSpc>
                <a:spcPct val="150000"/>
              </a:lnSpc>
            </a:pPr>
            <a:r>
              <a:rPr lang="en-US" sz="2000" dirty="0"/>
              <a:t>The simplest sentential form that illustrates this ambiguity is</a:t>
            </a:r>
          </a:p>
          <a:p>
            <a:pPr algn="just">
              <a:lnSpc>
                <a:spcPct val="150000"/>
              </a:lnSpc>
            </a:pPr>
            <a:r>
              <a:rPr lang="en-US" sz="2000" b="1" dirty="0"/>
              <a:t>if </a:t>
            </a:r>
            <a:r>
              <a:rPr lang="en-US" sz="2000" dirty="0"/>
              <a:t>&lt;</a:t>
            </a:r>
            <a:r>
              <a:rPr lang="en-US" sz="2000" dirty="0" err="1"/>
              <a:t>logic_expr</a:t>
            </a:r>
            <a:r>
              <a:rPr lang="en-US" sz="2000" dirty="0"/>
              <a:t>&gt; </a:t>
            </a:r>
            <a:r>
              <a:rPr lang="en-US" sz="2000" b="1" dirty="0"/>
              <a:t>then if </a:t>
            </a:r>
            <a:r>
              <a:rPr lang="en-US" sz="2000" dirty="0"/>
              <a:t>&lt;</a:t>
            </a:r>
            <a:r>
              <a:rPr lang="en-US" sz="2000" dirty="0" err="1"/>
              <a:t>logic_expr</a:t>
            </a:r>
            <a:r>
              <a:rPr lang="en-US" sz="2000" dirty="0"/>
              <a:t>&gt; </a:t>
            </a:r>
            <a:r>
              <a:rPr lang="en-US" sz="2000" b="1" dirty="0"/>
              <a:t>then </a:t>
            </a:r>
            <a:r>
              <a:rPr lang="en-US" sz="2000" dirty="0"/>
              <a:t>&lt;</a:t>
            </a:r>
            <a:r>
              <a:rPr lang="en-US" sz="2000" dirty="0" err="1"/>
              <a:t>stmt</a:t>
            </a:r>
            <a:r>
              <a:rPr lang="en-US" sz="2000" dirty="0"/>
              <a:t>&gt; </a:t>
            </a:r>
            <a:r>
              <a:rPr lang="en-US" sz="2000" b="1" dirty="0"/>
              <a:t>else </a:t>
            </a:r>
            <a:r>
              <a:rPr lang="en-US" sz="2000" dirty="0"/>
              <a:t>&lt;</a:t>
            </a:r>
            <a:r>
              <a:rPr lang="en-US" sz="2000" dirty="0" err="1"/>
              <a:t>stmt</a:t>
            </a:r>
            <a:r>
              <a:rPr lang="en-US" sz="2000" dirty="0"/>
              <a:t>&gt;</a:t>
            </a:r>
          </a:p>
          <a:p>
            <a:pPr algn="just">
              <a:lnSpc>
                <a:spcPct val="150000"/>
              </a:lnSpc>
            </a:pPr>
            <a:r>
              <a:rPr lang="en-US" sz="2000" dirty="0"/>
              <a:t>The two parse trees in </a:t>
            </a:r>
            <a:r>
              <a:rPr lang="en-US" sz="2000" b="1" dirty="0"/>
              <a:t>Figure 3.5 </a:t>
            </a:r>
            <a:r>
              <a:rPr lang="en-US" sz="2000" dirty="0"/>
              <a:t>show the ambiguity of this sentential form. Consider the following example of this construct:</a:t>
            </a: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9F5C6BB-27AE-1F7F-363F-7833934A32A8}"/>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768185FA-70FD-F500-D708-A1F704E45B41}"/>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313929" y="5333631"/>
            <a:ext cx="3930621" cy="1035921"/>
          </a:xfrm>
          <a:prstGeom prst="rect">
            <a:avLst/>
          </a:prstGeom>
        </p:spPr>
      </p:pic>
    </p:spTree>
    <p:extLst>
      <p:ext uri="{BB962C8B-B14F-4D97-AF65-F5344CB8AC3E}">
        <p14:creationId xmlns:p14="http://schemas.microsoft.com/office/powerpoint/2010/main" val="4129981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B6096-2B4F-49A0-3AB8-1805FD931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20C32A-E76B-B9DD-A23A-CC0A5772610F}"/>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a:extLst>
              <a:ext uri="{FF2B5EF4-FFF2-40B4-BE49-F238E27FC236}">
                <a16:creationId xmlns:a16="http://schemas.microsoft.com/office/drawing/2014/main" id="{BDE7BC4F-88AE-AD77-F466-7FDBC2D61694}"/>
              </a:ext>
            </a:extLst>
          </p:cNvPr>
          <p:cNvSpPr>
            <a:spLocks noGrp="1"/>
          </p:cNvSpPr>
          <p:nvPr>
            <p:ph type="subTitle" idx="1"/>
          </p:nvPr>
        </p:nvSpPr>
        <p:spPr>
          <a:xfrm>
            <a:off x="-179499" y="1121446"/>
            <a:ext cx="12192000" cy="6059971"/>
          </a:xfrm>
        </p:spPr>
        <p:txBody>
          <a:bodyPr>
            <a:normAutofit/>
          </a:bodyPr>
          <a:lstStyle/>
          <a:p>
            <a:pPr algn="just"/>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755832B-E748-9496-5ED2-BB971757056F}"/>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E6626067-8331-DB32-CD61-458C0D0391DD}"/>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5720" y="798029"/>
            <a:ext cx="5562600" cy="3971925"/>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735784" y="1121446"/>
            <a:ext cx="6431033" cy="3741499"/>
          </a:xfrm>
          <a:prstGeom prst="rect">
            <a:avLst/>
          </a:prstGeom>
        </p:spPr>
      </p:pic>
      <p:sp>
        <p:nvSpPr>
          <p:cNvPr id="7" name="Rectangle 6"/>
          <p:cNvSpPr/>
          <p:nvPr/>
        </p:nvSpPr>
        <p:spPr>
          <a:xfrm>
            <a:off x="5191135" y="5611485"/>
            <a:ext cx="1450733" cy="369332"/>
          </a:xfrm>
          <a:prstGeom prst="rect">
            <a:avLst/>
          </a:prstGeom>
        </p:spPr>
        <p:txBody>
          <a:bodyPr wrap="square">
            <a:spAutoFit/>
          </a:bodyPr>
          <a:lstStyle/>
          <a:p>
            <a:r>
              <a:rPr lang="en-US" b="1" dirty="0"/>
              <a:t>Figure 3.5 </a:t>
            </a:r>
            <a:endParaRPr lang="en-US" dirty="0"/>
          </a:p>
        </p:txBody>
      </p:sp>
    </p:spTree>
    <p:extLst>
      <p:ext uri="{BB962C8B-B14F-4D97-AF65-F5344CB8AC3E}">
        <p14:creationId xmlns:p14="http://schemas.microsoft.com/office/powerpoint/2010/main" val="2989043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72E9F-6570-C0EA-4D95-F5F15B2B9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BAF2B-D1F3-9EA1-FAB7-FC0D9D02C67C}"/>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a:extLst>
              <a:ext uri="{FF2B5EF4-FFF2-40B4-BE49-F238E27FC236}">
                <a16:creationId xmlns:a16="http://schemas.microsoft.com/office/drawing/2014/main" id="{1647D839-3D23-36D2-779F-109545E98525}"/>
              </a:ext>
            </a:extLst>
          </p:cNvPr>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US" sz="2000" dirty="0"/>
              <a:t>The problem is that if the </a:t>
            </a:r>
            <a:r>
              <a:rPr lang="en-US" sz="2000" b="1" dirty="0"/>
              <a:t>upper parse tree </a:t>
            </a:r>
            <a:r>
              <a:rPr lang="en-US" sz="2000" dirty="0"/>
              <a:t>in </a:t>
            </a:r>
            <a:r>
              <a:rPr lang="en-US" sz="2000" b="1" dirty="0"/>
              <a:t>Figure 3.5 </a:t>
            </a:r>
            <a:r>
              <a:rPr lang="en-US" sz="2000" dirty="0"/>
              <a:t>is used as the basis for translation, the </a:t>
            </a:r>
            <a:r>
              <a:rPr lang="en-US" sz="2000" b="1" dirty="0"/>
              <a:t>else clause </a:t>
            </a:r>
            <a:r>
              <a:rPr lang="en-US" sz="2000" dirty="0"/>
              <a:t>would be executed when </a:t>
            </a:r>
            <a:r>
              <a:rPr lang="en-US" sz="2000" b="1" dirty="0"/>
              <a:t>done </a:t>
            </a:r>
            <a:r>
              <a:rPr lang="en-US" sz="2000" dirty="0"/>
              <a:t>is not true.</a:t>
            </a:r>
          </a:p>
          <a:p>
            <a:pPr marL="342900" indent="-342900" algn="just">
              <a:lnSpc>
                <a:spcPct val="150000"/>
              </a:lnSpc>
              <a:buFont typeface="Arial" panose="020B0604020202020204" pitchFamily="34" charset="0"/>
              <a:buChar char="•"/>
            </a:pPr>
            <a:r>
              <a:rPr lang="en-US" sz="2000" dirty="0"/>
              <a:t>That is probably is not what was intended by the author of the construct.</a:t>
            </a:r>
          </a:p>
          <a:p>
            <a:pPr marL="342900" indent="-342900" algn="just">
              <a:lnSpc>
                <a:spcPct val="150000"/>
              </a:lnSpc>
              <a:buFont typeface="Arial" panose="020B0604020202020204" pitchFamily="34" charset="0"/>
              <a:buChar char="•"/>
            </a:pPr>
            <a:r>
              <a:rPr lang="en-US" sz="2000" dirty="0"/>
              <a:t>We will now develop an unambiguous grammar that describes this </a:t>
            </a:r>
            <a:r>
              <a:rPr lang="en-US" sz="2000" b="1" dirty="0"/>
              <a:t>if </a:t>
            </a:r>
            <a:r>
              <a:rPr lang="en-US" sz="2000" dirty="0"/>
              <a:t>statement. </a:t>
            </a:r>
          </a:p>
          <a:p>
            <a:pPr marL="342900" indent="-342900" algn="just">
              <a:lnSpc>
                <a:spcPct val="150000"/>
              </a:lnSpc>
              <a:buFont typeface="Arial" panose="020B0604020202020204" pitchFamily="34" charset="0"/>
              <a:buChar char="•"/>
            </a:pPr>
            <a:r>
              <a:rPr lang="en-US" sz="2000" dirty="0"/>
              <a:t>The rule for </a:t>
            </a:r>
            <a:r>
              <a:rPr lang="en-US" sz="2000" b="1" dirty="0"/>
              <a:t>if </a:t>
            </a:r>
            <a:r>
              <a:rPr lang="en-US" sz="2000" dirty="0"/>
              <a:t>constructs in many languages is that an </a:t>
            </a:r>
            <a:r>
              <a:rPr lang="en-US" sz="2000" b="1" dirty="0"/>
              <a:t>else</a:t>
            </a:r>
            <a:r>
              <a:rPr lang="en-US" sz="2000" dirty="0"/>
              <a:t> clause, when present, is matched with the nearest previous unmatched </a:t>
            </a:r>
            <a:r>
              <a:rPr lang="en-US" sz="2000" b="1" dirty="0"/>
              <a:t>then</a:t>
            </a:r>
            <a:r>
              <a:rPr lang="en-US" sz="2000" dirty="0"/>
              <a:t>.</a:t>
            </a:r>
          </a:p>
          <a:p>
            <a:pPr marL="342900" indent="-342900" algn="just">
              <a:lnSpc>
                <a:spcPct val="150000"/>
              </a:lnSpc>
              <a:buFont typeface="Arial" panose="020B0604020202020204" pitchFamily="34" charset="0"/>
              <a:buChar char="•"/>
            </a:pPr>
            <a:r>
              <a:rPr lang="en-US" sz="2000" dirty="0"/>
              <a:t>Therefore, there cannot be an </a:t>
            </a:r>
            <a:r>
              <a:rPr lang="en-US" sz="2000" b="1" dirty="0"/>
              <a:t>if </a:t>
            </a:r>
            <a:r>
              <a:rPr lang="en-US" sz="2000" dirty="0"/>
              <a:t>statement without an </a:t>
            </a:r>
            <a:r>
              <a:rPr lang="en-US" sz="2000" b="1" dirty="0"/>
              <a:t>else </a:t>
            </a:r>
            <a:r>
              <a:rPr lang="en-US" sz="2000" dirty="0"/>
              <a:t>between a </a:t>
            </a:r>
            <a:r>
              <a:rPr lang="en-US" sz="2000" b="1" dirty="0"/>
              <a:t>then </a:t>
            </a:r>
            <a:r>
              <a:rPr lang="en-US" sz="2000" dirty="0"/>
              <a:t>and its matching </a:t>
            </a:r>
            <a:r>
              <a:rPr lang="en-US" sz="2000" b="1" dirty="0"/>
              <a:t>else</a:t>
            </a:r>
            <a:r>
              <a:rPr lang="en-US" sz="2000" dirty="0"/>
              <a:t>. </a:t>
            </a:r>
          </a:p>
          <a:p>
            <a:pPr marL="342900" indent="-342900" algn="just">
              <a:lnSpc>
                <a:spcPct val="150000"/>
              </a:lnSpc>
              <a:buFont typeface="Arial" panose="020B0604020202020204" pitchFamily="34" charset="0"/>
              <a:buChar char="•"/>
            </a:pPr>
            <a:r>
              <a:rPr lang="en-US" sz="2000" dirty="0"/>
              <a:t>So, for this situation, statements must be distinguished between those that are matched and those that are unmatched, where unmatched statements are matched.</a:t>
            </a:r>
          </a:p>
          <a:p>
            <a:pPr algn="just"/>
            <a:r>
              <a:rPr lang="en-US" dirty="0"/>
              <a:t> </a:t>
            </a:r>
            <a:br>
              <a:rPr lang="en-US" sz="2000" dirty="0"/>
            </a:b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375D4DF4-D1C5-C6D3-0ADF-D4FF82706D1F}"/>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7AB13D74-B10F-1755-2631-67578CFEF77C}"/>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19701020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12DE3-5D34-9E82-0F8E-A72954E84F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582B0A-824A-AEDD-B7D5-9878C452E768}"/>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a:extLst>
              <a:ext uri="{FF2B5EF4-FFF2-40B4-BE49-F238E27FC236}">
                <a16:creationId xmlns:a16="http://schemas.microsoft.com/office/drawing/2014/main" id="{06DAC611-8D15-2CC1-4F0D-78416AB8B857}"/>
              </a:ext>
            </a:extLst>
          </p:cNvPr>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US" sz="2000" dirty="0"/>
              <a:t>The problem with the </a:t>
            </a:r>
            <a:r>
              <a:rPr lang="en-US" sz="2000" b="1" dirty="0"/>
              <a:t>earlier grammar </a:t>
            </a:r>
            <a:r>
              <a:rPr lang="en-US" sz="2000" dirty="0"/>
              <a:t>is that it treats all statements as </a:t>
            </a:r>
            <a:r>
              <a:rPr lang="en-US" sz="2000" b="1" dirty="0"/>
              <a:t>if</a:t>
            </a:r>
            <a:r>
              <a:rPr lang="en-US" sz="2000" dirty="0"/>
              <a:t> they had equal syntactic significance.</a:t>
            </a:r>
          </a:p>
          <a:p>
            <a:pPr marL="342900" indent="-342900" algn="just">
              <a:lnSpc>
                <a:spcPct val="150000"/>
              </a:lnSpc>
              <a:buFont typeface="Arial" panose="020B0604020202020204" pitchFamily="34" charset="0"/>
              <a:buChar char="•"/>
            </a:pPr>
            <a:r>
              <a:rPr lang="en-US" sz="2000" dirty="0"/>
              <a:t>To reflect the different categories of statements, different abstractions, or </a:t>
            </a:r>
            <a:r>
              <a:rPr lang="en-US" sz="2000" dirty="0" err="1"/>
              <a:t>nonterminals</a:t>
            </a:r>
            <a:r>
              <a:rPr lang="en-US" sz="2000" dirty="0"/>
              <a:t>, must be used. </a:t>
            </a:r>
          </a:p>
          <a:p>
            <a:pPr marL="342900" indent="-342900" algn="just">
              <a:lnSpc>
                <a:spcPct val="150000"/>
              </a:lnSpc>
              <a:buFont typeface="Arial" panose="020B0604020202020204" pitchFamily="34" charset="0"/>
              <a:buChar char="•"/>
            </a:pPr>
            <a:r>
              <a:rPr lang="en-US" sz="2000" dirty="0"/>
              <a:t>The unambiguous grammar based on these ideas follows:</a:t>
            </a:r>
          </a:p>
          <a:p>
            <a:pPr algn="just">
              <a:lnSpc>
                <a:spcPct val="150000"/>
              </a:lnSpc>
            </a:pPr>
            <a:r>
              <a:rPr lang="en-US" sz="2000" dirty="0"/>
              <a:t> </a:t>
            </a:r>
            <a:br>
              <a:rPr lang="en-US" sz="2000" dirty="0"/>
            </a:br>
            <a:endParaRPr lang="en-US" sz="2000" dirty="0"/>
          </a:p>
          <a:p>
            <a:pPr algn="just"/>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19F1A09B-231C-30B6-57AD-236B54B2422A}"/>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38269875-FB68-3D97-24F2-A12D867EB33E}"/>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00149" y="2665150"/>
            <a:ext cx="8382000" cy="1895475"/>
          </a:xfrm>
          <a:prstGeom prst="rect">
            <a:avLst/>
          </a:prstGeom>
        </p:spPr>
      </p:pic>
      <p:sp>
        <p:nvSpPr>
          <p:cNvPr id="6" name="Rectangle 5"/>
          <p:cNvSpPr/>
          <p:nvPr/>
        </p:nvSpPr>
        <p:spPr>
          <a:xfrm>
            <a:off x="199505" y="4892224"/>
            <a:ext cx="10656917" cy="1477328"/>
          </a:xfrm>
          <a:prstGeom prst="rect">
            <a:avLst/>
          </a:prstGeom>
        </p:spPr>
        <p:txBody>
          <a:bodyPr wrap="square">
            <a:spAutoFit/>
          </a:bodyPr>
          <a:lstStyle/>
          <a:p>
            <a:pPr algn="just">
              <a:lnSpc>
                <a:spcPct val="150000"/>
              </a:lnSpc>
            </a:pPr>
            <a:r>
              <a:rPr lang="en-US" sz="2000" dirty="0">
                <a:solidFill>
                  <a:srgbClr val="231F20"/>
                </a:solidFill>
                <a:latin typeface="JansonText-Roman"/>
              </a:rPr>
              <a:t>There is just one possible parse tree, using this grammar, for the following sentential form:</a:t>
            </a:r>
          </a:p>
          <a:p>
            <a:pPr algn="just">
              <a:lnSpc>
                <a:spcPct val="150000"/>
              </a:lnSpc>
            </a:pPr>
            <a:r>
              <a:rPr lang="en-US" sz="2000" b="1" dirty="0">
                <a:solidFill>
                  <a:srgbClr val="231F20"/>
                </a:solidFill>
                <a:latin typeface="Courier-Bold"/>
              </a:rPr>
              <a:t>if </a:t>
            </a:r>
            <a:r>
              <a:rPr lang="en-US" sz="2000" dirty="0">
                <a:solidFill>
                  <a:srgbClr val="231F20"/>
                </a:solidFill>
                <a:latin typeface="JansonText-Roman"/>
              </a:rPr>
              <a:t>&lt;</a:t>
            </a:r>
            <a:r>
              <a:rPr lang="en-US" sz="2000" dirty="0" err="1">
                <a:solidFill>
                  <a:srgbClr val="231F20"/>
                </a:solidFill>
                <a:latin typeface="JansonText-Roman"/>
              </a:rPr>
              <a:t>logic_expr</a:t>
            </a:r>
            <a:r>
              <a:rPr lang="en-US" sz="2000" dirty="0">
                <a:solidFill>
                  <a:srgbClr val="231F20"/>
                </a:solidFill>
                <a:latin typeface="JansonText-Roman"/>
              </a:rPr>
              <a:t>&gt; </a:t>
            </a:r>
            <a:r>
              <a:rPr lang="en-US" sz="2000" b="1" dirty="0">
                <a:solidFill>
                  <a:srgbClr val="231F20"/>
                </a:solidFill>
                <a:latin typeface="Courier-Bold"/>
              </a:rPr>
              <a:t>then if </a:t>
            </a:r>
            <a:r>
              <a:rPr lang="en-US" sz="2000" dirty="0">
                <a:solidFill>
                  <a:srgbClr val="231F20"/>
                </a:solidFill>
                <a:latin typeface="JansonText-Roman"/>
              </a:rPr>
              <a:t>&lt;</a:t>
            </a:r>
            <a:r>
              <a:rPr lang="en-US" sz="2000" dirty="0" err="1">
                <a:solidFill>
                  <a:srgbClr val="231F20"/>
                </a:solidFill>
                <a:latin typeface="JansonText-Roman"/>
              </a:rPr>
              <a:t>logic_expr</a:t>
            </a:r>
            <a:r>
              <a:rPr lang="en-US" sz="2000" dirty="0">
                <a:solidFill>
                  <a:srgbClr val="231F20"/>
                </a:solidFill>
                <a:latin typeface="JansonText-Roman"/>
              </a:rPr>
              <a:t>&gt; </a:t>
            </a:r>
            <a:r>
              <a:rPr lang="en-US" sz="2000" b="1" dirty="0">
                <a:solidFill>
                  <a:srgbClr val="231F20"/>
                </a:solidFill>
                <a:latin typeface="Courier-Bold"/>
              </a:rPr>
              <a:t>then </a:t>
            </a:r>
            <a:r>
              <a:rPr lang="en-US" sz="2000" dirty="0">
                <a:solidFill>
                  <a:srgbClr val="231F20"/>
                </a:solidFill>
                <a:latin typeface="JansonText-Roman"/>
              </a:rPr>
              <a:t>&lt;</a:t>
            </a:r>
            <a:r>
              <a:rPr lang="en-US" sz="2000" dirty="0" err="1">
                <a:solidFill>
                  <a:srgbClr val="231F20"/>
                </a:solidFill>
                <a:latin typeface="JansonText-Roman"/>
              </a:rPr>
              <a:t>stmt</a:t>
            </a:r>
            <a:r>
              <a:rPr lang="en-US" sz="2000" dirty="0">
                <a:solidFill>
                  <a:srgbClr val="231F20"/>
                </a:solidFill>
                <a:latin typeface="JansonText-Roman"/>
              </a:rPr>
              <a:t>&gt; </a:t>
            </a:r>
            <a:r>
              <a:rPr lang="en-US" sz="2000" b="1" dirty="0">
                <a:solidFill>
                  <a:srgbClr val="231F20"/>
                </a:solidFill>
                <a:latin typeface="Courier-Bold"/>
              </a:rPr>
              <a:t>else </a:t>
            </a:r>
            <a:r>
              <a:rPr lang="en-US" sz="2000" dirty="0">
                <a:solidFill>
                  <a:srgbClr val="231F20"/>
                </a:solidFill>
                <a:latin typeface="JansonText-Roman"/>
              </a:rPr>
              <a:t>&lt;</a:t>
            </a:r>
            <a:r>
              <a:rPr lang="en-US" sz="2000" dirty="0" err="1">
                <a:solidFill>
                  <a:srgbClr val="231F20"/>
                </a:solidFill>
                <a:latin typeface="JansonText-Roman"/>
              </a:rPr>
              <a:t>stmt</a:t>
            </a:r>
            <a:r>
              <a:rPr lang="en-US" sz="2000" dirty="0">
                <a:solidFill>
                  <a:srgbClr val="231F20"/>
                </a:solidFill>
                <a:latin typeface="JansonText-Roman"/>
              </a:rPr>
              <a:t>&gt;</a:t>
            </a:r>
          </a:p>
          <a:p>
            <a:pPr algn="just">
              <a:lnSpc>
                <a:spcPct val="150000"/>
              </a:lnSpc>
            </a:pPr>
            <a:r>
              <a:rPr lang="en-US" sz="2000" dirty="0"/>
              <a:t> </a:t>
            </a:r>
          </a:p>
        </p:txBody>
      </p:sp>
    </p:spTree>
    <p:extLst>
      <p:ext uri="{BB962C8B-B14F-4D97-AF65-F5344CB8AC3E}">
        <p14:creationId xmlns:p14="http://schemas.microsoft.com/office/powerpoint/2010/main" val="640890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DDDDC-5B54-C3C6-FB4B-2B0B9B56A1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AADC8-3700-10CA-E143-48442C945D8F}"/>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a:extLst>
              <a:ext uri="{FF2B5EF4-FFF2-40B4-BE49-F238E27FC236}">
                <a16:creationId xmlns:a16="http://schemas.microsoft.com/office/drawing/2014/main" id="{AAA4C8FF-F0D6-4107-3013-FF80BAFC0289}"/>
              </a:ext>
            </a:extLst>
          </p:cNvPr>
          <p:cNvSpPr>
            <a:spLocks noGrp="1"/>
          </p:cNvSpPr>
          <p:nvPr>
            <p:ph type="subTitle" idx="1"/>
          </p:nvPr>
        </p:nvSpPr>
        <p:spPr>
          <a:xfrm>
            <a:off x="0" y="798029"/>
            <a:ext cx="12192000" cy="6059971"/>
          </a:xfrm>
        </p:spPr>
        <p:txBody>
          <a:bodyPr>
            <a:normAutofit/>
          </a:bodyPr>
          <a:lstStyle/>
          <a:p>
            <a:pPr algn="just"/>
            <a:r>
              <a:rPr lang="en-US" b="1" dirty="0">
                <a:cs typeface="Arial" panose="020B0604020202020204" pitchFamily="34" charset="0"/>
              </a:rPr>
              <a:t>Extended BNF</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a:t>The extended versions of BNF is Extended BNF, or simply EBNF.</a:t>
            </a:r>
          </a:p>
          <a:p>
            <a:pPr marL="342900" indent="-342900" algn="just">
              <a:buFont typeface="Arial" panose="020B0604020202020204" pitchFamily="34" charset="0"/>
              <a:buChar char="•"/>
            </a:pPr>
            <a:r>
              <a:rPr lang="en-US" sz="1800" dirty="0"/>
              <a:t>The extensions do not enhance the descriptive power of BNF</a:t>
            </a:r>
          </a:p>
          <a:p>
            <a:pPr marL="342900" indent="-342900" algn="just">
              <a:buFont typeface="Arial" panose="020B0604020202020204" pitchFamily="34" charset="0"/>
              <a:buChar char="•"/>
            </a:pPr>
            <a:r>
              <a:rPr lang="en-US" sz="1800" dirty="0"/>
              <a:t>Instead they only increase its readability and </a:t>
            </a:r>
            <a:r>
              <a:rPr lang="en-US" sz="1800" dirty="0" err="1"/>
              <a:t>writability</a:t>
            </a:r>
            <a:r>
              <a:rPr lang="en-US" sz="1800" dirty="0"/>
              <a:t>.</a:t>
            </a:r>
          </a:p>
          <a:p>
            <a:pPr algn="just">
              <a:lnSpc>
                <a:spcPct val="150000"/>
              </a:lnSpc>
            </a:pPr>
            <a:r>
              <a:rPr lang="en-US" sz="1800" dirty="0"/>
              <a:t> Three extensions are commonly included in the various versions of EBNF. </a:t>
            </a:r>
          </a:p>
          <a:p>
            <a:pPr algn="just">
              <a:lnSpc>
                <a:spcPct val="150000"/>
              </a:lnSpc>
            </a:pPr>
            <a:r>
              <a:rPr lang="en-US" sz="1800" dirty="0"/>
              <a:t>The </a:t>
            </a:r>
            <a:r>
              <a:rPr lang="en-US" sz="1800" b="1" dirty="0"/>
              <a:t>first </a:t>
            </a:r>
            <a:r>
              <a:rPr lang="en-US" sz="1800" dirty="0"/>
              <a:t>of these denotes an optional part of an RHS, which is delimited by brackets. </a:t>
            </a:r>
          </a:p>
          <a:p>
            <a:pPr algn="just">
              <a:lnSpc>
                <a:spcPct val="150000"/>
              </a:lnSpc>
            </a:pPr>
            <a:r>
              <a:rPr lang="en-US" sz="1800" dirty="0">
                <a:solidFill>
                  <a:srgbClr val="002060"/>
                </a:solidFill>
              </a:rPr>
              <a:t>&lt;</a:t>
            </a:r>
            <a:r>
              <a:rPr lang="en-US" sz="1800" dirty="0" err="1">
                <a:solidFill>
                  <a:srgbClr val="002060"/>
                </a:solidFill>
              </a:rPr>
              <a:t>if_stmt</a:t>
            </a:r>
            <a:r>
              <a:rPr lang="en-US" sz="1800" dirty="0">
                <a:solidFill>
                  <a:srgbClr val="002060"/>
                </a:solidFill>
              </a:rPr>
              <a:t>&gt; → </a:t>
            </a:r>
            <a:r>
              <a:rPr lang="en-US" sz="1800" b="1" dirty="0">
                <a:solidFill>
                  <a:srgbClr val="002060"/>
                </a:solidFill>
              </a:rPr>
              <a:t>if </a:t>
            </a:r>
            <a:r>
              <a:rPr lang="en-US" sz="1800" dirty="0">
                <a:solidFill>
                  <a:srgbClr val="002060"/>
                </a:solidFill>
              </a:rPr>
              <a:t>(&lt;expression&gt;) &lt;statement&gt; [</a:t>
            </a:r>
            <a:r>
              <a:rPr lang="en-US" sz="1800" b="1" dirty="0">
                <a:solidFill>
                  <a:srgbClr val="002060"/>
                </a:solidFill>
              </a:rPr>
              <a:t>else </a:t>
            </a:r>
            <a:r>
              <a:rPr lang="en-US" sz="1800" dirty="0">
                <a:solidFill>
                  <a:srgbClr val="002060"/>
                </a:solidFill>
              </a:rPr>
              <a:t>&lt;statement&gt;]</a:t>
            </a:r>
          </a:p>
          <a:p>
            <a:pPr algn="just">
              <a:lnSpc>
                <a:spcPct val="150000"/>
              </a:lnSpc>
            </a:pPr>
            <a:r>
              <a:rPr lang="en-US" sz="1800" dirty="0"/>
              <a:t>Without the use of the brackets, the syntactic description of this statement would require the following two rules</a:t>
            </a:r>
          </a:p>
          <a:p>
            <a:pPr algn="just">
              <a:lnSpc>
                <a:spcPct val="150000"/>
              </a:lnSpc>
            </a:pPr>
            <a:r>
              <a:rPr lang="en-US" sz="1800" dirty="0">
                <a:solidFill>
                  <a:srgbClr val="002060"/>
                </a:solidFill>
              </a:rPr>
              <a:t>&lt;</a:t>
            </a:r>
            <a:r>
              <a:rPr lang="en-US" sz="1800" dirty="0" err="1">
                <a:solidFill>
                  <a:srgbClr val="002060"/>
                </a:solidFill>
              </a:rPr>
              <a:t>if_stmt</a:t>
            </a:r>
            <a:r>
              <a:rPr lang="en-US" sz="1800" dirty="0">
                <a:solidFill>
                  <a:srgbClr val="002060"/>
                </a:solidFill>
              </a:rPr>
              <a:t>&gt; → </a:t>
            </a:r>
            <a:r>
              <a:rPr lang="en-US" sz="1800" b="1" dirty="0">
                <a:solidFill>
                  <a:srgbClr val="002060"/>
                </a:solidFill>
              </a:rPr>
              <a:t>if </a:t>
            </a:r>
            <a:r>
              <a:rPr lang="en-US" sz="1800" dirty="0">
                <a:solidFill>
                  <a:srgbClr val="002060"/>
                </a:solidFill>
              </a:rPr>
              <a:t>(&lt;expression&gt;) &lt;statement&gt;</a:t>
            </a:r>
          </a:p>
          <a:p>
            <a:pPr algn="just">
              <a:lnSpc>
                <a:spcPct val="150000"/>
              </a:lnSpc>
            </a:pPr>
            <a:r>
              <a:rPr lang="en-US" sz="1800" dirty="0">
                <a:solidFill>
                  <a:srgbClr val="002060"/>
                </a:solidFill>
              </a:rPr>
              <a:t>        | </a:t>
            </a:r>
            <a:r>
              <a:rPr lang="en-US" sz="1800" b="1" dirty="0">
                <a:solidFill>
                  <a:srgbClr val="002060"/>
                </a:solidFill>
              </a:rPr>
              <a:t>if </a:t>
            </a:r>
            <a:r>
              <a:rPr lang="en-US" sz="1800" dirty="0">
                <a:solidFill>
                  <a:srgbClr val="002060"/>
                </a:solidFill>
              </a:rPr>
              <a:t>(&lt;expression&gt;) &lt;statement&gt; </a:t>
            </a:r>
            <a:r>
              <a:rPr lang="en-US" sz="1800" b="1" dirty="0">
                <a:solidFill>
                  <a:srgbClr val="002060"/>
                </a:solidFill>
              </a:rPr>
              <a:t>else </a:t>
            </a:r>
            <a:r>
              <a:rPr lang="en-US" sz="1800" dirty="0">
                <a:solidFill>
                  <a:srgbClr val="002060"/>
                </a:solidFill>
              </a:rPr>
              <a:t>&lt;statement&gt;</a:t>
            </a:r>
          </a:p>
          <a:p>
            <a:pPr algn="just">
              <a:lnSpc>
                <a:spcPct val="150000"/>
              </a:lnSpc>
            </a:pPr>
            <a:r>
              <a:rPr lang="en-US" sz="1600" dirty="0"/>
              <a:t> </a:t>
            </a:r>
            <a:br>
              <a:rPr lang="en-US" sz="1600" dirty="0"/>
            </a:br>
            <a:endParaRPr lang="en-US" sz="1600" dirty="0">
              <a:cs typeface="Arial" panose="020B0604020202020204" pitchFamily="34" charset="0"/>
            </a:endParaRPr>
          </a:p>
        </p:txBody>
      </p:sp>
      <p:cxnSp>
        <p:nvCxnSpPr>
          <p:cNvPr id="5" name="Straight Connector 4">
            <a:extLst>
              <a:ext uri="{FF2B5EF4-FFF2-40B4-BE49-F238E27FC236}">
                <a16:creationId xmlns:a16="http://schemas.microsoft.com/office/drawing/2014/main" id="{413A79F3-4F61-881F-DA79-DF73616D485D}"/>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2DEB2BB3-EFB9-B37D-2424-C198C23D361F}"/>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16864259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12A82-BA41-7FB1-82CA-1A0A50AD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9022A-639C-972C-E5B6-3842F78D3F03}"/>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a:extLst>
              <a:ext uri="{FF2B5EF4-FFF2-40B4-BE49-F238E27FC236}">
                <a16:creationId xmlns:a16="http://schemas.microsoft.com/office/drawing/2014/main" id="{099DEA87-9934-274C-3E2C-92B25EB42985}"/>
              </a:ext>
            </a:extLst>
          </p:cNvPr>
          <p:cNvSpPr>
            <a:spLocks noGrp="1"/>
          </p:cNvSpPr>
          <p:nvPr>
            <p:ph type="subTitle" idx="1"/>
          </p:nvPr>
        </p:nvSpPr>
        <p:spPr>
          <a:xfrm>
            <a:off x="0" y="798029"/>
            <a:ext cx="12192000" cy="6059971"/>
          </a:xfrm>
        </p:spPr>
        <p:txBody>
          <a:bodyPr>
            <a:normAutofit/>
          </a:bodyPr>
          <a:lstStyle/>
          <a:p>
            <a:pPr algn="just">
              <a:lnSpc>
                <a:spcPct val="150000"/>
              </a:lnSpc>
            </a:pPr>
            <a:r>
              <a:rPr lang="en-US" sz="2000" dirty="0"/>
              <a:t>The </a:t>
            </a:r>
            <a:r>
              <a:rPr lang="en-US" sz="2000" b="1" dirty="0"/>
              <a:t>second extension </a:t>
            </a:r>
            <a:r>
              <a:rPr lang="en-US" sz="2000" dirty="0"/>
              <a:t>is the use of braces in an RHS to indicate that the enclosed part can be repeated indefinitely or left out altogether. </a:t>
            </a:r>
          </a:p>
          <a:p>
            <a:pPr algn="just">
              <a:lnSpc>
                <a:spcPct val="150000"/>
              </a:lnSpc>
            </a:pPr>
            <a:r>
              <a:rPr lang="en-US" sz="2000" dirty="0"/>
              <a:t>This extension allows lists to be built with a </a:t>
            </a:r>
            <a:r>
              <a:rPr lang="en-US" sz="2000" b="1" dirty="0"/>
              <a:t>single rule</a:t>
            </a:r>
            <a:r>
              <a:rPr lang="en-US" sz="2000" dirty="0"/>
              <a:t>, instead of using </a:t>
            </a:r>
            <a:r>
              <a:rPr lang="en-US" sz="2000" b="1" dirty="0"/>
              <a:t>recursion</a:t>
            </a:r>
            <a:r>
              <a:rPr lang="en-US" sz="2000" dirty="0"/>
              <a:t> and two rules. </a:t>
            </a:r>
          </a:p>
          <a:p>
            <a:pPr algn="just">
              <a:lnSpc>
                <a:spcPct val="150000"/>
              </a:lnSpc>
            </a:pPr>
            <a:r>
              <a:rPr lang="en-US" sz="2000" dirty="0"/>
              <a:t>For example, lists of identifiers separated by </a:t>
            </a:r>
            <a:r>
              <a:rPr lang="en-US" sz="2000" b="1" dirty="0"/>
              <a:t>commas</a:t>
            </a:r>
            <a:r>
              <a:rPr lang="en-US" sz="2000" dirty="0"/>
              <a:t> can be described by the following rule:</a:t>
            </a:r>
          </a:p>
          <a:p>
            <a:pPr algn="just">
              <a:lnSpc>
                <a:spcPct val="150000"/>
              </a:lnSpc>
            </a:pPr>
            <a:r>
              <a:rPr lang="en-US" sz="2000" dirty="0"/>
              <a:t>&lt;</a:t>
            </a:r>
            <a:r>
              <a:rPr lang="en-US" sz="2000" dirty="0" err="1"/>
              <a:t>ident_list</a:t>
            </a:r>
            <a:r>
              <a:rPr lang="en-US" sz="2000" dirty="0"/>
              <a:t>&gt; → &lt;identifier&gt; {, &lt;identifier&gt;}</a:t>
            </a:r>
          </a:p>
          <a:p>
            <a:pPr marL="342900" indent="-342900" algn="just">
              <a:lnSpc>
                <a:spcPct val="150000"/>
              </a:lnSpc>
              <a:buFont typeface="Arial" panose="020B0604020202020204" pitchFamily="34" charset="0"/>
              <a:buChar char="•"/>
            </a:pPr>
            <a:r>
              <a:rPr lang="en-US" sz="2000" dirty="0"/>
              <a:t>This is a replacement of the </a:t>
            </a:r>
            <a:r>
              <a:rPr lang="en-US" sz="2000" b="1" dirty="0"/>
              <a:t>recursion</a:t>
            </a:r>
            <a:r>
              <a:rPr lang="en-US" sz="2000" dirty="0"/>
              <a:t> by a form of implied </a:t>
            </a:r>
            <a:r>
              <a:rPr lang="en-US" sz="2000" b="1" dirty="0"/>
              <a:t>iteration</a:t>
            </a:r>
            <a:endParaRPr lang="en-US" sz="2000" dirty="0"/>
          </a:p>
          <a:p>
            <a:pPr marL="342900" indent="-342900" algn="just">
              <a:lnSpc>
                <a:spcPct val="150000"/>
              </a:lnSpc>
              <a:buFont typeface="Arial" panose="020B0604020202020204" pitchFamily="34" charset="0"/>
              <a:buChar char="•"/>
            </a:pPr>
            <a:r>
              <a:rPr lang="en-US" sz="2000" dirty="0"/>
              <a:t>The part enclosed within braces can be iterated any number of times.</a:t>
            </a:r>
          </a:p>
          <a:p>
            <a:pPr marL="342900" indent="-342900" algn="just">
              <a:lnSpc>
                <a:spcPct val="150000"/>
              </a:lnSpc>
              <a:buFont typeface="Arial" panose="020B0604020202020204" pitchFamily="34" charset="0"/>
              <a:buChar char="•"/>
            </a:pPr>
            <a:r>
              <a:rPr lang="en-US" sz="2000" dirty="0"/>
              <a:t>The </a:t>
            </a:r>
            <a:r>
              <a:rPr lang="en-US" sz="2000" b="1" dirty="0"/>
              <a:t>third common extension </a:t>
            </a:r>
            <a:r>
              <a:rPr lang="en-US" sz="2000" dirty="0"/>
              <a:t>deals with m</a:t>
            </a:r>
            <a:r>
              <a:rPr lang="en-US" sz="2000" b="1" dirty="0"/>
              <a:t>ultiple-choice</a:t>
            </a:r>
            <a:r>
              <a:rPr lang="en-US" sz="2000" dirty="0"/>
              <a:t> options. </a:t>
            </a: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07EBFD50-2C8E-DCE4-EFA2-766B5080A596}"/>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7AB22EEB-D9BC-05DC-0961-0B099CE2558A}"/>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848403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12A82-BA41-7FB1-82CA-1A0A50AD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9022A-639C-972C-E5B6-3842F78D3F03}"/>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a:extLst>
              <a:ext uri="{FF2B5EF4-FFF2-40B4-BE49-F238E27FC236}">
                <a16:creationId xmlns:a16="http://schemas.microsoft.com/office/drawing/2014/main" id="{099DEA87-9934-274C-3E2C-92B25EB42985}"/>
              </a:ext>
            </a:extLst>
          </p:cNvPr>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US" sz="2000" dirty="0"/>
              <a:t>When a single element must be chosen from a group, the options are placed in parentheses and separated by the OR </a:t>
            </a:r>
            <a:r>
              <a:rPr lang="en-US" sz="2000" dirty="0" err="1"/>
              <a:t>operator.For</a:t>
            </a:r>
            <a:r>
              <a:rPr lang="en-US" sz="2000" dirty="0"/>
              <a:t> example,</a:t>
            </a:r>
          </a:p>
          <a:p>
            <a:pPr algn="just">
              <a:lnSpc>
                <a:spcPct val="150000"/>
              </a:lnSpc>
            </a:pPr>
            <a:r>
              <a:rPr lang="en-US" sz="2000" dirty="0"/>
              <a:t>&lt;term&gt; → &lt;term&gt; (* | / | %) &lt;factor&gt;</a:t>
            </a:r>
          </a:p>
          <a:p>
            <a:pPr marL="342900" indent="-342900" algn="just">
              <a:lnSpc>
                <a:spcPct val="150000"/>
              </a:lnSpc>
              <a:buFont typeface="Arial" panose="020B0604020202020204" pitchFamily="34" charset="0"/>
              <a:buChar char="•"/>
            </a:pPr>
            <a:r>
              <a:rPr lang="en-US" sz="2000" dirty="0"/>
              <a:t>In BNF, a description of this &lt;term&gt; would require the following three rules:</a:t>
            </a:r>
          </a:p>
          <a:p>
            <a:pPr algn="just">
              <a:lnSpc>
                <a:spcPct val="150000"/>
              </a:lnSpc>
            </a:pPr>
            <a:r>
              <a:rPr lang="en-US" sz="2000" dirty="0"/>
              <a:t> </a:t>
            </a:r>
            <a:br>
              <a:rPr lang="en-US" sz="2000" dirty="0"/>
            </a:br>
            <a:endParaRPr lang="en-US" sz="2000" dirty="0"/>
          </a:p>
          <a:p>
            <a:pPr algn="just">
              <a:lnSpc>
                <a:spcPct val="150000"/>
              </a:lnSpc>
            </a:pPr>
            <a:endParaRPr lang="en-US" sz="2000" dirty="0"/>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07EBFD50-2C8E-DCE4-EFA2-766B5080A596}"/>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7AB22EEB-D9BC-05DC-0961-0B099CE2558A}"/>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002684" y="2456231"/>
            <a:ext cx="3005916" cy="844700"/>
          </a:xfrm>
          <a:prstGeom prst="rect">
            <a:avLst/>
          </a:prstGeom>
        </p:spPr>
      </p:pic>
      <p:sp>
        <p:nvSpPr>
          <p:cNvPr id="6" name="Rectangle 5"/>
          <p:cNvSpPr/>
          <p:nvPr/>
        </p:nvSpPr>
        <p:spPr>
          <a:xfrm>
            <a:off x="35721" y="2976864"/>
            <a:ext cx="9066715" cy="3785652"/>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solidFill>
                  <a:srgbClr val="231F20"/>
                </a:solidFill>
              </a:rPr>
              <a:t>The </a:t>
            </a:r>
            <a:r>
              <a:rPr lang="en-US" sz="2000" b="1" dirty="0"/>
              <a:t>brackets</a:t>
            </a:r>
            <a:r>
              <a:rPr lang="en-US" sz="2000" dirty="0">
                <a:solidFill>
                  <a:srgbClr val="231F20"/>
                </a:solidFill>
              </a:rPr>
              <a:t>, </a:t>
            </a:r>
            <a:r>
              <a:rPr lang="en-US" sz="2000" b="1" dirty="0">
                <a:solidFill>
                  <a:srgbClr val="231F20"/>
                </a:solidFill>
              </a:rPr>
              <a:t>braces</a:t>
            </a:r>
            <a:r>
              <a:rPr lang="en-US" sz="2000" dirty="0">
                <a:solidFill>
                  <a:srgbClr val="231F20"/>
                </a:solidFill>
              </a:rPr>
              <a:t>, and </a:t>
            </a:r>
            <a:r>
              <a:rPr lang="en-US" sz="2000" b="1" dirty="0">
                <a:solidFill>
                  <a:srgbClr val="231F20"/>
                </a:solidFill>
              </a:rPr>
              <a:t>parentheses</a:t>
            </a:r>
            <a:r>
              <a:rPr lang="en-US" sz="2000" dirty="0">
                <a:solidFill>
                  <a:srgbClr val="231F20"/>
                </a:solidFill>
              </a:rPr>
              <a:t> in the EBNF extensions are </a:t>
            </a:r>
            <a:r>
              <a:rPr lang="en-US" sz="2000" b="1" dirty="0">
                <a:solidFill>
                  <a:srgbClr val="231F20"/>
                </a:solidFill>
              </a:rPr>
              <a:t>meta symbols</a:t>
            </a:r>
            <a:r>
              <a:rPr lang="en-US" sz="2000" dirty="0">
                <a:solidFill>
                  <a:srgbClr val="231F20"/>
                </a:solidFill>
              </a:rPr>
              <a:t>.</a:t>
            </a:r>
          </a:p>
          <a:p>
            <a:pPr marL="342900" indent="-342900" algn="just">
              <a:lnSpc>
                <a:spcPct val="150000"/>
              </a:lnSpc>
              <a:buFont typeface="Arial" panose="020B0604020202020204" pitchFamily="34" charset="0"/>
              <a:buChar char="•"/>
            </a:pPr>
            <a:r>
              <a:rPr lang="en-US" sz="2000" dirty="0">
                <a:solidFill>
                  <a:srgbClr val="231F20"/>
                </a:solidFill>
              </a:rPr>
              <a:t>which means they are notational tools and not </a:t>
            </a:r>
            <a:r>
              <a:rPr lang="en-US" sz="2000" b="1" dirty="0">
                <a:solidFill>
                  <a:srgbClr val="231F20"/>
                </a:solidFill>
              </a:rPr>
              <a:t>terminal symbols </a:t>
            </a:r>
            <a:r>
              <a:rPr lang="en-US" sz="2000" dirty="0">
                <a:solidFill>
                  <a:srgbClr val="231F20"/>
                </a:solidFill>
              </a:rPr>
              <a:t>in the syntactic entities they help describe. </a:t>
            </a:r>
          </a:p>
          <a:p>
            <a:pPr marL="342900" indent="-342900" algn="just">
              <a:lnSpc>
                <a:spcPct val="150000"/>
              </a:lnSpc>
              <a:buFont typeface="Arial" panose="020B0604020202020204" pitchFamily="34" charset="0"/>
              <a:buChar char="•"/>
            </a:pPr>
            <a:r>
              <a:rPr lang="en-US" sz="2000" dirty="0">
                <a:solidFill>
                  <a:srgbClr val="231F20"/>
                </a:solidFill>
              </a:rPr>
              <a:t>In cases where these meta symbols are also terminal symbols in the language being described, the instances that are terminal symbols can be underlined or quoted.</a:t>
            </a:r>
          </a:p>
          <a:p>
            <a:pPr marL="342900" indent="-342900" algn="just">
              <a:lnSpc>
                <a:spcPct val="150000"/>
              </a:lnSpc>
              <a:buFont typeface="Arial" panose="020B0604020202020204" pitchFamily="34" charset="0"/>
              <a:buChar char="•"/>
            </a:pPr>
            <a:r>
              <a:rPr lang="en-US" sz="2000" dirty="0">
                <a:solidFill>
                  <a:srgbClr val="231F20"/>
                </a:solidFill>
              </a:rPr>
              <a:t>Example 3.5 illustrates the use of braces and multiple choices in an EBNF grammar.</a:t>
            </a:r>
            <a:r>
              <a:rPr lang="en-US" sz="2000" dirty="0"/>
              <a:t> </a:t>
            </a:r>
          </a:p>
          <a:p>
            <a:pPr algn="just">
              <a:lnSpc>
                <a:spcPct val="150000"/>
              </a:lnSpc>
            </a:pPr>
            <a:endParaRPr lang="en-US" sz="2000" dirty="0"/>
          </a:p>
        </p:txBody>
      </p:sp>
    </p:spTree>
    <p:extLst>
      <p:ext uri="{BB962C8B-B14F-4D97-AF65-F5344CB8AC3E}">
        <p14:creationId xmlns:p14="http://schemas.microsoft.com/office/powerpoint/2010/main" val="283177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3196A-92F2-4042-4CB4-277C630A9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99CB2-C093-FD2E-59E7-23C56765BE47}"/>
              </a:ext>
            </a:extLst>
          </p:cNvPr>
          <p:cNvSpPr>
            <a:spLocks noGrp="1"/>
          </p:cNvSpPr>
          <p:nvPr>
            <p:ph type="ctrTitle"/>
          </p:nvPr>
        </p:nvSpPr>
        <p:spPr>
          <a:xfrm>
            <a:off x="0" y="0"/>
            <a:ext cx="12192000" cy="681644"/>
          </a:xfrm>
        </p:spPr>
        <p:txBody>
          <a:bodyPr>
            <a:noAutofit/>
          </a:bodyPr>
          <a:lstStyle/>
          <a:p>
            <a:r>
              <a:rPr lang="en-US" sz="4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Common terminologies in Compiler</a:t>
            </a:r>
            <a:endParaRPr lang="en-US" sz="4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3D48572-BD77-9F2F-E3D0-A0913300D243}"/>
              </a:ext>
            </a:extLst>
          </p:cNvPr>
          <p:cNvSpPr>
            <a:spLocks noGrp="1"/>
          </p:cNvSpPr>
          <p:nvPr>
            <p:ph type="subTitle" idx="1"/>
          </p:nvPr>
        </p:nvSpPr>
        <p:spPr>
          <a:xfrm>
            <a:off x="0" y="798029"/>
            <a:ext cx="12192000" cy="6059971"/>
          </a:xfrm>
        </p:spPr>
        <p:txBody>
          <a:bodyPr>
            <a:normAutofit/>
          </a:bodyPr>
          <a:lstStyle/>
          <a:p>
            <a:pPr algn="just"/>
            <a:r>
              <a:rPr lang="en-GB" sz="2800" b="1" dirty="0">
                <a:cs typeface="Arial" panose="020B0604020202020204" pitchFamily="34" charset="0"/>
              </a:rPr>
              <a:t>3. Lexeme</a:t>
            </a:r>
            <a:endParaRPr lang="en-US" sz="2800" b="1" dirty="0">
              <a:cs typeface="Arial" panose="020B0604020202020204" pitchFamily="34" charset="0"/>
            </a:endParaRPr>
          </a:p>
        </p:txBody>
      </p:sp>
      <p:cxnSp>
        <p:nvCxnSpPr>
          <p:cNvPr id="5" name="Straight Connector 4">
            <a:extLst>
              <a:ext uri="{FF2B5EF4-FFF2-40B4-BE49-F238E27FC236}">
                <a16:creationId xmlns:a16="http://schemas.microsoft.com/office/drawing/2014/main" id="{63FFE760-ADEC-3D9E-29C2-9B55ADCF3303}"/>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73821DB7-C1DF-850C-2FC0-A21604FAF586}"/>
              </a:ext>
            </a:extLst>
          </p:cNvPr>
          <p:cNvGraphicFramePr>
            <a:graphicFrameLocks noGrp="1"/>
          </p:cNvGraphicFramePr>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TextBox 5">
            <a:extLst>
              <a:ext uri="{FF2B5EF4-FFF2-40B4-BE49-F238E27FC236}">
                <a16:creationId xmlns:a16="http://schemas.microsoft.com/office/drawing/2014/main" id="{5BD3498A-B9CA-42E5-373A-0022EAC01CA4}"/>
              </a:ext>
            </a:extLst>
          </p:cNvPr>
          <p:cNvSpPr txBox="1"/>
          <p:nvPr/>
        </p:nvSpPr>
        <p:spPr>
          <a:xfrm>
            <a:off x="-79612" y="1303700"/>
            <a:ext cx="6175612" cy="2352952"/>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GB" sz="2000" dirty="0"/>
              <a:t>A </a:t>
            </a:r>
            <a:r>
              <a:rPr lang="en-GB" sz="2000" b="1" dirty="0"/>
              <a:t>lexeme</a:t>
            </a:r>
            <a:r>
              <a:rPr lang="en-GB" sz="2000" dirty="0"/>
              <a:t> is a sequence of characters in source code that matches the pattern for a token. </a:t>
            </a:r>
          </a:p>
          <a:p>
            <a:pPr marL="342900" indent="-342900" algn="just">
              <a:lnSpc>
                <a:spcPct val="150000"/>
              </a:lnSpc>
              <a:buFont typeface="Arial" panose="020B0604020202020204" pitchFamily="34" charset="0"/>
              <a:buChar char="•"/>
            </a:pPr>
            <a:r>
              <a:rPr lang="en-GB" sz="2000" dirty="0"/>
              <a:t>It is the </a:t>
            </a:r>
            <a:r>
              <a:rPr lang="en-GB" sz="2000" b="1" dirty="0"/>
              <a:t>actual text or string</a:t>
            </a:r>
            <a:r>
              <a:rPr lang="en-GB" sz="2000" dirty="0"/>
              <a:t> from the source code that gets classified as a specific token during the lexical analysis phase of compilation.</a:t>
            </a:r>
            <a:endParaRPr lang="en-US" sz="2000" dirty="0"/>
          </a:p>
        </p:txBody>
      </p:sp>
      <p:sp>
        <p:nvSpPr>
          <p:cNvPr id="10" name="TextBox 9">
            <a:extLst>
              <a:ext uri="{FF2B5EF4-FFF2-40B4-BE49-F238E27FC236}">
                <a16:creationId xmlns:a16="http://schemas.microsoft.com/office/drawing/2014/main" id="{051C0D48-F6BA-0828-C225-4E20687E03E7}"/>
              </a:ext>
            </a:extLst>
          </p:cNvPr>
          <p:cNvSpPr txBox="1"/>
          <p:nvPr/>
        </p:nvSpPr>
        <p:spPr>
          <a:xfrm>
            <a:off x="6705601" y="798028"/>
            <a:ext cx="4569512" cy="1429622"/>
          </a:xfrm>
          <a:prstGeom prst="rect">
            <a:avLst/>
          </a:prstGeom>
          <a:noFill/>
        </p:spPr>
        <p:txBody>
          <a:bodyPr wrap="square">
            <a:spAutoFit/>
          </a:bodyPr>
          <a:lstStyle/>
          <a:p>
            <a:pPr algn="just">
              <a:lnSpc>
                <a:spcPct val="150000"/>
              </a:lnSpc>
            </a:pPr>
            <a:r>
              <a:rPr lang="en-GB" sz="2000" b="1" dirty="0"/>
              <a:t>Examples of Lexemes:</a:t>
            </a:r>
          </a:p>
          <a:p>
            <a:pPr algn="just">
              <a:lnSpc>
                <a:spcPct val="150000"/>
              </a:lnSpc>
            </a:pPr>
            <a:r>
              <a:rPr lang="en-GB" sz="2000" dirty="0"/>
              <a:t>For the following C++ code:</a:t>
            </a:r>
          </a:p>
          <a:p>
            <a:pPr algn="just">
              <a:lnSpc>
                <a:spcPct val="150000"/>
              </a:lnSpc>
            </a:pPr>
            <a:r>
              <a:rPr lang="en-US" sz="2000" b="1" dirty="0"/>
              <a:t>int x = 10 + y;</a:t>
            </a:r>
            <a:endParaRPr lang="en-GB" sz="2000" b="1" dirty="0"/>
          </a:p>
        </p:txBody>
      </p:sp>
      <p:sp>
        <p:nvSpPr>
          <p:cNvPr id="13" name="Rectangle 2">
            <a:extLst>
              <a:ext uri="{FF2B5EF4-FFF2-40B4-BE49-F238E27FC236}">
                <a16:creationId xmlns:a16="http://schemas.microsoft.com/office/drawing/2014/main" id="{28AEB384-C9D1-F6C8-6529-D46027667455}"/>
              </a:ext>
            </a:extLst>
          </p:cNvPr>
          <p:cNvSpPr>
            <a:spLocks noChangeArrowheads="1"/>
          </p:cNvSpPr>
          <p:nvPr/>
        </p:nvSpPr>
        <p:spPr bwMode="auto">
          <a:xfrm flipH="1">
            <a:off x="6625989" y="2142993"/>
            <a:ext cx="5566011" cy="189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int is a </a:t>
            </a:r>
            <a:r>
              <a:rPr kumimoji="0" lang="en-US" altLang="en-US" sz="2000" b="1" i="0" u="none" strike="noStrike" cap="none" normalizeH="0" baseline="0" dirty="0">
                <a:ln>
                  <a:noFill/>
                </a:ln>
                <a:solidFill>
                  <a:schemeClr val="tx1"/>
                </a:solidFill>
                <a:effectLst/>
              </a:rPr>
              <a:t>lexeme</a:t>
            </a:r>
            <a:r>
              <a:rPr kumimoji="0" lang="en-US" altLang="en-US" sz="2000" b="0" i="0" u="none" strike="noStrike" cap="none" normalizeH="0" baseline="0" dirty="0">
                <a:ln>
                  <a:noFill/>
                </a:ln>
                <a:solidFill>
                  <a:schemeClr val="tx1"/>
                </a:solidFill>
                <a:effectLst/>
              </a:rPr>
              <a:t> for the </a:t>
            </a:r>
            <a:r>
              <a:rPr kumimoji="0" lang="en-US" altLang="en-US" sz="2000" b="1" i="0" u="none" strike="noStrike" cap="none" normalizeH="0" baseline="0" dirty="0">
                <a:ln>
                  <a:noFill/>
                </a:ln>
                <a:solidFill>
                  <a:schemeClr val="tx1"/>
                </a:solidFill>
                <a:effectLst/>
              </a:rPr>
              <a:t>token type</a:t>
            </a:r>
            <a:r>
              <a:rPr kumimoji="0" lang="en-US" altLang="en-US" sz="2000" b="0" i="0" u="none" strike="noStrike" cap="none" normalizeH="0" baseline="0" dirty="0">
                <a:ln>
                  <a:noFill/>
                </a:ln>
                <a:solidFill>
                  <a:schemeClr val="tx1"/>
                </a:solidFill>
                <a:effectLst/>
              </a:rPr>
              <a:t> Keyword.</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x is a </a:t>
            </a:r>
            <a:r>
              <a:rPr kumimoji="0" lang="en-US" altLang="en-US" sz="2000" b="1" i="0" u="none" strike="noStrike" cap="none" normalizeH="0" baseline="0" dirty="0">
                <a:ln>
                  <a:noFill/>
                </a:ln>
                <a:solidFill>
                  <a:schemeClr val="tx1"/>
                </a:solidFill>
                <a:effectLst/>
              </a:rPr>
              <a:t>lexeme</a:t>
            </a:r>
            <a:r>
              <a:rPr kumimoji="0" lang="en-US" altLang="en-US" sz="2000" b="0" i="0" u="none" strike="noStrike" cap="none" normalizeH="0" baseline="0" dirty="0">
                <a:ln>
                  <a:noFill/>
                </a:ln>
                <a:solidFill>
                  <a:schemeClr val="tx1"/>
                </a:solidFill>
                <a:effectLst/>
              </a:rPr>
              <a:t> for the </a:t>
            </a:r>
            <a:r>
              <a:rPr kumimoji="0" lang="en-US" altLang="en-US" sz="2000" b="1" i="0" u="none" strike="noStrike" cap="none" normalizeH="0" baseline="0" dirty="0">
                <a:ln>
                  <a:noFill/>
                </a:ln>
                <a:solidFill>
                  <a:schemeClr val="tx1"/>
                </a:solidFill>
                <a:effectLst/>
              </a:rPr>
              <a:t>token type</a:t>
            </a:r>
            <a:r>
              <a:rPr kumimoji="0" lang="en-US" altLang="en-US" sz="2000" b="0" i="0" u="none" strike="noStrike" cap="none" normalizeH="0" baseline="0" dirty="0">
                <a:ln>
                  <a:noFill/>
                </a:ln>
                <a:solidFill>
                  <a:schemeClr val="tx1"/>
                </a:solidFill>
                <a:effectLst/>
              </a:rPr>
              <a:t> Identifier.</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10 is a </a:t>
            </a:r>
            <a:r>
              <a:rPr kumimoji="0" lang="en-US" altLang="en-US" sz="2000" b="1" i="0" u="none" strike="noStrike" cap="none" normalizeH="0" baseline="0" dirty="0">
                <a:ln>
                  <a:noFill/>
                </a:ln>
                <a:solidFill>
                  <a:schemeClr val="tx1"/>
                </a:solidFill>
                <a:effectLst/>
              </a:rPr>
              <a:t>lexeme</a:t>
            </a:r>
            <a:r>
              <a:rPr kumimoji="0" lang="en-US" altLang="en-US" sz="2000" b="0" i="0" u="none" strike="noStrike" cap="none" normalizeH="0" baseline="0" dirty="0">
                <a:ln>
                  <a:noFill/>
                </a:ln>
                <a:solidFill>
                  <a:schemeClr val="tx1"/>
                </a:solidFill>
                <a:effectLst/>
              </a:rPr>
              <a:t> for the </a:t>
            </a:r>
            <a:r>
              <a:rPr kumimoji="0" lang="en-US" altLang="en-US" sz="2000" b="1" i="0" u="none" strike="noStrike" cap="none" normalizeH="0" baseline="0" dirty="0">
                <a:ln>
                  <a:noFill/>
                </a:ln>
                <a:solidFill>
                  <a:schemeClr val="tx1"/>
                </a:solidFill>
                <a:effectLst/>
              </a:rPr>
              <a:t>token type</a:t>
            </a:r>
            <a:r>
              <a:rPr kumimoji="0" lang="en-US" altLang="en-US" sz="2000" b="0" i="0" u="none" strike="noStrike" cap="none" normalizeH="0" baseline="0" dirty="0">
                <a:ln>
                  <a:noFill/>
                </a:ln>
                <a:solidFill>
                  <a:schemeClr val="tx1"/>
                </a:solidFill>
                <a:effectLst/>
              </a:rPr>
              <a:t> Numeric Literal.</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2000" b="0" i="0" u="none" strike="noStrike" cap="none" normalizeH="0" baseline="0" dirty="0">
                <a:ln>
                  <a:noFill/>
                </a:ln>
                <a:solidFill>
                  <a:schemeClr val="tx1"/>
                </a:solidFill>
                <a:effectLst/>
              </a:rPr>
              <a:t>+ is a </a:t>
            </a:r>
            <a:r>
              <a:rPr kumimoji="0" lang="en-US" altLang="en-US" sz="2000" b="1" i="0" u="none" strike="noStrike" cap="none" normalizeH="0" baseline="0" dirty="0">
                <a:ln>
                  <a:noFill/>
                </a:ln>
                <a:solidFill>
                  <a:schemeClr val="tx1"/>
                </a:solidFill>
                <a:effectLst/>
              </a:rPr>
              <a:t>lexeme</a:t>
            </a:r>
            <a:r>
              <a:rPr kumimoji="0" lang="en-US" altLang="en-US" sz="2000" b="0" i="0" u="none" strike="noStrike" cap="none" normalizeH="0" baseline="0" dirty="0">
                <a:ln>
                  <a:noFill/>
                </a:ln>
                <a:solidFill>
                  <a:schemeClr val="tx1"/>
                </a:solidFill>
                <a:effectLst/>
              </a:rPr>
              <a:t> for the </a:t>
            </a:r>
            <a:r>
              <a:rPr kumimoji="0" lang="en-US" altLang="en-US" sz="2000" b="1" i="0" u="none" strike="noStrike" cap="none" normalizeH="0" baseline="0" dirty="0">
                <a:ln>
                  <a:noFill/>
                </a:ln>
                <a:solidFill>
                  <a:schemeClr val="tx1"/>
                </a:solidFill>
                <a:effectLst/>
              </a:rPr>
              <a:t>token type</a:t>
            </a:r>
            <a:r>
              <a:rPr kumimoji="0" lang="en-US" altLang="en-US" sz="2000" b="0" i="0" u="none" strike="noStrike" cap="none" normalizeH="0" baseline="0" dirty="0">
                <a:ln>
                  <a:noFill/>
                </a:ln>
                <a:solidFill>
                  <a:schemeClr val="tx1"/>
                </a:solidFill>
                <a:effectLst/>
              </a:rPr>
              <a:t> Operator. </a:t>
            </a:r>
          </a:p>
        </p:txBody>
      </p:sp>
    </p:spTree>
    <p:extLst>
      <p:ext uri="{BB962C8B-B14F-4D97-AF65-F5344CB8AC3E}">
        <p14:creationId xmlns:p14="http://schemas.microsoft.com/office/powerpoint/2010/main" val="3043001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12A82-BA41-7FB1-82CA-1A0A50AD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9022A-639C-972C-E5B6-3842F78D3F03}"/>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a:extLst>
              <a:ext uri="{FF2B5EF4-FFF2-40B4-BE49-F238E27FC236}">
                <a16:creationId xmlns:a16="http://schemas.microsoft.com/office/drawing/2014/main" id="{099DEA87-9934-274C-3E2C-92B25EB42985}"/>
              </a:ext>
            </a:extLst>
          </p:cNvPr>
          <p:cNvSpPr>
            <a:spLocks noGrp="1"/>
          </p:cNvSpPr>
          <p:nvPr>
            <p:ph type="subTitle" idx="1"/>
          </p:nvPr>
        </p:nvSpPr>
        <p:spPr>
          <a:xfrm>
            <a:off x="0" y="798029"/>
            <a:ext cx="12192000" cy="6059971"/>
          </a:xfrm>
        </p:spPr>
        <p:txBody>
          <a:bodyPr>
            <a:normAutofit/>
          </a:bodyPr>
          <a:lstStyle/>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07EBFD50-2C8E-DCE4-EFA2-766B5080A596}"/>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7AB22EEB-D9BC-05DC-0961-0B099CE2558A}"/>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0536" y="906842"/>
            <a:ext cx="5878136" cy="5520902"/>
          </a:xfrm>
          <a:prstGeom prst="rect">
            <a:avLst/>
          </a:prstGeom>
        </p:spPr>
      </p:pic>
    </p:spTree>
    <p:extLst>
      <p:ext uri="{BB962C8B-B14F-4D97-AF65-F5344CB8AC3E}">
        <p14:creationId xmlns:p14="http://schemas.microsoft.com/office/powerpoint/2010/main" val="53107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12A82-BA41-7FB1-82CA-1A0A50AD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9022A-639C-972C-E5B6-3842F78D3F03}"/>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a:extLst>
              <a:ext uri="{FF2B5EF4-FFF2-40B4-BE49-F238E27FC236}">
                <a16:creationId xmlns:a16="http://schemas.microsoft.com/office/drawing/2014/main" id="{099DEA87-9934-274C-3E2C-92B25EB42985}"/>
              </a:ext>
            </a:extLst>
          </p:cNvPr>
          <p:cNvSpPr>
            <a:spLocks noGrp="1"/>
          </p:cNvSpPr>
          <p:nvPr>
            <p:ph type="subTitle" idx="1"/>
          </p:nvPr>
        </p:nvSpPr>
        <p:spPr>
          <a:xfrm>
            <a:off x="0" y="681644"/>
            <a:ext cx="12192000" cy="6106325"/>
          </a:xfrm>
        </p:spPr>
        <p:txBody>
          <a:bodyPr>
            <a:normAutofit fontScale="92500" lnSpcReduction="10000"/>
          </a:bodyPr>
          <a:lstStyle/>
          <a:p>
            <a:pPr algn="just">
              <a:lnSpc>
                <a:spcPct val="150000"/>
              </a:lnSpc>
            </a:pPr>
            <a:r>
              <a:rPr lang="en-GB" sz="2600" b="1" dirty="0">
                <a:cs typeface="Arial" panose="020B0604020202020204" pitchFamily="34" charset="0"/>
              </a:rPr>
              <a:t>Review questions</a:t>
            </a:r>
          </a:p>
          <a:p>
            <a:pPr marL="342900" indent="-342900" algn="just">
              <a:lnSpc>
                <a:spcPct val="150000"/>
              </a:lnSpc>
              <a:buAutoNum type="arabicPeriod"/>
            </a:pPr>
            <a:r>
              <a:rPr lang="en-GB" sz="1800" i="0" dirty="0">
                <a:solidFill>
                  <a:srgbClr val="231F20"/>
                </a:solidFill>
                <a:effectLst/>
              </a:rPr>
              <a:t>Describe the operation of a general language generator.</a:t>
            </a:r>
            <a:endParaRPr lang="en-GB" sz="1800" dirty="0">
              <a:solidFill>
                <a:srgbClr val="231F20"/>
              </a:solidFill>
            </a:endParaRPr>
          </a:p>
          <a:p>
            <a:pPr marL="342900" indent="-342900" algn="just">
              <a:lnSpc>
                <a:spcPct val="150000"/>
              </a:lnSpc>
              <a:buAutoNum type="arabicPeriod"/>
            </a:pPr>
            <a:r>
              <a:rPr lang="en-GB" sz="1800" i="0" dirty="0">
                <a:solidFill>
                  <a:srgbClr val="231F20"/>
                </a:solidFill>
                <a:effectLst/>
              </a:rPr>
              <a:t>Describe the operation of a general language recognizer.</a:t>
            </a:r>
            <a:endParaRPr lang="en-GB" sz="1800" dirty="0">
              <a:solidFill>
                <a:srgbClr val="231F20"/>
              </a:solidFill>
            </a:endParaRPr>
          </a:p>
          <a:p>
            <a:pPr marL="342900" indent="-342900" algn="just">
              <a:lnSpc>
                <a:spcPct val="150000"/>
              </a:lnSpc>
              <a:buAutoNum type="arabicPeriod"/>
            </a:pPr>
            <a:r>
              <a:rPr lang="en-GB" sz="1800" i="0" dirty="0">
                <a:solidFill>
                  <a:srgbClr val="231F20"/>
                </a:solidFill>
                <a:effectLst/>
              </a:rPr>
              <a:t>What is the difference between a sentence and a sentential form.</a:t>
            </a:r>
          </a:p>
          <a:p>
            <a:pPr marL="342900" indent="-342900" algn="just">
              <a:lnSpc>
                <a:spcPct val="150000"/>
              </a:lnSpc>
              <a:buAutoNum type="arabicPeriod"/>
            </a:pPr>
            <a:r>
              <a:rPr lang="en-GB" sz="1800" i="0" dirty="0">
                <a:solidFill>
                  <a:srgbClr val="231F20"/>
                </a:solidFill>
                <a:effectLst/>
                <a:latin typeface="JansonText-Roman"/>
              </a:rPr>
              <a:t>Define a left-recursive grammar rule</a:t>
            </a:r>
          </a:p>
          <a:p>
            <a:pPr marL="342900" indent="-342900" algn="just">
              <a:lnSpc>
                <a:spcPct val="150000"/>
              </a:lnSpc>
              <a:buAutoNum type="arabicPeriod"/>
            </a:pPr>
            <a:r>
              <a:rPr lang="en-GB" sz="1800" i="0" dirty="0">
                <a:solidFill>
                  <a:srgbClr val="231F20"/>
                </a:solidFill>
                <a:effectLst/>
                <a:latin typeface="JansonText-Roman"/>
              </a:rPr>
              <a:t>Using the grammar in Example 3.2, show a parse tree and a leftmost derivation for each of the following statements:</a:t>
            </a:r>
          </a:p>
          <a:p>
            <a:pPr marL="285750" indent="-285750" algn="just">
              <a:lnSpc>
                <a:spcPct val="150000"/>
              </a:lnSpc>
              <a:buFont typeface="Arial" panose="020B0604020202020204" pitchFamily="34" charset="0"/>
              <a:buChar char="•"/>
            </a:pPr>
            <a:r>
              <a:rPr lang="en-GB" sz="1700" b="1" i="0" dirty="0">
                <a:solidFill>
                  <a:srgbClr val="231F20"/>
                </a:solidFill>
                <a:effectLst/>
                <a:latin typeface="Courier"/>
              </a:rPr>
              <a:t>A = A * (B + (C * A))</a:t>
            </a:r>
          </a:p>
          <a:p>
            <a:pPr marL="285750" indent="-285750" algn="just">
              <a:lnSpc>
                <a:spcPct val="150000"/>
              </a:lnSpc>
              <a:buFont typeface="Arial" panose="020B0604020202020204" pitchFamily="34" charset="0"/>
              <a:buChar char="•"/>
            </a:pPr>
            <a:r>
              <a:rPr lang="en-GB" sz="1700" b="1" i="0" dirty="0">
                <a:solidFill>
                  <a:srgbClr val="231F20"/>
                </a:solidFill>
                <a:effectLst/>
                <a:latin typeface="Courier"/>
              </a:rPr>
              <a:t>B = C * (A * C + B)</a:t>
            </a:r>
          </a:p>
          <a:p>
            <a:pPr marL="285750" indent="-285750" algn="just">
              <a:lnSpc>
                <a:spcPct val="150000"/>
              </a:lnSpc>
              <a:buFont typeface="Arial" panose="020B0604020202020204" pitchFamily="34" charset="0"/>
              <a:buChar char="•"/>
            </a:pPr>
            <a:r>
              <a:rPr lang="en-GB" sz="1700" b="1" i="0" dirty="0">
                <a:solidFill>
                  <a:srgbClr val="231F20"/>
                </a:solidFill>
                <a:effectLst/>
                <a:latin typeface="Courier"/>
              </a:rPr>
              <a:t>A = A * (B + (C))</a:t>
            </a:r>
          </a:p>
          <a:p>
            <a:pPr algn="just">
              <a:lnSpc>
                <a:spcPct val="150000"/>
              </a:lnSpc>
            </a:pPr>
            <a:r>
              <a:rPr lang="en-GB" sz="1800" dirty="0">
                <a:solidFill>
                  <a:srgbClr val="231F20"/>
                </a:solidFill>
                <a:latin typeface="JansonText-Roman"/>
              </a:rPr>
              <a:t>6</a:t>
            </a:r>
            <a:r>
              <a:rPr lang="en-GB" sz="1800" i="0" dirty="0">
                <a:solidFill>
                  <a:srgbClr val="231F20"/>
                </a:solidFill>
                <a:effectLst/>
                <a:latin typeface="JansonText-Roman"/>
              </a:rPr>
              <a:t>. Using the grammar in Example 3.4, show a parse tree and a leftmost derivation for each of the following statements:</a:t>
            </a:r>
          </a:p>
          <a:p>
            <a:pPr marL="285750" indent="-285750" algn="just">
              <a:lnSpc>
                <a:spcPct val="150000"/>
              </a:lnSpc>
              <a:buFont typeface="Arial" panose="020B0604020202020204" pitchFamily="34" charset="0"/>
              <a:buChar char="•"/>
            </a:pPr>
            <a:r>
              <a:rPr lang="en-GB" sz="1700" b="1" i="0" dirty="0">
                <a:solidFill>
                  <a:srgbClr val="231F20"/>
                </a:solidFill>
                <a:effectLst/>
                <a:latin typeface="Courier"/>
              </a:rPr>
              <a:t>A = ( A + B ) * C</a:t>
            </a:r>
          </a:p>
          <a:p>
            <a:pPr marL="285750" indent="-285750" algn="just">
              <a:lnSpc>
                <a:spcPct val="150000"/>
              </a:lnSpc>
              <a:buFont typeface="Arial" panose="020B0604020202020204" pitchFamily="34" charset="0"/>
              <a:buChar char="•"/>
            </a:pPr>
            <a:r>
              <a:rPr lang="en-GB" sz="1700" b="1" i="0" dirty="0">
                <a:solidFill>
                  <a:srgbClr val="231F20"/>
                </a:solidFill>
                <a:effectLst/>
                <a:latin typeface="Courier"/>
              </a:rPr>
              <a:t>A = B + C + A</a:t>
            </a:r>
          </a:p>
          <a:p>
            <a:pPr marL="285750" indent="-285750" algn="just">
              <a:lnSpc>
                <a:spcPct val="150000"/>
              </a:lnSpc>
              <a:buFont typeface="Arial" panose="020B0604020202020204" pitchFamily="34" charset="0"/>
              <a:buChar char="•"/>
            </a:pPr>
            <a:endParaRPr lang="en-GB" sz="1800" i="0" dirty="0">
              <a:solidFill>
                <a:srgbClr val="231F20"/>
              </a:solidFill>
              <a:effectLst/>
              <a:latin typeface="JansonText-Roman"/>
            </a:endParaRPr>
          </a:p>
          <a:p>
            <a:pPr algn="just">
              <a:lnSpc>
                <a:spcPct val="150000"/>
              </a:lnSpc>
            </a:pPr>
            <a:endParaRPr lang="en-US" sz="2000" dirty="0">
              <a:cs typeface="Arial" panose="020B0604020202020204" pitchFamily="34" charset="0"/>
            </a:endParaRPr>
          </a:p>
        </p:txBody>
      </p:sp>
      <p:cxnSp>
        <p:nvCxnSpPr>
          <p:cNvPr id="5" name="Straight Connector 4">
            <a:extLst>
              <a:ext uri="{FF2B5EF4-FFF2-40B4-BE49-F238E27FC236}">
                <a16:creationId xmlns:a16="http://schemas.microsoft.com/office/drawing/2014/main" id="{07EBFD50-2C8E-DCE4-EFA2-766B5080A596}"/>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7AB22EEB-D9BC-05DC-0961-0B099CE2558A}"/>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1234050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12A82-BA41-7FB1-82CA-1A0A50AD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9022A-639C-972C-E5B6-3842F78D3F03}"/>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a:extLst>
              <a:ext uri="{FF2B5EF4-FFF2-40B4-BE49-F238E27FC236}">
                <a16:creationId xmlns:a16="http://schemas.microsoft.com/office/drawing/2014/main" id="{099DEA87-9934-274C-3E2C-92B25EB42985}"/>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2000" dirty="0">
                <a:latin typeface="Arial" panose="020B0604020202020204" pitchFamily="34" charset="0"/>
                <a:cs typeface="Arial" panose="020B0604020202020204" pitchFamily="34" charset="0"/>
              </a:rPr>
              <a:t>7. </a:t>
            </a:r>
            <a:r>
              <a:rPr lang="en-GB" sz="1800" i="0" dirty="0">
                <a:effectLst/>
                <a:latin typeface="JansonText-Roman"/>
              </a:rPr>
              <a:t>Prove that the following grammar is ambiguous:</a:t>
            </a: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07EBFD50-2C8E-DCE4-EFA2-766B5080A596}"/>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7AB22EEB-D9BC-05DC-0961-0B099CE2558A}"/>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8" name="Picture 7">
            <a:extLst>
              <a:ext uri="{FF2B5EF4-FFF2-40B4-BE49-F238E27FC236}">
                <a16:creationId xmlns:a16="http://schemas.microsoft.com/office/drawing/2014/main" id="{67C209FE-AA53-579A-27D9-B0E319EB1E4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36643" y="1435360"/>
            <a:ext cx="2765749" cy="993941"/>
          </a:xfrm>
          <a:prstGeom prst="rect">
            <a:avLst/>
          </a:prstGeom>
        </p:spPr>
      </p:pic>
      <p:sp>
        <p:nvSpPr>
          <p:cNvPr id="10" name="TextBox 9">
            <a:extLst>
              <a:ext uri="{FF2B5EF4-FFF2-40B4-BE49-F238E27FC236}">
                <a16:creationId xmlns:a16="http://schemas.microsoft.com/office/drawing/2014/main" id="{38C8A615-F554-5584-16BE-D466B4B5143E}"/>
              </a:ext>
            </a:extLst>
          </p:cNvPr>
          <p:cNvSpPr txBox="1"/>
          <p:nvPr/>
        </p:nvSpPr>
        <p:spPr>
          <a:xfrm>
            <a:off x="35720" y="2909332"/>
            <a:ext cx="4590871" cy="923330"/>
          </a:xfrm>
          <a:prstGeom prst="rect">
            <a:avLst/>
          </a:prstGeom>
          <a:noFill/>
        </p:spPr>
        <p:txBody>
          <a:bodyPr wrap="square">
            <a:spAutoFit/>
          </a:bodyPr>
          <a:lstStyle/>
          <a:p>
            <a:r>
              <a:rPr lang="en-GB" sz="1800" i="0" dirty="0">
                <a:effectLst/>
                <a:latin typeface="JansonText-Roman"/>
              </a:rPr>
              <a:t>8. Describe, in English, the language defined by the following grammar:</a:t>
            </a:r>
            <a:br>
              <a:rPr lang="en-GB" sz="1800" i="0" dirty="0">
                <a:effectLst/>
                <a:latin typeface="JansonText-Roman"/>
              </a:rPr>
            </a:br>
            <a:endParaRPr lang="en-US" dirty="0"/>
          </a:p>
        </p:txBody>
      </p:sp>
      <p:pic>
        <p:nvPicPr>
          <p:cNvPr id="13" name="Picture 12">
            <a:extLst>
              <a:ext uri="{FF2B5EF4-FFF2-40B4-BE49-F238E27FC236}">
                <a16:creationId xmlns:a16="http://schemas.microsoft.com/office/drawing/2014/main" id="{0475DE06-9BF3-C59E-0C09-BDD9D8E4B20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79356" y="3746768"/>
            <a:ext cx="2151799" cy="1412531"/>
          </a:xfrm>
          <a:prstGeom prst="rect">
            <a:avLst/>
          </a:prstGeom>
        </p:spPr>
      </p:pic>
      <p:sp>
        <p:nvSpPr>
          <p:cNvPr id="15" name="TextBox 14">
            <a:extLst>
              <a:ext uri="{FF2B5EF4-FFF2-40B4-BE49-F238E27FC236}">
                <a16:creationId xmlns:a16="http://schemas.microsoft.com/office/drawing/2014/main" id="{E39B1EF7-48ED-364E-EFAA-631DFA17E468}"/>
              </a:ext>
            </a:extLst>
          </p:cNvPr>
          <p:cNvSpPr txBox="1"/>
          <p:nvPr/>
        </p:nvSpPr>
        <p:spPr>
          <a:xfrm>
            <a:off x="5565076" y="959724"/>
            <a:ext cx="3524534" cy="646331"/>
          </a:xfrm>
          <a:prstGeom prst="rect">
            <a:avLst/>
          </a:prstGeom>
          <a:noFill/>
        </p:spPr>
        <p:txBody>
          <a:bodyPr wrap="square">
            <a:spAutoFit/>
          </a:bodyPr>
          <a:lstStyle/>
          <a:p>
            <a:r>
              <a:rPr lang="en-US" sz="1800" i="0" dirty="0">
                <a:solidFill>
                  <a:srgbClr val="231F20"/>
                </a:solidFill>
                <a:effectLst/>
                <a:latin typeface="JansonText-Roman"/>
              </a:rPr>
              <a:t>9. Consider the following grammar</a:t>
            </a:r>
            <a:br>
              <a:rPr lang="en-US" sz="1800" i="0" dirty="0">
                <a:solidFill>
                  <a:srgbClr val="231F20"/>
                </a:solidFill>
                <a:effectLst/>
                <a:latin typeface="JansonText-Roman"/>
              </a:rPr>
            </a:br>
            <a:endParaRPr lang="en-US" dirty="0"/>
          </a:p>
        </p:txBody>
      </p:sp>
      <p:pic>
        <p:nvPicPr>
          <p:cNvPr id="17" name="Picture 16">
            <a:extLst>
              <a:ext uri="{FF2B5EF4-FFF2-40B4-BE49-F238E27FC236}">
                <a16:creationId xmlns:a16="http://schemas.microsoft.com/office/drawing/2014/main" id="{723F5DE4-EB9B-65CE-F6B0-F6E5245657C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6440747" y="1331114"/>
            <a:ext cx="1966273" cy="995905"/>
          </a:xfrm>
          <a:prstGeom prst="rect">
            <a:avLst/>
          </a:prstGeom>
        </p:spPr>
      </p:pic>
      <p:sp>
        <p:nvSpPr>
          <p:cNvPr id="19" name="TextBox 18">
            <a:extLst>
              <a:ext uri="{FF2B5EF4-FFF2-40B4-BE49-F238E27FC236}">
                <a16:creationId xmlns:a16="http://schemas.microsoft.com/office/drawing/2014/main" id="{84C47C9F-B559-901A-29F6-089691FDF599}"/>
              </a:ext>
            </a:extLst>
          </p:cNvPr>
          <p:cNvSpPr txBox="1"/>
          <p:nvPr/>
        </p:nvSpPr>
        <p:spPr>
          <a:xfrm>
            <a:off x="6096000" y="2531352"/>
            <a:ext cx="6189260" cy="3373359"/>
          </a:xfrm>
          <a:prstGeom prst="rect">
            <a:avLst/>
          </a:prstGeom>
          <a:noFill/>
        </p:spPr>
        <p:txBody>
          <a:bodyPr wrap="square">
            <a:spAutoFit/>
          </a:bodyPr>
          <a:lstStyle/>
          <a:p>
            <a:pPr>
              <a:lnSpc>
                <a:spcPct val="150000"/>
              </a:lnSpc>
            </a:pPr>
            <a:r>
              <a:rPr lang="en-GB" sz="1800" i="0" dirty="0">
                <a:effectLst/>
                <a:latin typeface="JansonText-Roman"/>
              </a:rPr>
              <a:t>Which of the following sentences are in the language generated by this</a:t>
            </a:r>
            <a:br>
              <a:rPr lang="en-GB" sz="1800" i="0" dirty="0">
                <a:effectLst/>
                <a:latin typeface="JansonText-Roman"/>
              </a:rPr>
            </a:br>
            <a:r>
              <a:rPr lang="en-GB" sz="1800" i="0" dirty="0">
                <a:effectLst/>
                <a:latin typeface="JansonText-Roman"/>
              </a:rPr>
              <a:t>grammar?</a:t>
            </a:r>
            <a:br>
              <a:rPr lang="en-GB" sz="1800" i="0" dirty="0">
                <a:effectLst/>
                <a:latin typeface="JansonText-Roman"/>
              </a:rPr>
            </a:br>
            <a:r>
              <a:rPr lang="en-GB" sz="1800" i="0" dirty="0">
                <a:effectLst/>
                <a:latin typeface="JansonText-Roman"/>
              </a:rPr>
              <a:t>a. </a:t>
            </a:r>
            <a:r>
              <a:rPr lang="en-GB" sz="1800" i="0" dirty="0" err="1">
                <a:effectLst/>
                <a:latin typeface="JansonText-Roman"/>
              </a:rPr>
              <a:t>baab</a:t>
            </a:r>
            <a:br>
              <a:rPr lang="en-GB" sz="1800" i="0" dirty="0">
                <a:effectLst/>
                <a:latin typeface="JansonText-Roman"/>
              </a:rPr>
            </a:br>
            <a:r>
              <a:rPr lang="en-GB" sz="1800" i="0" dirty="0">
                <a:effectLst/>
                <a:latin typeface="JansonText-Roman"/>
              </a:rPr>
              <a:t>b. </a:t>
            </a:r>
            <a:r>
              <a:rPr lang="en-GB" sz="1800" i="0" dirty="0" err="1">
                <a:effectLst/>
                <a:latin typeface="JansonText-Roman"/>
              </a:rPr>
              <a:t>bbbab</a:t>
            </a:r>
            <a:br>
              <a:rPr lang="en-GB" sz="1800" i="0" dirty="0">
                <a:effectLst/>
                <a:latin typeface="JansonText-Roman"/>
              </a:rPr>
            </a:br>
            <a:r>
              <a:rPr lang="en-GB" sz="1800" i="0" dirty="0">
                <a:effectLst/>
                <a:latin typeface="JansonText-Roman"/>
              </a:rPr>
              <a:t>c. </a:t>
            </a:r>
            <a:r>
              <a:rPr lang="en-GB" sz="1800" i="0" dirty="0" err="1">
                <a:effectLst/>
                <a:latin typeface="JansonText-Roman"/>
              </a:rPr>
              <a:t>bbaaaaa</a:t>
            </a:r>
            <a:br>
              <a:rPr lang="en-GB" sz="1800" i="0" dirty="0">
                <a:effectLst/>
                <a:latin typeface="JansonText-Roman"/>
              </a:rPr>
            </a:br>
            <a:r>
              <a:rPr lang="en-GB" sz="1800" i="0" dirty="0">
                <a:effectLst/>
                <a:latin typeface="JansonText-Roman"/>
              </a:rPr>
              <a:t>d. </a:t>
            </a:r>
            <a:r>
              <a:rPr lang="en-GB" sz="1800" i="0" dirty="0" err="1">
                <a:effectLst/>
                <a:latin typeface="JansonText-Roman"/>
              </a:rPr>
              <a:t>bbaab</a:t>
            </a:r>
            <a:br>
              <a:rPr lang="en-GB" sz="1800" i="0" dirty="0">
                <a:effectLst/>
                <a:latin typeface="JansonText-Roman"/>
              </a:rPr>
            </a:br>
            <a:endParaRPr lang="en-US" dirty="0"/>
          </a:p>
        </p:txBody>
      </p:sp>
    </p:spTree>
    <p:extLst>
      <p:ext uri="{BB962C8B-B14F-4D97-AF65-F5344CB8AC3E}">
        <p14:creationId xmlns:p14="http://schemas.microsoft.com/office/powerpoint/2010/main" val="2776009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12A82-BA41-7FB1-82CA-1A0A50AD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9022A-639C-972C-E5B6-3842F78D3F03}"/>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Syntax and Semantics</a:t>
            </a:r>
          </a:p>
        </p:txBody>
      </p:sp>
      <p:sp>
        <p:nvSpPr>
          <p:cNvPr id="3" name="Subtitle 2">
            <a:extLst>
              <a:ext uri="{FF2B5EF4-FFF2-40B4-BE49-F238E27FC236}">
                <a16:creationId xmlns:a16="http://schemas.microsoft.com/office/drawing/2014/main" id="{099DEA87-9934-274C-3E2C-92B25EB42985}"/>
              </a:ext>
            </a:extLst>
          </p:cNvPr>
          <p:cNvSpPr>
            <a:spLocks noGrp="1"/>
          </p:cNvSpPr>
          <p:nvPr>
            <p:ph type="subTitle" idx="1"/>
          </p:nvPr>
        </p:nvSpPr>
        <p:spPr>
          <a:xfrm>
            <a:off x="0" y="798029"/>
            <a:ext cx="12192000" cy="6059971"/>
          </a:xfrm>
        </p:spPr>
        <p:txBody>
          <a:bodyPr>
            <a:normAutofit/>
          </a:bodyPr>
          <a:lstStyle/>
          <a:p>
            <a:pPr algn="just">
              <a:lnSpc>
                <a:spcPct val="150000"/>
              </a:lnSpc>
            </a:pPr>
            <a:r>
              <a:rPr lang="en-US" sz="2000" i="0" dirty="0">
                <a:solidFill>
                  <a:srgbClr val="231F20"/>
                </a:solidFill>
                <a:effectLst/>
              </a:rPr>
              <a:t>10. Consider the following grammar:</a:t>
            </a:r>
            <a:endParaRPr lang="en-US" sz="2000" dirty="0">
              <a:cs typeface="Arial" panose="020B0604020202020204" pitchFamily="34" charset="0"/>
            </a:endParaRPr>
          </a:p>
        </p:txBody>
      </p:sp>
      <p:cxnSp>
        <p:nvCxnSpPr>
          <p:cNvPr id="5" name="Straight Connector 4">
            <a:extLst>
              <a:ext uri="{FF2B5EF4-FFF2-40B4-BE49-F238E27FC236}">
                <a16:creationId xmlns:a16="http://schemas.microsoft.com/office/drawing/2014/main" id="{07EBFD50-2C8E-DCE4-EFA2-766B5080A596}"/>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7AB22EEB-D9BC-05DC-0961-0B099CE2558A}"/>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6" name="Picture 5">
            <a:extLst>
              <a:ext uri="{FF2B5EF4-FFF2-40B4-BE49-F238E27FC236}">
                <a16:creationId xmlns:a16="http://schemas.microsoft.com/office/drawing/2014/main" id="{EE14379D-6078-8E95-9CEC-63F3EA178FB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97456" y="1539780"/>
            <a:ext cx="3475183" cy="1066942"/>
          </a:xfrm>
          <a:prstGeom prst="rect">
            <a:avLst/>
          </a:prstGeom>
        </p:spPr>
      </p:pic>
      <p:sp>
        <p:nvSpPr>
          <p:cNvPr id="8" name="TextBox 7">
            <a:extLst>
              <a:ext uri="{FF2B5EF4-FFF2-40B4-BE49-F238E27FC236}">
                <a16:creationId xmlns:a16="http://schemas.microsoft.com/office/drawing/2014/main" id="{E5F44CDF-B156-1473-BEB3-363D7F4BEF72}"/>
              </a:ext>
            </a:extLst>
          </p:cNvPr>
          <p:cNvSpPr txBox="1"/>
          <p:nvPr/>
        </p:nvSpPr>
        <p:spPr>
          <a:xfrm>
            <a:off x="576850" y="2691886"/>
            <a:ext cx="7755340" cy="3737946"/>
          </a:xfrm>
          <a:prstGeom prst="rect">
            <a:avLst/>
          </a:prstGeom>
          <a:noFill/>
        </p:spPr>
        <p:txBody>
          <a:bodyPr wrap="square">
            <a:spAutoFit/>
          </a:bodyPr>
          <a:lstStyle/>
          <a:p>
            <a:pPr>
              <a:lnSpc>
                <a:spcPct val="150000"/>
              </a:lnSpc>
            </a:pPr>
            <a:r>
              <a:rPr lang="en-GB" sz="2000" i="0" dirty="0">
                <a:solidFill>
                  <a:srgbClr val="231F20"/>
                </a:solidFill>
                <a:effectLst/>
              </a:rPr>
              <a:t>Which of the following sentences are in the language generated by this</a:t>
            </a:r>
            <a:br>
              <a:rPr lang="en-GB" sz="2000" i="0" dirty="0">
                <a:solidFill>
                  <a:srgbClr val="231F20"/>
                </a:solidFill>
                <a:effectLst/>
              </a:rPr>
            </a:br>
            <a:r>
              <a:rPr lang="en-GB" sz="2000" i="0" dirty="0">
                <a:solidFill>
                  <a:srgbClr val="231F20"/>
                </a:solidFill>
                <a:effectLst/>
              </a:rPr>
              <a:t>grammar?</a:t>
            </a:r>
            <a:br>
              <a:rPr lang="en-GB" sz="2000" i="0" dirty="0">
                <a:solidFill>
                  <a:srgbClr val="231F20"/>
                </a:solidFill>
                <a:effectLst/>
              </a:rPr>
            </a:br>
            <a:r>
              <a:rPr lang="en-GB" sz="2000" i="0" dirty="0">
                <a:solidFill>
                  <a:srgbClr val="231F20"/>
                </a:solidFill>
                <a:effectLst/>
              </a:rPr>
              <a:t>a. </a:t>
            </a:r>
            <a:r>
              <a:rPr lang="en-GB" sz="2000" i="0" dirty="0" err="1">
                <a:solidFill>
                  <a:srgbClr val="231F20"/>
                </a:solidFill>
                <a:effectLst/>
              </a:rPr>
              <a:t>abcd</a:t>
            </a:r>
            <a:br>
              <a:rPr lang="en-GB" sz="2000" i="0" dirty="0">
                <a:solidFill>
                  <a:srgbClr val="231F20"/>
                </a:solidFill>
                <a:effectLst/>
              </a:rPr>
            </a:br>
            <a:r>
              <a:rPr lang="en-GB" sz="2000" i="0" dirty="0">
                <a:solidFill>
                  <a:srgbClr val="231F20"/>
                </a:solidFill>
                <a:effectLst/>
              </a:rPr>
              <a:t>b. </a:t>
            </a:r>
            <a:r>
              <a:rPr lang="en-GB" sz="2000" i="0" dirty="0" err="1">
                <a:solidFill>
                  <a:srgbClr val="231F20"/>
                </a:solidFill>
                <a:effectLst/>
              </a:rPr>
              <a:t>acccbd</a:t>
            </a:r>
            <a:br>
              <a:rPr lang="en-GB" sz="2000" i="0" dirty="0">
                <a:solidFill>
                  <a:srgbClr val="231F20"/>
                </a:solidFill>
                <a:effectLst/>
              </a:rPr>
            </a:br>
            <a:r>
              <a:rPr lang="en-GB" sz="2000" i="0" dirty="0">
                <a:solidFill>
                  <a:srgbClr val="231F20"/>
                </a:solidFill>
                <a:effectLst/>
              </a:rPr>
              <a:t>c. </a:t>
            </a:r>
            <a:r>
              <a:rPr lang="en-GB" sz="2000" i="0" dirty="0" err="1">
                <a:solidFill>
                  <a:srgbClr val="231F20"/>
                </a:solidFill>
                <a:effectLst/>
              </a:rPr>
              <a:t>acccbcc</a:t>
            </a:r>
            <a:br>
              <a:rPr lang="en-GB" sz="2000" i="0" dirty="0">
                <a:solidFill>
                  <a:srgbClr val="231F20"/>
                </a:solidFill>
                <a:effectLst/>
              </a:rPr>
            </a:br>
            <a:r>
              <a:rPr lang="en-GB" sz="2000" i="0" dirty="0">
                <a:solidFill>
                  <a:srgbClr val="231F20"/>
                </a:solidFill>
                <a:effectLst/>
              </a:rPr>
              <a:t>d. </a:t>
            </a:r>
            <a:r>
              <a:rPr lang="en-GB" sz="2000" i="0" dirty="0" err="1">
                <a:solidFill>
                  <a:srgbClr val="231F20"/>
                </a:solidFill>
                <a:effectLst/>
              </a:rPr>
              <a:t>acd</a:t>
            </a:r>
            <a:br>
              <a:rPr lang="en-GB" sz="2000" i="0" dirty="0">
                <a:solidFill>
                  <a:srgbClr val="231F20"/>
                </a:solidFill>
                <a:effectLst/>
              </a:rPr>
            </a:br>
            <a:r>
              <a:rPr lang="en-GB" sz="2000" i="0" dirty="0">
                <a:solidFill>
                  <a:srgbClr val="231F20"/>
                </a:solidFill>
                <a:effectLst/>
              </a:rPr>
              <a:t>e. </a:t>
            </a:r>
            <a:r>
              <a:rPr lang="en-GB" sz="2000" i="0" dirty="0" err="1">
                <a:solidFill>
                  <a:srgbClr val="231F20"/>
                </a:solidFill>
                <a:effectLst/>
              </a:rPr>
              <a:t>accc</a:t>
            </a:r>
            <a:br>
              <a:rPr lang="en-GB" sz="2000" i="0" dirty="0">
                <a:solidFill>
                  <a:srgbClr val="231F20"/>
                </a:solidFill>
                <a:effectLst/>
              </a:rPr>
            </a:br>
            <a:endParaRPr lang="en-US" sz="2000" dirty="0"/>
          </a:p>
        </p:txBody>
      </p:sp>
    </p:spTree>
    <p:extLst>
      <p:ext uri="{BB962C8B-B14F-4D97-AF65-F5344CB8AC3E}">
        <p14:creationId xmlns:p14="http://schemas.microsoft.com/office/powerpoint/2010/main" val="35837556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12A82-BA41-7FB1-82CA-1A0A50AD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9022A-639C-972C-E5B6-3842F78D3F03}"/>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099DEA87-9934-274C-3E2C-92B25EB42985}"/>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2800" b="1" dirty="0">
                <a:cs typeface="Arial" panose="020B0604020202020204" pitchFamily="34" charset="0"/>
              </a:rPr>
              <a:t>Introduction</a:t>
            </a:r>
          </a:p>
          <a:p>
            <a:pPr algn="just">
              <a:lnSpc>
                <a:spcPct val="150000"/>
              </a:lnSpc>
            </a:pPr>
            <a:r>
              <a:rPr lang="en-GB" sz="2000" i="0" dirty="0">
                <a:effectLst/>
              </a:rPr>
              <a:t>All compilers separate the task of analysing syntax into </a:t>
            </a:r>
            <a:r>
              <a:rPr lang="en-GB" sz="2000" b="1" i="0" dirty="0">
                <a:effectLst/>
              </a:rPr>
              <a:t>two</a:t>
            </a:r>
            <a:r>
              <a:rPr lang="en-GB" sz="2000" i="0" dirty="0">
                <a:effectLst/>
              </a:rPr>
              <a:t> distinct</a:t>
            </a:r>
            <a:r>
              <a:rPr lang="en-GB" sz="2000" dirty="0"/>
              <a:t> </a:t>
            </a:r>
            <a:r>
              <a:rPr lang="en-GB" sz="2000" i="0" dirty="0">
                <a:effectLst/>
              </a:rPr>
              <a:t>parts named </a:t>
            </a:r>
          </a:p>
          <a:p>
            <a:pPr marL="342900" indent="-342900" algn="just">
              <a:lnSpc>
                <a:spcPct val="150000"/>
              </a:lnSpc>
              <a:buFont typeface="Arial" panose="020B0604020202020204" pitchFamily="34" charset="0"/>
              <a:buChar char="•"/>
            </a:pPr>
            <a:r>
              <a:rPr lang="en-GB" sz="2000" i="0" dirty="0">
                <a:effectLst/>
              </a:rPr>
              <a:t>lexical analysis and </a:t>
            </a:r>
          </a:p>
          <a:p>
            <a:pPr marL="342900" indent="-342900" algn="just">
              <a:lnSpc>
                <a:spcPct val="150000"/>
              </a:lnSpc>
              <a:buFont typeface="Arial" panose="020B0604020202020204" pitchFamily="34" charset="0"/>
              <a:buChar char="•"/>
            </a:pPr>
            <a:r>
              <a:rPr lang="en-GB" sz="2000" i="0" dirty="0">
                <a:effectLst/>
              </a:rPr>
              <a:t>syntax analysis</a:t>
            </a:r>
          </a:p>
          <a:p>
            <a:pPr marL="342900" indent="-342900" algn="just">
              <a:lnSpc>
                <a:spcPct val="150000"/>
              </a:lnSpc>
              <a:buFont typeface="Arial" panose="020B0604020202020204" pitchFamily="34" charset="0"/>
              <a:buChar char="•"/>
            </a:pPr>
            <a:r>
              <a:rPr lang="en-GB" sz="2000" i="0" dirty="0">
                <a:effectLst/>
              </a:rPr>
              <a:t>The lexical analyser deals with </a:t>
            </a:r>
            <a:r>
              <a:rPr lang="en-GB" sz="2000" b="1" i="0" dirty="0">
                <a:effectLst/>
              </a:rPr>
              <a:t>small-scale</a:t>
            </a:r>
            <a:r>
              <a:rPr lang="en-GB" sz="2000" i="0" dirty="0">
                <a:effectLst/>
              </a:rPr>
              <a:t> language constructs, such as names and numeric literals. </a:t>
            </a:r>
          </a:p>
          <a:p>
            <a:pPr marL="342900" indent="-342900" algn="just">
              <a:lnSpc>
                <a:spcPct val="150000"/>
              </a:lnSpc>
              <a:buFont typeface="Arial" panose="020B0604020202020204" pitchFamily="34" charset="0"/>
              <a:buChar char="•"/>
            </a:pPr>
            <a:r>
              <a:rPr lang="en-GB" sz="2000" i="0" dirty="0">
                <a:effectLst/>
              </a:rPr>
              <a:t>The syntax analyser deals with the </a:t>
            </a:r>
            <a:r>
              <a:rPr lang="en-GB" sz="2000" b="1" i="0" dirty="0">
                <a:effectLst/>
              </a:rPr>
              <a:t>large-scale </a:t>
            </a:r>
            <a:r>
              <a:rPr lang="en-GB" sz="2000" i="0" dirty="0">
                <a:effectLst/>
              </a:rPr>
              <a:t>constructs, such as expressions, statements, and program units. </a:t>
            </a:r>
          </a:p>
          <a:p>
            <a:pPr marL="342900" indent="-342900" algn="just">
              <a:lnSpc>
                <a:spcPct val="150000"/>
              </a:lnSpc>
              <a:buFont typeface="Arial" panose="020B0604020202020204" pitchFamily="34" charset="0"/>
              <a:buChar char="•"/>
            </a:pPr>
            <a:r>
              <a:rPr lang="en-GB" sz="1800" i="0" dirty="0">
                <a:effectLst/>
              </a:rPr>
              <a:t>There are three reasons why lexical analysis is separated from syntax analysis</a:t>
            </a:r>
            <a:endParaRPr lang="en-US" sz="2000" dirty="0">
              <a:cs typeface="Arial" panose="020B0604020202020204" pitchFamily="34" charset="0"/>
            </a:endParaRPr>
          </a:p>
        </p:txBody>
      </p:sp>
      <p:cxnSp>
        <p:nvCxnSpPr>
          <p:cNvPr id="5" name="Straight Connector 4">
            <a:extLst>
              <a:ext uri="{FF2B5EF4-FFF2-40B4-BE49-F238E27FC236}">
                <a16:creationId xmlns:a16="http://schemas.microsoft.com/office/drawing/2014/main" id="{07EBFD50-2C8E-DCE4-EFA2-766B5080A596}"/>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7AB22EEB-D9BC-05DC-0961-0B099CE2558A}"/>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658428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12A82-BA41-7FB1-82CA-1A0A50AD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9022A-639C-972C-E5B6-3842F78D3F03}"/>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099DEA87-9934-274C-3E2C-92B25EB42985}"/>
              </a:ext>
            </a:extLst>
          </p:cNvPr>
          <p:cNvSpPr>
            <a:spLocks noGrp="1"/>
          </p:cNvSpPr>
          <p:nvPr>
            <p:ph type="subTitle" idx="1"/>
          </p:nvPr>
        </p:nvSpPr>
        <p:spPr>
          <a:xfrm>
            <a:off x="0" y="798029"/>
            <a:ext cx="12192000" cy="6059971"/>
          </a:xfrm>
        </p:spPr>
        <p:txBody>
          <a:bodyPr>
            <a:normAutofit/>
          </a:bodyPr>
          <a:lstStyle/>
          <a:p>
            <a:pPr marL="342900" indent="-342900" algn="just">
              <a:lnSpc>
                <a:spcPct val="150000"/>
              </a:lnSpc>
              <a:buAutoNum type="arabicPeriod"/>
            </a:pPr>
            <a:r>
              <a:rPr lang="en-GB" sz="2000" b="1" i="0" dirty="0">
                <a:effectLst/>
              </a:rPr>
              <a:t>Simplicity</a:t>
            </a:r>
            <a:r>
              <a:rPr lang="en-GB" sz="2000" dirty="0"/>
              <a:t>: </a:t>
            </a:r>
            <a:r>
              <a:rPr lang="en-GB" sz="2000" i="0" dirty="0">
                <a:effectLst/>
              </a:rPr>
              <a:t>Techniques for lexical analysis are less complex than those required for syntax analysis, so the lexical-analysis process can be simpler if it is separate. </a:t>
            </a:r>
          </a:p>
          <a:p>
            <a:pPr marL="342900" indent="-342900" algn="just">
              <a:lnSpc>
                <a:spcPct val="150000"/>
              </a:lnSpc>
              <a:buAutoNum type="arabicPeriod"/>
            </a:pPr>
            <a:r>
              <a:rPr lang="en-GB" sz="2000" b="1" i="0" dirty="0">
                <a:effectLst/>
              </a:rPr>
              <a:t>Efficiency</a:t>
            </a:r>
            <a:r>
              <a:rPr lang="en-GB" sz="2000" i="0" dirty="0">
                <a:effectLst/>
              </a:rPr>
              <a:t>: Although it pays to optimize the lexical analyser, because lexical analysis requires a significant portion of total compilation time, it is not fruitful to optimize the syntax analyser. </a:t>
            </a:r>
            <a:endParaRPr lang="en-GB" sz="2000" dirty="0"/>
          </a:p>
          <a:p>
            <a:pPr marL="342900" indent="-342900" algn="just">
              <a:lnSpc>
                <a:spcPct val="150000"/>
              </a:lnSpc>
              <a:buAutoNum type="arabicPeriod"/>
            </a:pPr>
            <a:r>
              <a:rPr lang="en-GB" sz="2000" b="1" i="0" dirty="0">
                <a:effectLst/>
              </a:rPr>
              <a:t>Portability</a:t>
            </a:r>
            <a:r>
              <a:rPr lang="en-GB" sz="2000" b="1" dirty="0"/>
              <a:t>: </a:t>
            </a:r>
            <a:r>
              <a:rPr lang="en-GB" sz="2000" i="0" dirty="0">
                <a:effectLst/>
              </a:rPr>
              <a:t>Because the lexical analyser reads input program files and often includes buffering of that input, it is somewhat platform dependent. However, the syntax analyser can be platform independent. It is always good to isolate machine dependent parts of any software system.</a:t>
            </a:r>
          </a:p>
          <a:p>
            <a:pPr marL="342900" indent="-342900" algn="just">
              <a:lnSpc>
                <a:spcPct val="150000"/>
              </a:lnSpc>
              <a:buAutoNum type="arabicPeriod"/>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07EBFD50-2C8E-DCE4-EFA2-766B5080A596}"/>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7AB22EEB-D9BC-05DC-0961-0B099CE2558A}"/>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1044365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12A82-BA41-7FB1-82CA-1A0A50AD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9022A-639C-972C-E5B6-3842F78D3F03}"/>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099DEA87-9934-274C-3E2C-92B25EB42985}"/>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3200" b="1" dirty="0">
                <a:cs typeface="Arial" panose="020B0604020202020204" pitchFamily="34" charset="0"/>
              </a:rPr>
              <a:t>Lexical analyser</a:t>
            </a:r>
          </a:p>
          <a:p>
            <a:pPr marL="342900" indent="-342900" algn="just">
              <a:lnSpc>
                <a:spcPct val="150000"/>
              </a:lnSpc>
              <a:buFont typeface="Arial" panose="020B0604020202020204" pitchFamily="34" charset="0"/>
              <a:buChar char="•"/>
            </a:pPr>
            <a:r>
              <a:rPr lang="en-GB" sz="2000" i="0" dirty="0">
                <a:effectLst/>
              </a:rPr>
              <a:t>A lexical analyser serves as the </a:t>
            </a:r>
            <a:r>
              <a:rPr lang="en-GB" sz="2000" b="1" i="0" dirty="0">
                <a:effectLst/>
              </a:rPr>
              <a:t>front end </a:t>
            </a:r>
            <a:r>
              <a:rPr lang="en-GB" sz="2000" i="0" dirty="0">
                <a:effectLst/>
              </a:rPr>
              <a:t>of a syntax analyser. </a:t>
            </a:r>
          </a:p>
          <a:p>
            <a:pPr marL="342900" indent="-342900" algn="just">
              <a:lnSpc>
                <a:spcPct val="150000"/>
              </a:lnSpc>
              <a:buFont typeface="Arial" panose="020B0604020202020204" pitchFamily="34" charset="0"/>
              <a:buChar char="•"/>
            </a:pPr>
            <a:r>
              <a:rPr lang="en-GB" sz="2000" i="0" dirty="0">
                <a:effectLst/>
              </a:rPr>
              <a:t>Technically, lexical analysis is a part of </a:t>
            </a:r>
            <a:r>
              <a:rPr lang="en-GB" sz="2000" b="1" i="0" dirty="0">
                <a:effectLst/>
              </a:rPr>
              <a:t>syntax</a:t>
            </a:r>
            <a:r>
              <a:rPr lang="en-GB" sz="2000" i="0" dirty="0">
                <a:effectLst/>
              </a:rPr>
              <a:t> analysis. </a:t>
            </a:r>
          </a:p>
          <a:p>
            <a:pPr marL="342900" indent="-342900" algn="just">
              <a:lnSpc>
                <a:spcPct val="150000"/>
              </a:lnSpc>
              <a:buFont typeface="Arial" panose="020B0604020202020204" pitchFamily="34" charset="0"/>
              <a:buChar char="•"/>
            </a:pPr>
            <a:r>
              <a:rPr lang="en-GB" sz="2000" i="0" dirty="0">
                <a:effectLst/>
              </a:rPr>
              <a:t>A lexical analyser performs syntax analysis at the </a:t>
            </a:r>
            <a:r>
              <a:rPr lang="en-GB" sz="2000" b="1" i="0" dirty="0">
                <a:effectLst/>
              </a:rPr>
              <a:t>lowest level </a:t>
            </a:r>
            <a:r>
              <a:rPr lang="en-GB" sz="2000" i="0" dirty="0">
                <a:effectLst/>
              </a:rPr>
              <a:t>of program structure. </a:t>
            </a:r>
          </a:p>
          <a:p>
            <a:pPr marL="342900" indent="-342900" algn="just">
              <a:lnSpc>
                <a:spcPct val="150000"/>
              </a:lnSpc>
              <a:buFont typeface="Arial" panose="020B0604020202020204" pitchFamily="34" charset="0"/>
              <a:buChar char="•"/>
            </a:pPr>
            <a:r>
              <a:rPr lang="en-GB" sz="2000" i="0" dirty="0">
                <a:effectLst/>
              </a:rPr>
              <a:t>An input program appears to a compiler as a </a:t>
            </a:r>
            <a:r>
              <a:rPr lang="en-GB" sz="2000" b="1" i="0" dirty="0">
                <a:effectLst/>
              </a:rPr>
              <a:t>single string of characters</a:t>
            </a:r>
            <a:r>
              <a:rPr lang="en-GB" sz="2000" i="0" dirty="0">
                <a:effectLst/>
              </a:rPr>
              <a:t>. </a:t>
            </a:r>
          </a:p>
          <a:p>
            <a:pPr marL="342900" indent="-342900" algn="just">
              <a:lnSpc>
                <a:spcPct val="150000"/>
              </a:lnSpc>
              <a:buFont typeface="Arial" panose="020B0604020202020204" pitchFamily="34" charset="0"/>
              <a:buChar char="•"/>
            </a:pPr>
            <a:r>
              <a:rPr lang="en-GB" sz="2000" i="0" dirty="0">
                <a:effectLst/>
              </a:rPr>
              <a:t>The lexical analyser collects </a:t>
            </a:r>
            <a:r>
              <a:rPr lang="en-GB" sz="2000" b="1" i="0" dirty="0">
                <a:effectLst/>
              </a:rPr>
              <a:t>characters</a:t>
            </a:r>
            <a:r>
              <a:rPr lang="en-GB" sz="2000" i="0" dirty="0">
                <a:effectLst/>
              </a:rPr>
              <a:t> into logical groupings and assigns internal codes to the groupings according to their </a:t>
            </a:r>
            <a:r>
              <a:rPr lang="en-GB" sz="2000" i="0" dirty="0">
                <a:solidFill>
                  <a:srgbClr val="231F20"/>
                </a:solidFill>
                <a:effectLst/>
              </a:rPr>
              <a:t>structure. constants.</a:t>
            </a:r>
          </a:p>
          <a:p>
            <a:pPr algn="just">
              <a:lnSpc>
                <a:spcPct val="150000"/>
              </a:lnSpc>
            </a:pPr>
            <a:br>
              <a:rPr lang="en-GB" sz="1800" i="0" dirty="0">
                <a:solidFill>
                  <a:srgbClr val="231F20"/>
                </a:solidFill>
                <a:effectLst/>
                <a:latin typeface="JansonText-Roman"/>
              </a:rPr>
            </a:b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07EBFD50-2C8E-DCE4-EFA2-766B5080A596}"/>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7AB22EEB-D9BC-05DC-0961-0B099CE2558A}"/>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14089154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12A82-BA41-7FB1-82CA-1A0A50AD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9022A-639C-972C-E5B6-3842F78D3F03}"/>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099DEA87-9934-274C-3E2C-92B25EB42985}"/>
              </a:ext>
            </a:extLst>
          </p:cNvPr>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GB" sz="2000" i="0" dirty="0">
                <a:effectLst/>
              </a:rPr>
              <a:t>In the previous section, these </a:t>
            </a:r>
            <a:r>
              <a:rPr lang="en-GB" sz="2000" b="1" i="0" dirty="0">
                <a:effectLst/>
              </a:rPr>
              <a:t>logical groupings </a:t>
            </a:r>
            <a:r>
              <a:rPr lang="en-GB" sz="2000" i="0" dirty="0">
                <a:effectLst/>
              </a:rPr>
              <a:t>are named </a:t>
            </a:r>
            <a:r>
              <a:rPr lang="en-GB" sz="2000" b="1" i="0" dirty="0">
                <a:effectLst/>
              </a:rPr>
              <a:t>lexemes</a:t>
            </a:r>
            <a:r>
              <a:rPr lang="en-GB" sz="2000" i="0" dirty="0">
                <a:effectLst/>
              </a:rPr>
              <a:t>, and the </a:t>
            </a:r>
            <a:r>
              <a:rPr lang="en-GB" sz="2000" b="1" i="0" dirty="0">
                <a:effectLst/>
              </a:rPr>
              <a:t>internal codes</a:t>
            </a:r>
            <a:r>
              <a:rPr lang="en-GB" sz="2000" i="0" dirty="0">
                <a:effectLst/>
              </a:rPr>
              <a:t> for categories of these groupings are named </a:t>
            </a:r>
            <a:r>
              <a:rPr lang="en-GB" sz="2000" b="1" i="0" dirty="0">
                <a:effectLst/>
              </a:rPr>
              <a:t>tokens</a:t>
            </a:r>
            <a:r>
              <a:rPr lang="en-GB" sz="2000" i="0" dirty="0">
                <a:effectLst/>
              </a:rPr>
              <a:t>. </a:t>
            </a:r>
          </a:p>
          <a:p>
            <a:pPr marL="342900" indent="-342900" algn="just">
              <a:lnSpc>
                <a:spcPct val="150000"/>
              </a:lnSpc>
              <a:buFont typeface="Arial" panose="020B0604020202020204" pitchFamily="34" charset="0"/>
              <a:buChar char="•"/>
            </a:pPr>
            <a:r>
              <a:rPr lang="en-GB" sz="2000" b="1" i="0" dirty="0">
                <a:effectLst/>
              </a:rPr>
              <a:t>Lexemes</a:t>
            </a:r>
            <a:r>
              <a:rPr lang="en-GB" sz="2000" i="0" dirty="0">
                <a:effectLst/>
              </a:rPr>
              <a:t> are recognized by matching the input character string against character string patterns. </a:t>
            </a:r>
          </a:p>
          <a:p>
            <a:pPr marL="342900" indent="-342900" algn="just">
              <a:lnSpc>
                <a:spcPct val="150000"/>
              </a:lnSpc>
              <a:buFont typeface="Arial" panose="020B0604020202020204" pitchFamily="34" charset="0"/>
              <a:buChar char="•"/>
            </a:pPr>
            <a:r>
              <a:rPr lang="en-GB" sz="2000" i="0" dirty="0">
                <a:effectLst/>
              </a:rPr>
              <a:t>Although tokens are usually represented as integer values, for the sake of readability of lexical and syntax analysers, they are often referenced through named constants.</a:t>
            </a:r>
          </a:p>
          <a:p>
            <a:pPr algn="just">
              <a:lnSpc>
                <a:spcPct val="150000"/>
              </a:lnSpc>
            </a:pPr>
            <a:r>
              <a:rPr lang="en-GB" sz="1800" b="1" i="0" dirty="0">
                <a:solidFill>
                  <a:srgbClr val="231F20"/>
                </a:solidFill>
                <a:effectLst/>
                <a:latin typeface="Courier"/>
              </a:rPr>
              <a:t>result = </a:t>
            </a:r>
            <a:r>
              <a:rPr lang="en-GB" sz="1800" b="1" i="0" dirty="0" err="1">
                <a:solidFill>
                  <a:srgbClr val="231F20"/>
                </a:solidFill>
                <a:effectLst/>
                <a:latin typeface="Courier"/>
              </a:rPr>
              <a:t>oldsum</a:t>
            </a:r>
            <a:r>
              <a:rPr lang="en-GB" sz="1800" b="1" i="0" dirty="0">
                <a:solidFill>
                  <a:srgbClr val="231F20"/>
                </a:solidFill>
                <a:effectLst/>
                <a:latin typeface="Courier"/>
              </a:rPr>
              <a:t> – value / 100;</a:t>
            </a:r>
          </a:p>
          <a:p>
            <a:pPr algn="just">
              <a:lnSpc>
                <a:spcPct val="150000"/>
              </a:lnSpc>
            </a:pPr>
            <a:r>
              <a:rPr lang="en-GB" sz="1800" i="0" dirty="0">
                <a:solidFill>
                  <a:srgbClr val="231F20"/>
                </a:solidFill>
                <a:effectLst/>
                <a:latin typeface="JansonText-Roman"/>
              </a:rPr>
              <a:t>Following are the tokens and lexemes of this statement:</a:t>
            </a:r>
          </a:p>
          <a:p>
            <a:pPr algn="just">
              <a:lnSpc>
                <a:spcPct val="150000"/>
              </a:lnSpc>
            </a:pPr>
            <a:br>
              <a:rPr lang="en-GB" sz="1800" i="0" dirty="0">
                <a:solidFill>
                  <a:srgbClr val="231F20"/>
                </a:solidFill>
                <a:effectLst/>
                <a:latin typeface="Courier"/>
              </a:rPr>
            </a:br>
            <a:endParaRPr lang="en-US" sz="2000" dirty="0">
              <a:cs typeface="Arial" panose="020B0604020202020204" pitchFamily="34" charset="0"/>
            </a:endParaRPr>
          </a:p>
        </p:txBody>
      </p:sp>
      <p:cxnSp>
        <p:nvCxnSpPr>
          <p:cNvPr id="5" name="Straight Connector 4">
            <a:extLst>
              <a:ext uri="{FF2B5EF4-FFF2-40B4-BE49-F238E27FC236}">
                <a16:creationId xmlns:a16="http://schemas.microsoft.com/office/drawing/2014/main" id="{07EBFD50-2C8E-DCE4-EFA2-766B5080A596}"/>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7AB22EEB-D9BC-05DC-0961-0B099CE2558A}"/>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6" name="Picture 5">
            <a:extLst>
              <a:ext uri="{FF2B5EF4-FFF2-40B4-BE49-F238E27FC236}">
                <a16:creationId xmlns:a16="http://schemas.microsoft.com/office/drawing/2014/main" id="{8AB06B29-D654-0D3D-834C-1F0D099251BF}"/>
              </a:ext>
            </a:extLst>
          </p:cNvPr>
          <p:cNvPicPr>
            <a:picLocks noChangeAspect="1"/>
          </p:cNvPicPr>
          <p:nvPr/>
        </p:nvPicPr>
        <p:blipFill>
          <a:blip r:embed="rId2"/>
          <a:stretch>
            <a:fillRect/>
          </a:stretch>
        </p:blipFill>
        <p:spPr>
          <a:xfrm>
            <a:off x="5938481" y="3473354"/>
            <a:ext cx="3325263" cy="2896197"/>
          </a:xfrm>
          <a:prstGeom prst="rect">
            <a:avLst/>
          </a:prstGeom>
        </p:spPr>
      </p:pic>
    </p:spTree>
    <p:extLst>
      <p:ext uri="{BB962C8B-B14F-4D97-AF65-F5344CB8AC3E}">
        <p14:creationId xmlns:p14="http://schemas.microsoft.com/office/powerpoint/2010/main" val="22508566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B3268-759C-1B4B-F8C6-645FF787E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5D5DB5-E2E2-ED5F-3E52-85F10FE6B74A}"/>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328586B0-FE2D-24CE-1E32-17694631CC24}"/>
              </a:ext>
            </a:extLst>
          </p:cNvPr>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GB" sz="2000" i="0" dirty="0">
                <a:solidFill>
                  <a:srgbClr val="231F20"/>
                </a:solidFill>
                <a:effectLst/>
              </a:rPr>
              <a:t>Lexical analysers extract lexemes from a given input string and produce the </a:t>
            </a:r>
            <a:r>
              <a:rPr lang="en-US" sz="1800" i="0" dirty="0">
                <a:solidFill>
                  <a:srgbClr val="231F20"/>
                </a:solidFill>
                <a:effectLst/>
                <a:latin typeface="JansonText-Roman"/>
              </a:rPr>
              <a:t>corresponding tokens.</a:t>
            </a:r>
          </a:p>
          <a:p>
            <a:pPr marL="342900" indent="-342900" algn="just">
              <a:lnSpc>
                <a:spcPct val="150000"/>
              </a:lnSpc>
              <a:buFont typeface="Arial" panose="020B0604020202020204" pitchFamily="34" charset="0"/>
              <a:buChar char="•"/>
            </a:pPr>
            <a:r>
              <a:rPr lang="en-GB" sz="2000" i="0" dirty="0">
                <a:solidFill>
                  <a:srgbClr val="231F20"/>
                </a:solidFill>
                <a:effectLst/>
              </a:rPr>
              <a:t>The only view of the input program seen by the syntax analyser is the output of the lexical analyser, one token at a time.</a:t>
            </a:r>
          </a:p>
          <a:p>
            <a:pPr marL="342900" indent="-342900" algn="just">
              <a:lnSpc>
                <a:spcPct val="150000"/>
              </a:lnSpc>
              <a:buFont typeface="Arial" panose="020B0604020202020204" pitchFamily="34" charset="0"/>
              <a:buChar char="•"/>
            </a:pPr>
            <a:r>
              <a:rPr lang="en-GB" sz="2000" i="0" dirty="0">
                <a:effectLst/>
              </a:rPr>
              <a:t>The lexical-analysis process includes skipping </a:t>
            </a:r>
            <a:r>
              <a:rPr lang="en-GB" sz="2000" b="1" i="0" dirty="0">
                <a:effectLst/>
              </a:rPr>
              <a:t>comments</a:t>
            </a:r>
            <a:r>
              <a:rPr lang="en-GB" sz="2000" i="0" dirty="0">
                <a:effectLst/>
              </a:rPr>
              <a:t> and </a:t>
            </a:r>
            <a:r>
              <a:rPr lang="en-GB" sz="2000" b="1" i="0" dirty="0">
                <a:effectLst/>
              </a:rPr>
              <a:t>white space outside lexemes</a:t>
            </a:r>
            <a:r>
              <a:rPr lang="en-GB" sz="2000" i="0" dirty="0">
                <a:effectLst/>
              </a:rPr>
              <a:t>, as they are not relevant to the meaning of the program. </a:t>
            </a:r>
          </a:p>
          <a:p>
            <a:pPr marL="342900" indent="-342900" algn="just">
              <a:lnSpc>
                <a:spcPct val="150000"/>
              </a:lnSpc>
              <a:buFont typeface="Arial" panose="020B0604020202020204" pitchFamily="34" charset="0"/>
              <a:buChar char="•"/>
            </a:pPr>
            <a:r>
              <a:rPr lang="en-GB" sz="2000" i="0" dirty="0">
                <a:effectLst/>
              </a:rPr>
              <a:t>Also, the lexical analyser inserts </a:t>
            </a:r>
            <a:r>
              <a:rPr lang="en-GB" sz="2000" b="1" i="0" dirty="0">
                <a:effectLst/>
              </a:rPr>
              <a:t>lexemes</a:t>
            </a:r>
            <a:r>
              <a:rPr lang="en-GB" sz="2000" i="0" dirty="0">
                <a:effectLst/>
              </a:rPr>
              <a:t> for </a:t>
            </a:r>
            <a:r>
              <a:rPr lang="en-GB" sz="2000" b="1" i="0" dirty="0">
                <a:effectLst/>
              </a:rPr>
              <a:t>user-defined</a:t>
            </a:r>
            <a:r>
              <a:rPr lang="en-GB" sz="2000" i="0" dirty="0">
                <a:effectLst/>
              </a:rPr>
              <a:t> names into the symbol table, which is used by later phases of the compiler.</a:t>
            </a:r>
          </a:p>
          <a:p>
            <a:pPr marL="342900" indent="-342900" algn="just">
              <a:lnSpc>
                <a:spcPct val="150000"/>
              </a:lnSpc>
              <a:buFont typeface="Arial" panose="020B0604020202020204" pitchFamily="34" charset="0"/>
              <a:buChar char="•"/>
            </a:pPr>
            <a:endParaRPr lang="en-US" sz="2000" dirty="0">
              <a:cs typeface="Arial" panose="020B0604020202020204" pitchFamily="34" charset="0"/>
            </a:endParaRPr>
          </a:p>
        </p:txBody>
      </p:sp>
      <p:cxnSp>
        <p:nvCxnSpPr>
          <p:cNvPr id="5" name="Straight Connector 4">
            <a:extLst>
              <a:ext uri="{FF2B5EF4-FFF2-40B4-BE49-F238E27FC236}">
                <a16:creationId xmlns:a16="http://schemas.microsoft.com/office/drawing/2014/main" id="{FF98A880-2605-FEB7-86AF-D7D61E10E27B}"/>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01A611DD-1609-B36F-B35E-387FDB5BF3E4}"/>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11820603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79537-3FB2-8F49-A363-BD248C59E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9B03E7-1960-2A0C-32A6-0F2B26D52B54}"/>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B29D37C7-1B95-8587-1C41-4FD8A9AF1029}"/>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2000" i="0" dirty="0">
                <a:solidFill>
                  <a:srgbClr val="231F20"/>
                </a:solidFill>
                <a:effectLst/>
              </a:rPr>
              <a:t>There are three approaches to building a lexical analyser:</a:t>
            </a:r>
            <a:endParaRPr lang="en-GB" sz="2000" dirty="0">
              <a:solidFill>
                <a:srgbClr val="231F20"/>
              </a:solidFill>
            </a:endParaRPr>
          </a:p>
          <a:p>
            <a:pPr marL="342900" indent="-342900" algn="just">
              <a:lnSpc>
                <a:spcPct val="150000"/>
              </a:lnSpc>
              <a:buAutoNum type="arabicPeriod"/>
            </a:pPr>
            <a:r>
              <a:rPr lang="en-GB" sz="2000" i="0" dirty="0">
                <a:solidFill>
                  <a:srgbClr val="231F20"/>
                </a:solidFill>
                <a:effectLst/>
              </a:rPr>
              <a:t>Write a formal description of the token patterns of the language using a descriptive language related to regular expressions.1 These descriptions are used as input to a software tool that automatically generates a lexical analyser. </a:t>
            </a:r>
            <a:endParaRPr lang="en-GB" sz="2000" dirty="0">
              <a:solidFill>
                <a:srgbClr val="231F20"/>
              </a:solidFill>
            </a:endParaRPr>
          </a:p>
          <a:p>
            <a:pPr marL="342900" indent="-342900" algn="just">
              <a:lnSpc>
                <a:spcPct val="150000"/>
              </a:lnSpc>
              <a:buAutoNum type="arabicPeriod"/>
            </a:pPr>
            <a:r>
              <a:rPr lang="en-GB" sz="2000" i="0" dirty="0">
                <a:solidFill>
                  <a:srgbClr val="231F20"/>
                </a:solidFill>
                <a:effectLst/>
              </a:rPr>
              <a:t>Design a state transition diagram that describes the token patterns of the language and write a program that implements the diagram.</a:t>
            </a:r>
            <a:endParaRPr lang="en-GB" sz="2000" dirty="0">
              <a:solidFill>
                <a:srgbClr val="231F20"/>
              </a:solidFill>
            </a:endParaRPr>
          </a:p>
          <a:p>
            <a:pPr marL="342900" indent="-342900" algn="just">
              <a:lnSpc>
                <a:spcPct val="150000"/>
              </a:lnSpc>
              <a:buAutoNum type="arabicPeriod"/>
            </a:pPr>
            <a:r>
              <a:rPr lang="en-GB" sz="2000" i="0" dirty="0">
                <a:solidFill>
                  <a:srgbClr val="231F20"/>
                </a:solidFill>
                <a:effectLst/>
              </a:rPr>
              <a:t>Design a state transition diagram that describes the token patterns of the language and hand-construct a table-driven implementation of the state diagram.</a:t>
            </a:r>
          </a:p>
          <a:p>
            <a:pPr marL="342900" indent="-342900" algn="just">
              <a:lnSpc>
                <a:spcPct val="150000"/>
              </a:lnSpc>
              <a:buAutoNum type="arabicPeriod"/>
            </a:pPr>
            <a:endParaRPr lang="en-GB" sz="2000" i="0" dirty="0">
              <a:solidFill>
                <a:srgbClr val="231F20"/>
              </a:solidFill>
              <a:effectLst/>
            </a:endParaRPr>
          </a:p>
          <a:p>
            <a:pPr marL="342900" indent="-342900" algn="just">
              <a:lnSpc>
                <a:spcPct val="150000"/>
              </a:lnSpc>
              <a:buAutoNum type="arabicPeriod"/>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B738F7E6-8DA5-6B24-907B-E952418F0523}"/>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36996C26-D8DD-7BDA-EE64-25EE7113EFE3}"/>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51247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969DE-A1A2-C1DF-4D35-28824704A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D851F-3313-1ABF-64FE-AB701CC8F88C}"/>
              </a:ext>
            </a:extLst>
          </p:cNvPr>
          <p:cNvSpPr>
            <a:spLocks noGrp="1"/>
          </p:cNvSpPr>
          <p:nvPr>
            <p:ph type="ctrTitle"/>
          </p:nvPr>
        </p:nvSpPr>
        <p:spPr>
          <a:xfrm>
            <a:off x="0" y="0"/>
            <a:ext cx="12192000" cy="681644"/>
          </a:xfrm>
        </p:spPr>
        <p:txBody>
          <a:bodyPr>
            <a:noAutofit/>
          </a:bodyPr>
          <a:lstStyle/>
          <a:p>
            <a:r>
              <a:rPr lang="en-US" sz="4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Common terminologies in Compiler</a:t>
            </a:r>
            <a:endParaRPr lang="en-US" sz="4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5B491B5-0C11-3039-DDC0-525697A337DD}"/>
              </a:ext>
            </a:extLst>
          </p:cNvPr>
          <p:cNvSpPr>
            <a:spLocks noGrp="1"/>
          </p:cNvSpPr>
          <p:nvPr>
            <p:ph type="subTitle" idx="1"/>
          </p:nvPr>
        </p:nvSpPr>
        <p:spPr>
          <a:xfrm>
            <a:off x="0" y="798029"/>
            <a:ext cx="12192000" cy="6059971"/>
          </a:xfrm>
        </p:spPr>
        <p:txBody>
          <a:bodyPr>
            <a:normAutofit/>
          </a:bodyPr>
          <a:lstStyle/>
          <a:p>
            <a:pPr algn="just"/>
            <a:r>
              <a:rPr lang="en-GB" b="1" dirty="0">
                <a:cs typeface="Arial" panose="020B0604020202020204" pitchFamily="34" charset="0"/>
              </a:rPr>
              <a:t>The difference between Lexeme and token</a:t>
            </a:r>
            <a:endParaRPr lang="en-US" b="1" dirty="0">
              <a:cs typeface="Arial" panose="020B0604020202020204" pitchFamily="34" charset="0"/>
            </a:endParaRPr>
          </a:p>
        </p:txBody>
      </p:sp>
      <p:cxnSp>
        <p:nvCxnSpPr>
          <p:cNvPr id="5" name="Straight Connector 4">
            <a:extLst>
              <a:ext uri="{FF2B5EF4-FFF2-40B4-BE49-F238E27FC236}">
                <a16:creationId xmlns:a16="http://schemas.microsoft.com/office/drawing/2014/main" id="{B5F9B7EE-92E8-B29A-B511-5077FD6BCF69}"/>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FDB37730-7709-284F-4963-BC9195DAA4D4}"/>
              </a:ext>
            </a:extLst>
          </p:cNvPr>
          <p:cNvGraphicFramePr>
            <a:graphicFrameLocks noGrp="1"/>
          </p:cNvGraphicFramePr>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6" name="Picture 5">
            <a:extLst>
              <a:ext uri="{FF2B5EF4-FFF2-40B4-BE49-F238E27FC236}">
                <a16:creationId xmlns:a16="http://schemas.microsoft.com/office/drawing/2014/main" id="{87560824-B81C-722C-A201-976EAF008BE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1337481"/>
            <a:ext cx="12091915" cy="5404512"/>
          </a:xfrm>
          <a:prstGeom prst="rect">
            <a:avLst/>
          </a:prstGeom>
        </p:spPr>
      </p:pic>
    </p:spTree>
    <p:extLst>
      <p:ext uri="{BB962C8B-B14F-4D97-AF65-F5344CB8AC3E}">
        <p14:creationId xmlns:p14="http://schemas.microsoft.com/office/powerpoint/2010/main" val="7069147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36D7E-A73B-5F3A-7947-E4A584C03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73338-7C60-74D8-CD20-10EEFBADA294}"/>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EF452B4F-1B12-96C6-502C-7CADEA34C717}"/>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2800" b="1" dirty="0">
                <a:latin typeface="Arial" panose="020B0604020202020204" pitchFamily="34" charset="0"/>
                <a:cs typeface="Arial" panose="020B0604020202020204" pitchFamily="34" charset="0"/>
              </a:rPr>
              <a:t>Parsing problem</a:t>
            </a:r>
          </a:p>
          <a:p>
            <a:pPr marL="342900" indent="-342900" algn="just">
              <a:lnSpc>
                <a:spcPct val="150000"/>
              </a:lnSpc>
              <a:buFont typeface="Arial" panose="020B0604020202020204" pitchFamily="34" charset="0"/>
              <a:buChar char="•"/>
            </a:pPr>
            <a:r>
              <a:rPr lang="en-GB" sz="2000" i="0" dirty="0">
                <a:solidFill>
                  <a:srgbClr val="231F20"/>
                </a:solidFill>
                <a:effectLst/>
              </a:rPr>
              <a:t>The part of the process of analysing syntax that is referred to as </a:t>
            </a:r>
            <a:r>
              <a:rPr lang="en-GB" sz="2000" i="1" dirty="0">
                <a:solidFill>
                  <a:srgbClr val="231F20"/>
                </a:solidFill>
                <a:effectLst/>
              </a:rPr>
              <a:t>syntax analysis</a:t>
            </a:r>
            <a:r>
              <a:rPr lang="en-GB" sz="2000" dirty="0">
                <a:solidFill>
                  <a:srgbClr val="231F20"/>
                </a:solidFill>
              </a:rPr>
              <a:t> </a:t>
            </a:r>
            <a:r>
              <a:rPr lang="en-GB" sz="2000" i="0" dirty="0">
                <a:solidFill>
                  <a:srgbClr val="231F20"/>
                </a:solidFill>
                <a:effectLst/>
              </a:rPr>
              <a:t>is often called </a:t>
            </a:r>
            <a:r>
              <a:rPr lang="en-GB" sz="2000" b="1" i="0" dirty="0">
                <a:solidFill>
                  <a:srgbClr val="231F20"/>
                </a:solidFill>
                <a:effectLst/>
              </a:rPr>
              <a:t>parsing</a:t>
            </a:r>
            <a:r>
              <a:rPr lang="en-GB" sz="2000" i="0" dirty="0">
                <a:solidFill>
                  <a:srgbClr val="231F20"/>
                </a:solidFill>
                <a:effectLst/>
              </a:rPr>
              <a:t>. </a:t>
            </a:r>
          </a:p>
          <a:p>
            <a:pPr marL="342900" indent="-342900" algn="just">
              <a:lnSpc>
                <a:spcPct val="150000"/>
              </a:lnSpc>
              <a:buFont typeface="Arial" panose="020B0604020202020204" pitchFamily="34" charset="0"/>
              <a:buChar char="•"/>
            </a:pPr>
            <a:r>
              <a:rPr lang="en-GB" sz="2000" i="0" dirty="0">
                <a:solidFill>
                  <a:srgbClr val="231F20"/>
                </a:solidFill>
                <a:effectLst/>
              </a:rPr>
              <a:t>the two main categories of parsing algorithms are top-down and bottom-up.</a:t>
            </a:r>
          </a:p>
          <a:p>
            <a:pPr marL="342900" indent="-342900" algn="just">
              <a:lnSpc>
                <a:spcPct val="150000"/>
              </a:lnSpc>
              <a:buFont typeface="Arial" panose="020B0604020202020204" pitchFamily="34" charset="0"/>
              <a:buChar char="•"/>
            </a:pPr>
            <a:r>
              <a:rPr lang="en-GB" sz="1800" i="0" dirty="0">
                <a:solidFill>
                  <a:srgbClr val="231F20"/>
                </a:solidFill>
                <a:effectLst/>
                <a:latin typeface="JansonText-Roman"/>
              </a:rPr>
              <a:t>Parsers for programming languages construct parse trees for given programs.</a:t>
            </a:r>
          </a:p>
          <a:p>
            <a:pPr marL="342900" indent="-342900" algn="just">
              <a:lnSpc>
                <a:spcPct val="150000"/>
              </a:lnSpc>
              <a:buFont typeface="Arial" panose="020B0604020202020204" pitchFamily="34" charset="0"/>
              <a:buChar char="•"/>
            </a:pPr>
            <a:r>
              <a:rPr lang="en-GB" sz="1800" i="0" dirty="0">
                <a:solidFill>
                  <a:srgbClr val="231F20"/>
                </a:solidFill>
                <a:effectLst/>
                <a:latin typeface="JansonText-Roman"/>
              </a:rPr>
              <a:t>Both parse trees and derivations include all of the syntactic information needed by a language processor.</a:t>
            </a:r>
          </a:p>
          <a:p>
            <a:pPr algn="just">
              <a:lnSpc>
                <a:spcPct val="150000"/>
              </a:lnSpc>
            </a:pPr>
            <a:r>
              <a:rPr lang="en-GB" sz="1800" i="0" dirty="0">
                <a:solidFill>
                  <a:srgbClr val="231F20"/>
                </a:solidFill>
                <a:effectLst/>
                <a:latin typeface="JansonText-Roman"/>
              </a:rPr>
              <a:t>There are two distinct goals of syntax analysis: </a:t>
            </a:r>
          </a:p>
          <a:p>
            <a:pPr marL="342900" indent="-342900" algn="just">
              <a:lnSpc>
                <a:spcPct val="150000"/>
              </a:lnSpc>
              <a:buFont typeface="Arial" panose="020B0604020202020204" pitchFamily="34" charset="0"/>
              <a:buChar char="•"/>
            </a:pPr>
            <a:r>
              <a:rPr lang="en-GB" sz="1800" i="0" dirty="0">
                <a:solidFill>
                  <a:srgbClr val="231F20"/>
                </a:solidFill>
                <a:effectLst/>
                <a:latin typeface="JansonText-Roman"/>
              </a:rPr>
              <a:t>First, the syntax analyser must check the input program to determine whether it is syntactically correct.</a:t>
            </a:r>
          </a:p>
          <a:p>
            <a:pPr marL="342900" indent="-342900" algn="just">
              <a:lnSpc>
                <a:spcPct val="150000"/>
              </a:lnSpc>
              <a:buFont typeface="Arial" panose="020B0604020202020204" pitchFamily="34" charset="0"/>
              <a:buChar char="•"/>
            </a:pPr>
            <a:r>
              <a:rPr lang="en-GB" sz="1800" i="0" dirty="0">
                <a:solidFill>
                  <a:srgbClr val="231F20"/>
                </a:solidFill>
                <a:effectLst/>
                <a:latin typeface="JansonText-Roman"/>
              </a:rPr>
              <a:t>Second, produce a complete parse tree, or at least trace the structure of the complete parse tree, for syntactically correct input.</a:t>
            </a: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1DE0493A-A8E0-31ED-DAD3-22D98052CF0B}"/>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16E646C9-E4E9-0F31-3C4A-04A11420C6F0}"/>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64888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2C67-04DD-DE4D-2C21-08D39545B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E38737-14BD-AAC8-DE7D-8DDF83CBF19B}"/>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587107BF-57E8-E21C-53F8-B03D59FEF819}"/>
              </a:ext>
            </a:extLst>
          </p:cNvPr>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GB" sz="2000" b="1" i="0" dirty="0">
                <a:effectLst/>
              </a:rPr>
              <a:t>Top-down parser</a:t>
            </a:r>
            <a:r>
              <a:rPr lang="en-GB" sz="2000" b="1" dirty="0"/>
              <a:t>; </a:t>
            </a:r>
            <a:r>
              <a:rPr lang="en-GB" sz="2000" i="0" dirty="0">
                <a:effectLst/>
              </a:rPr>
              <a:t>the tree is built from the root downward to the leaves, and </a:t>
            </a:r>
          </a:p>
          <a:p>
            <a:pPr marL="342900" indent="-342900" algn="just">
              <a:lnSpc>
                <a:spcPct val="150000"/>
              </a:lnSpc>
              <a:buFont typeface="Arial" panose="020B0604020202020204" pitchFamily="34" charset="0"/>
              <a:buChar char="•"/>
            </a:pPr>
            <a:r>
              <a:rPr lang="en-GB" sz="2000" b="1" i="0" dirty="0">
                <a:effectLst/>
              </a:rPr>
              <a:t>Bottom-up </a:t>
            </a:r>
            <a:r>
              <a:rPr lang="en-GB" sz="2000" b="1" dirty="0"/>
              <a:t>parser: </a:t>
            </a:r>
            <a:r>
              <a:rPr lang="en-GB" sz="2000" i="0" dirty="0">
                <a:effectLst/>
              </a:rPr>
              <a:t> the parse tree is built from the leaves upward to the root.</a:t>
            </a:r>
          </a:p>
          <a:p>
            <a:pPr algn="just">
              <a:lnSpc>
                <a:spcPct val="150000"/>
              </a:lnSpc>
            </a:pPr>
            <a:r>
              <a:rPr lang="en-GB" sz="2000" i="0" dirty="0">
                <a:solidFill>
                  <a:srgbClr val="231F20"/>
                </a:solidFill>
                <a:effectLst/>
              </a:rPr>
              <a:t>Set of notational conventions for grammar symbols and strings.</a:t>
            </a:r>
          </a:p>
          <a:p>
            <a:pPr marL="342900" indent="-342900" algn="just">
              <a:lnSpc>
                <a:spcPct val="150000"/>
              </a:lnSpc>
              <a:buAutoNum type="arabicPeriod"/>
            </a:pPr>
            <a:r>
              <a:rPr lang="en-GB" sz="2000" b="1" i="0" dirty="0">
                <a:solidFill>
                  <a:srgbClr val="231F20"/>
                </a:solidFill>
                <a:effectLst/>
              </a:rPr>
              <a:t>Terminal symbols</a:t>
            </a:r>
            <a:r>
              <a:rPr lang="en-GB" sz="2000" b="1" dirty="0">
                <a:solidFill>
                  <a:srgbClr val="231F20"/>
                </a:solidFill>
              </a:rPr>
              <a:t>: </a:t>
            </a:r>
            <a:r>
              <a:rPr lang="en-GB" sz="2000" i="0" dirty="0">
                <a:solidFill>
                  <a:srgbClr val="231F20"/>
                </a:solidFill>
                <a:effectLst/>
              </a:rPr>
              <a:t>lowercase letters at the beginning of the alphabet (a, b, . . .)</a:t>
            </a:r>
            <a:endParaRPr lang="en-GB" sz="2000" dirty="0">
              <a:solidFill>
                <a:srgbClr val="231F20"/>
              </a:solidFill>
            </a:endParaRPr>
          </a:p>
          <a:p>
            <a:pPr marL="342900" indent="-342900" algn="just">
              <a:lnSpc>
                <a:spcPct val="150000"/>
              </a:lnSpc>
              <a:buAutoNum type="arabicPeriod"/>
            </a:pPr>
            <a:r>
              <a:rPr lang="en-GB" sz="2000" b="1" i="0" dirty="0">
                <a:solidFill>
                  <a:srgbClr val="231F20"/>
                </a:solidFill>
                <a:effectLst/>
              </a:rPr>
              <a:t>Nonterminal symbols: </a:t>
            </a:r>
            <a:r>
              <a:rPr lang="en-GB" sz="2000" i="0" dirty="0">
                <a:solidFill>
                  <a:srgbClr val="231F20"/>
                </a:solidFill>
                <a:effectLst/>
              </a:rPr>
              <a:t>uppercase letters at the beginning of the alphabet (A, B, . . .)</a:t>
            </a:r>
            <a:endParaRPr lang="en-GB" sz="2000" dirty="0">
              <a:solidFill>
                <a:srgbClr val="231F20"/>
              </a:solidFill>
            </a:endParaRPr>
          </a:p>
          <a:p>
            <a:pPr marL="342900" indent="-342900" algn="just">
              <a:lnSpc>
                <a:spcPct val="150000"/>
              </a:lnSpc>
              <a:buAutoNum type="arabicPeriod"/>
            </a:pPr>
            <a:r>
              <a:rPr lang="en-GB" sz="2000" b="1" i="0" dirty="0">
                <a:solidFill>
                  <a:srgbClr val="231F20"/>
                </a:solidFill>
                <a:effectLst/>
              </a:rPr>
              <a:t>Terminals or non terminals: </a:t>
            </a:r>
            <a:r>
              <a:rPr lang="en-GB" sz="2000" i="0" dirty="0">
                <a:solidFill>
                  <a:srgbClr val="231F20"/>
                </a:solidFill>
                <a:effectLst/>
              </a:rPr>
              <a:t>uppercase letters at the end of the alphabet (W, X, Y, Z)</a:t>
            </a:r>
            <a:endParaRPr lang="en-GB" sz="2000" dirty="0">
              <a:solidFill>
                <a:srgbClr val="231F20"/>
              </a:solidFill>
            </a:endParaRPr>
          </a:p>
          <a:p>
            <a:pPr marL="342900" indent="-342900" algn="just">
              <a:lnSpc>
                <a:spcPct val="150000"/>
              </a:lnSpc>
              <a:buAutoNum type="arabicPeriod"/>
            </a:pPr>
            <a:r>
              <a:rPr lang="en-GB" sz="2000" b="1" i="0" dirty="0">
                <a:solidFill>
                  <a:srgbClr val="231F20"/>
                </a:solidFill>
                <a:effectLst/>
              </a:rPr>
              <a:t>Strings of terminals:</a:t>
            </a:r>
            <a:r>
              <a:rPr lang="en-GB" sz="2000" i="0" dirty="0">
                <a:solidFill>
                  <a:srgbClr val="231F20"/>
                </a:solidFill>
                <a:effectLst/>
              </a:rPr>
              <a:t> lowercase letters at the end of the alphabet (w, x, y, z)</a:t>
            </a:r>
            <a:endParaRPr lang="en-GB" sz="2000" dirty="0">
              <a:solidFill>
                <a:srgbClr val="231F20"/>
              </a:solidFill>
            </a:endParaRPr>
          </a:p>
          <a:p>
            <a:pPr marL="342900" indent="-342900" algn="just">
              <a:lnSpc>
                <a:spcPct val="150000"/>
              </a:lnSpc>
              <a:buAutoNum type="arabicPeriod"/>
            </a:pPr>
            <a:r>
              <a:rPr lang="en-GB" sz="2000" b="1" i="0" dirty="0">
                <a:solidFill>
                  <a:srgbClr val="231F20"/>
                </a:solidFill>
                <a:effectLst/>
              </a:rPr>
              <a:t>Mixed strings (terminals and/or non terminals): </a:t>
            </a:r>
            <a:r>
              <a:rPr lang="en-GB" sz="2000" i="0" dirty="0">
                <a:solidFill>
                  <a:srgbClr val="231F20"/>
                </a:solidFill>
                <a:effectLst/>
              </a:rPr>
              <a:t>lowercase Greek letters </a:t>
            </a:r>
          </a:p>
          <a:p>
            <a:pPr algn="just">
              <a:lnSpc>
                <a:spcPct val="150000"/>
              </a:lnSpc>
            </a:pPr>
            <a:endParaRPr lang="en-US" sz="2000" dirty="0">
              <a:cs typeface="Arial" panose="020B0604020202020204" pitchFamily="34" charset="0"/>
            </a:endParaRPr>
          </a:p>
        </p:txBody>
      </p:sp>
      <p:cxnSp>
        <p:nvCxnSpPr>
          <p:cNvPr id="5" name="Straight Connector 4">
            <a:extLst>
              <a:ext uri="{FF2B5EF4-FFF2-40B4-BE49-F238E27FC236}">
                <a16:creationId xmlns:a16="http://schemas.microsoft.com/office/drawing/2014/main" id="{1A577661-AA47-CD9B-0D4A-C43EC9D78C22}"/>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3B601CD3-6926-CB51-E8DC-3A3043E5E8F4}"/>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6" name="Picture 5">
            <a:extLst>
              <a:ext uri="{FF2B5EF4-FFF2-40B4-BE49-F238E27FC236}">
                <a16:creationId xmlns:a16="http://schemas.microsoft.com/office/drawing/2014/main" id="{306D797D-1EAA-773A-E660-3FFAA59930E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055732" y="5116219"/>
            <a:ext cx="1431231" cy="365759"/>
          </a:xfrm>
          <a:prstGeom prst="rect">
            <a:avLst/>
          </a:prstGeom>
        </p:spPr>
      </p:pic>
    </p:spTree>
    <p:extLst>
      <p:ext uri="{BB962C8B-B14F-4D97-AF65-F5344CB8AC3E}">
        <p14:creationId xmlns:p14="http://schemas.microsoft.com/office/powerpoint/2010/main" val="37089727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A5F50-A42A-5F30-B0E3-1BD46138A5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BF939-A70A-9C7A-11B2-B2C9EB85FD63}"/>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631B26F9-6CC5-4044-5580-D0146BE98FE9}"/>
              </a:ext>
            </a:extLst>
          </p:cNvPr>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GB" sz="2000" i="0" dirty="0">
                <a:effectLst/>
              </a:rPr>
              <a:t>For programming languages, </a:t>
            </a:r>
            <a:r>
              <a:rPr lang="en-GB" sz="2000" b="1" i="0" dirty="0">
                <a:effectLst/>
              </a:rPr>
              <a:t>terminal symbols </a:t>
            </a:r>
            <a:r>
              <a:rPr lang="en-GB" sz="2000" i="0" dirty="0">
                <a:effectLst/>
              </a:rPr>
              <a:t>are the small-scale syntactic constructs of the language, what we have referred to as </a:t>
            </a:r>
            <a:r>
              <a:rPr lang="en-GB" sz="2000" b="1" i="0" dirty="0">
                <a:effectLst/>
              </a:rPr>
              <a:t>lexemes</a:t>
            </a:r>
            <a:r>
              <a:rPr lang="en-GB" sz="2000" i="0" dirty="0">
                <a:effectLst/>
              </a:rPr>
              <a:t>. </a:t>
            </a:r>
          </a:p>
          <a:p>
            <a:pPr marL="342900" indent="-342900" algn="just">
              <a:lnSpc>
                <a:spcPct val="150000"/>
              </a:lnSpc>
              <a:buFont typeface="Arial" panose="020B0604020202020204" pitchFamily="34" charset="0"/>
              <a:buChar char="•"/>
            </a:pPr>
            <a:r>
              <a:rPr lang="en-GB" sz="2000" i="0" dirty="0">
                <a:effectLst/>
              </a:rPr>
              <a:t>The </a:t>
            </a:r>
            <a:r>
              <a:rPr lang="en-GB" sz="2000" b="1" i="0" dirty="0">
                <a:effectLst/>
              </a:rPr>
              <a:t>nonterminal</a:t>
            </a:r>
            <a:r>
              <a:rPr lang="en-GB" sz="2000" i="0" dirty="0">
                <a:effectLst/>
              </a:rPr>
              <a:t> symbols of programming languages are usually connotative names or abbreviations, surrounded by pointed </a:t>
            </a:r>
            <a:r>
              <a:rPr lang="en-GB" sz="2000" b="1" i="0" dirty="0">
                <a:effectLst/>
              </a:rPr>
              <a:t>brackets</a:t>
            </a:r>
            <a:r>
              <a:rPr lang="en-GB" sz="2000" b="1" dirty="0"/>
              <a:t>. </a:t>
            </a:r>
            <a:r>
              <a:rPr lang="en-GB" sz="2000" i="0" dirty="0">
                <a:effectLst/>
              </a:rPr>
              <a:t>For example, </a:t>
            </a:r>
            <a:r>
              <a:rPr lang="en-GB" sz="2000" b="1" i="0" dirty="0">
                <a:effectLst/>
              </a:rPr>
              <a:t>&lt;</a:t>
            </a:r>
            <a:r>
              <a:rPr lang="en-GB" sz="2000" b="1" i="0" dirty="0" err="1">
                <a:effectLst/>
              </a:rPr>
              <a:t>while_statement</a:t>
            </a:r>
            <a:r>
              <a:rPr lang="en-GB" sz="2000" b="1" i="0" dirty="0">
                <a:effectLst/>
              </a:rPr>
              <a:t>&gt;</a:t>
            </a:r>
            <a:r>
              <a:rPr lang="en-GB" sz="2000" i="0" dirty="0">
                <a:effectLst/>
              </a:rPr>
              <a:t>, </a:t>
            </a:r>
            <a:r>
              <a:rPr lang="en-GB" sz="2000" b="1" i="0" dirty="0">
                <a:effectLst/>
              </a:rPr>
              <a:t>&lt;expr&gt;</a:t>
            </a:r>
            <a:r>
              <a:rPr lang="en-GB" sz="2000" i="0" dirty="0">
                <a:effectLst/>
              </a:rPr>
              <a:t>, and </a:t>
            </a:r>
            <a:r>
              <a:rPr lang="en-GB" sz="2000" b="1" i="0" dirty="0">
                <a:effectLst/>
              </a:rPr>
              <a:t>&lt;</a:t>
            </a:r>
            <a:r>
              <a:rPr lang="en-GB" sz="2000" b="1" i="0" dirty="0" err="1">
                <a:effectLst/>
              </a:rPr>
              <a:t>function_def</a:t>
            </a:r>
            <a:r>
              <a:rPr lang="en-GB" sz="2000" b="1" i="0" dirty="0">
                <a:effectLst/>
              </a:rPr>
              <a:t>&gt;</a:t>
            </a:r>
            <a:r>
              <a:rPr lang="en-GB" sz="2000" i="0" dirty="0">
                <a:effectLst/>
              </a:rPr>
              <a:t>. </a:t>
            </a:r>
          </a:p>
          <a:p>
            <a:pPr marL="342900" indent="-342900" algn="just">
              <a:lnSpc>
                <a:spcPct val="150000"/>
              </a:lnSpc>
              <a:buFont typeface="Arial" panose="020B0604020202020204" pitchFamily="34" charset="0"/>
              <a:buChar char="•"/>
            </a:pPr>
            <a:r>
              <a:rPr lang="en-GB" sz="2000" i="0" dirty="0">
                <a:effectLst/>
              </a:rPr>
              <a:t>The sentences of a language (programs, in the case of a programming language) are strings of terminals. </a:t>
            </a:r>
          </a:p>
          <a:p>
            <a:pPr marL="342900" indent="-342900" algn="just">
              <a:lnSpc>
                <a:spcPct val="150000"/>
              </a:lnSpc>
              <a:buFont typeface="Arial" panose="020B0604020202020204" pitchFamily="34" charset="0"/>
              <a:buChar char="•"/>
            </a:pPr>
            <a:r>
              <a:rPr lang="en-GB" sz="2000" i="0" dirty="0">
                <a:effectLst/>
              </a:rPr>
              <a:t>Mixed strings describe </a:t>
            </a:r>
            <a:r>
              <a:rPr lang="en-GB" sz="2000" b="1" i="0" dirty="0">
                <a:effectLst/>
              </a:rPr>
              <a:t>right-hand sides (RHSs) </a:t>
            </a:r>
            <a:r>
              <a:rPr lang="en-GB" sz="2000" i="0" dirty="0">
                <a:effectLst/>
              </a:rPr>
              <a:t>of grammar rules and are used in parsing algorithms.</a:t>
            </a: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859B54FF-92D1-E2DD-7D55-73B3BC37634E}"/>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36701A92-73E0-62AD-D701-D7E2EEEC96F3}"/>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39580726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771EA-DD9A-C82D-7F90-2E9B5B6A5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AD479-ABB2-C432-B685-A5A6233F06A5}"/>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1095E3D7-52C8-5410-DD15-BBA23549984B}"/>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3200" b="1" dirty="0">
                <a:cs typeface="Arial" panose="020B0604020202020204" pitchFamily="34" charset="0"/>
              </a:rPr>
              <a:t>Top –Down Parsing</a:t>
            </a:r>
          </a:p>
          <a:p>
            <a:pPr marL="342900" indent="-342900" algn="just">
              <a:lnSpc>
                <a:spcPct val="150000"/>
              </a:lnSpc>
              <a:buFont typeface="Arial" panose="020B0604020202020204" pitchFamily="34" charset="0"/>
              <a:buChar char="•"/>
            </a:pPr>
            <a:r>
              <a:rPr lang="en-GB" sz="2000" i="0" dirty="0">
                <a:effectLst/>
              </a:rPr>
              <a:t>A top-down parser traces or builds a parse tree in </a:t>
            </a:r>
            <a:r>
              <a:rPr lang="en-GB" sz="2000" b="1" i="0" dirty="0">
                <a:effectLst/>
              </a:rPr>
              <a:t>preorder</a:t>
            </a:r>
            <a:r>
              <a:rPr lang="en-GB" sz="2000" i="0" dirty="0">
                <a:effectLst/>
              </a:rPr>
              <a:t>. </a:t>
            </a:r>
          </a:p>
          <a:p>
            <a:pPr marL="342900" indent="-342900" algn="just">
              <a:lnSpc>
                <a:spcPct val="150000"/>
              </a:lnSpc>
              <a:buFont typeface="Arial" panose="020B0604020202020204" pitchFamily="34" charset="0"/>
              <a:buChar char="•"/>
            </a:pPr>
            <a:r>
              <a:rPr lang="en-GB" sz="2000" i="0" dirty="0">
                <a:effectLst/>
              </a:rPr>
              <a:t>A preorder traversal of a parse tree begins with the </a:t>
            </a:r>
            <a:r>
              <a:rPr lang="en-GB" sz="2000" b="1" i="0" dirty="0">
                <a:effectLst/>
              </a:rPr>
              <a:t>root</a:t>
            </a:r>
            <a:r>
              <a:rPr lang="en-GB" sz="2000" i="0" dirty="0">
                <a:effectLst/>
              </a:rPr>
              <a:t>. </a:t>
            </a:r>
          </a:p>
          <a:p>
            <a:pPr marL="342900" indent="-342900" algn="just">
              <a:lnSpc>
                <a:spcPct val="150000"/>
              </a:lnSpc>
              <a:buFont typeface="Arial" panose="020B0604020202020204" pitchFamily="34" charset="0"/>
              <a:buChar char="•"/>
            </a:pPr>
            <a:r>
              <a:rPr lang="en-GB" sz="2000" i="0" dirty="0">
                <a:effectLst/>
              </a:rPr>
              <a:t>Each node is visited </a:t>
            </a:r>
            <a:r>
              <a:rPr lang="en-GB" sz="2000" b="1" i="0" dirty="0">
                <a:effectLst/>
              </a:rPr>
              <a:t>before its branches </a:t>
            </a:r>
            <a:r>
              <a:rPr lang="en-GB" sz="2000" i="0" dirty="0">
                <a:effectLst/>
              </a:rPr>
              <a:t>are followed. </a:t>
            </a:r>
          </a:p>
          <a:p>
            <a:pPr marL="342900" indent="-342900" algn="just">
              <a:lnSpc>
                <a:spcPct val="150000"/>
              </a:lnSpc>
              <a:buFont typeface="Arial" panose="020B0604020202020204" pitchFamily="34" charset="0"/>
              <a:buChar char="•"/>
            </a:pPr>
            <a:r>
              <a:rPr lang="en-GB" sz="2000" i="0" dirty="0">
                <a:effectLst/>
              </a:rPr>
              <a:t>Branches from a particular node are followed in </a:t>
            </a:r>
            <a:r>
              <a:rPr lang="en-GB" sz="2000" b="1" i="0" dirty="0">
                <a:effectLst/>
              </a:rPr>
              <a:t>left-to-right order</a:t>
            </a:r>
            <a:r>
              <a:rPr lang="en-GB" sz="2000" i="0" dirty="0">
                <a:effectLst/>
              </a:rPr>
              <a:t>. </a:t>
            </a:r>
          </a:p>
          <a:p>
            <a:pPr marL="342900" indent="-342900" algn="just">
              <a:lnSpc>
                <a:spcPct val="150000"/>
              </a:lnSpc>
              <a:buFont typeface="Arial" panose="020B0604020202020204" pitchFamily="34" charset="0"/>
              <a:buChar char="•"/>
            </a:pPr>
            <a:r>
              <a:rPr lang="en-GB" sz="2000" i="0" dirty="0">
                <a:effectLst/>
              </a:rPr>
              <a:t>This corresponds to a </a:t>
            </a:r>
            <a:r>
              <a:rPr lang="en-GB" sz="2000" b="1" i="0" dirty="0">
                <a:effectLst/>
              </a:rPr>
              <a:t>leftmost derivation</a:t>
            </a:r>
            <a:r>
              <a:rPr lang="en-GB" sz="2000" i="0" dirty="0">
                <a:effectLst/>
              </a:rPr>
              <a:t>.</a:t>
            </a:r>
          </a:p>
          <a:p>
            <a:pPr algn="just">
              <a:lnSpc>
                <a:spcPct val="150000"/>
              </a:lnSpc>
            </a:pPr>
            <a:r>
              <a:rPr lang="en-GB" sz="2000" i="0" dirty="0">
                <a:solidFill>
                  <a:srgbClr val="231F20"/>
                </a:solidFill>
                <a:effectLst/>
              </a:rPr>
              <a:t>The general form of a </a:t>
            </a:r>
            <a:r>
              <a:rPr lang="en-GB" sz="2000" b="1" i="0" dirty="0">
                <a:solidFill>
                  <a:srgbClr val="231F20"/>
                </a:solidFill>
                <a:effectLst/>
              </a:rPr>
              <a:t>left sentential form </a:t>
            </a:r>
            <a:r>
              <a:rPr lang="en-GB" sz="2000" i="0" dirty="0">
                <a:solidFill>
                  <a:srgbClr val="231F20"/>
                </a:solidFill>
                <a:effectLst/>
              </a:rPr>
              <a:t>is</a:t>
            </a:r>
          </a:p>
          <a:p>
            <a:pPr algn="just">
              <a:lnSpc>
                <a:spcPct val="150000"/>
              </a:lnSpc>
            </a:pPr>
            <a:r>
              <a:rPr lang="en-GB" sz="2800" b="1" i="0" dirty="0">
                <a:solidFill>
                  <a:srgbClr val="231F20"/>
                </a:solidFill>
                <a:effectLst/>
              </a:rPr>
              <a:t> </a:t>
            </a:r>
            <a:r>
              <a:rPr lang="en-GB" sz="2800" b="1" i="0" dirty="0">
                <a:effectLst/>
              </a:rPr>
              <a:t>x</a:t>
            </a:r>
            <a:r>
              <a:rPr lang="el-GR" sz="2800" b="1" i="0" dirty="0">
                <a:effectLst/>
              </a:rPr>
              <a:t>α</a:t>
            </a:r>
            <a:r>
              <a:rPr lang="en-GB" sz="2800" b="1" i="0" dirty="0">
                <a:effectLst/>
              </a:rPr>
              <a:t>A</a:t>
            </a:r>
            <a:endParaRPr lang="en-GB" sz="2800" b="1" dirty="0">
              <a:solidFill>
                <a:srgbClr val="231F20"/>
              </a:solidFill>
            </a:endParaRPr>
          </a:p>
          <a:p>
            <a:pPr algn="just">
              <a:lnSpc>
                <a:spcPct val="150000"/>
              </a:lnSpc>
            </a:pPr>
            <a:r>
              <a:rPr lang="en-GB" sz="2000" i="0" dirty="0">
                <a:solidFill>
                  <a:srgbClr val="231F20"/>
                </a:solidFill>
                <a:effectLst/>
              </a:rPr>
              <a:t> whereby our notational conventions </a:t>
            </a:r>
            <a:r>
              <a:rPr lang="en-GB" sz="2000" b="1" i="0" dirty="0">
                <a:solidFill>
                  <a:srgbClr val="231F20"/>
                </a:solidFill>
                <a:effectLst/>
              </a:rPr>
              <a:t>x</a:t>
            </a:r>
            <a:r>
              <a:rPr lang="en-GB" sz="2000" i="0" dirty="0">
                <a:solidFill>
                  <a:srgbClr val="231F20"/>
                </a:solidFill>
                <a:effectLst/>
              </a:rPr>
              <a:t> is a string of terminal symbols, </a:t>
            </a:r>
            <a:r>
              <a:rPr lang="en-GB" sz="2000" b="1" i="0" dirty="0">
                <a:solidFill>
                  <a:srgbClr val="231F20"/>
                </a:solidFill>
                <a:effectLst/>
              </a:rPr>
              <a:t>A</a:t>
            </a:r>
            <a:r>
              <a:rPr lang="en-GB" sz="2000" i="0" dirty="0">
                <a:solidFill>
                  <a:srgbClr val="231F20"/>
                </a:solidFill>
                <a:effectLst/>
              </a:rPr>
              <a:t> is a nonterminal, and </a:t>
            </a:r>
            <a:r>
              <a:rPr lang="el-GR" sz="2000" b="1" i="0" dirty="0">
                <a:solidFill>
                  <a:srgbClr val="231F20"/>
                </a:solidFill>
                <a:effectLst/>
              </a:rPr>
              <a:t>α</a:t>
            </a:r>
            <a:r>
              <a:rPr lang="en-GB" sz="2000" i="0" dirty="0">
                <a:solidFill>
                  <a:srgbClr val="231F20"/>
                </a:solidFill>
                <a:effectLst/>
              </a:rPr>
              <a:t> is a mixed string. </a:t>
            </a: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28B9813-5C66-6F00-BD92-CE62480D980E}"/>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26F65737-4BF6-1206-A780-CC6ADE12E58D}"/>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3553275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C05F5-68C9-5F27-0965-55FA5EECE2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C4DECD-B9DA-1AAB-01C6-69D9C7E46F81}"/>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5575E352-8AFE-E6D3-027F-A8764143F0F9}"/>
              </a:ext>
            </a:extLst>
          </p:cNvPr>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GB" sz="2000" i="0" dirty="0">
                <a:solidFill>
                  <a:srgbClr val="231F20"/>
                </a:solidFill>
                <a:effectLst/>
              </a:rPr>
              <a:t>Because</a:t>
            </a:r>
            <a:r>
              <a:rPr lang="en-GB" sz="2000" b="1" i="0" dirty="0">
                <a:solidFill>
                  <a:srgbClr val="231F20"/>
                </a:solidFill>
                <a:effectLst/>
              </a:rPr>
              <a:t> x </a:t>
            </a:r>
            <a:r>
              <a:rPr lang="en-GB" sz="2000" i="0" dirty="0">
                <a:solidFill>
                  <a:srgbClr val="231F20"/>
                </a:solidFill>
                <a:effectLst/>
              </a:rPr>
              <a:t>contains only </a:t>
            </a:r>
            <a:r>
              <a:rPr lang="en-GB" sz="2000" b="1" i="0" dirty="0">
                <a:solidFill>
                  <a:srgbClr val="231F20"/>
                </a:solidFill>
                <a:effectLst/>
              </a:rPr>
              <a:t>terminals</a:t>
            </a:r>
            <a:r>
              <a:rPr lang="en-GB" sz="2000" i="0" dirty="0">
                <a:solidFill>
                  <a:srgbClr val="231F20"/>
                </a:solidFill>
                <a:effectLst/>
              </a:rPr>
              <a:t>, </a:t>
            </a:r>
            <a:r>
              <a:rPr lang="en-GB" sz="2000" b="1" i="0" dirty="0">
                <a:solidFill>
                  <a:srgbClr val="231F20"/>
                </a:solidFill>
                <a:effectLst/>
              </a:rPr>
              <a:t>A</a:t>
            </a:r>
            <a:r>
              <a:rPr lang="en-GB" sz="2000" i="0" dirty="0">
                <a:solidFill>
                  <a:srgbClr val="231F20"/>
                </a:solidFill>
                <a:effectLst/>
              </a:rPr>
              <a:t> is the leftmost </a:t>
            </a:r>
            <a:r>
              <a:rPr lang="en-GB" sz="2000" b="1" i="0" dirty="0">
                <a:solidFill>
                  <a:srgbClr val="231F20"/>
                </a:solidFill>
                <a:effectLst/>
              </a:rPr>
              <a:t>nonterminal</a:t>
            </a:r>
            <a:r>
              <a:rPr lang="en-GB" sz="2000" i="0" dirty="0">
                <a:solidFill>
                  <a:srgbClr val="231F20"/>
                </a:solidFill>
                <a:effectLst/>
              </a:rPr>
              <a:t> in the sentential form.</a:t>
            </a:r>
            <a:br>
              <a:rPr lang="en-GB" sz="2000" i="0" dirty="0">
                <a:solidFill>
                  <a:srgbClr val="231F20"/>
                </a:solidFill>
                <a:effectLst/>
              </a:rPr>
            </a:br>
            <a:r>
              <a:rPr lang="en-GB" sz="2000" i="0" dirty="0">
                <a:solidFill>
                  <a:srgbClr val="231F20"/>
                </a:solidFill>
                <a:effectLst/>
              </a:rPr>
              <a:t>So, it is the one that must be expanded to get the next </a:t>
            </a:r>
            <a:r>
              <a:rPr lang="en-GB" sz="2000" b="1" i="0" dirty="0">
                <a:solidFill>
                  <a:srgbClr val="231F20"/>
                </a:solidFill>
                <a:effectLst/>
              </a:rPr>
              <a:t>sentential form in a leftmost derivation</a:t>
            </a:r>
            <a:r>
              <a:rPr lang="en-GB" sz="2000" i="0" dirty="0">
                <a:solidFill>
                  <a:srgbClr val="231F20"/>
                </a:solidFill>
                <a:effectLst/>
              </a:rPr>
              <a:t>. </a:t>
            </a:r>
          </a:p>
          <a:p>
            <a:pPr marL="342900" indent="-342900" algn="just">
              <a:lnSpc>
                <a:spcPct val="150000"/>
              </a:lnSpc>
              <a:buFont typeface="Arial" panose="020B0604020202020204" pitchFamily="34" charset="0"/>
              <a:buChar char="•"/>
            </a:pPr>
            <a:r>
              <a:rPr lang="en-GB" sz="2000" i="0" dirty="0">
                <a:solidFill>
                  <a:srgbClr val="231F20"/>
                </a:solidFill>
                <a:effectLst/>
              </a:rPr>
              <a:t>Determining the next sentential form is a matter of choosing the correct grammar rule that has </a:t>
            </a:r>
            <a:r>
              <a:rPr lang="en-GB" sz="2000" b="1" i="0" dirty="0">
                <a:solidFill>
                  <a:srgbClr val="231F20"/>
                </a:solidFill>
                <a:effectLst/>
              </a:rPr>
              <a:t>A</a:t>
            </a:r>
            <a:r>
              <a:rPr lang="en-GB" sz="2000" i="0" dirty="0">
                <a:solidFill>
                  <a:srgbClr val="231F20"/>
                </a:solidFill>
                <a:effectLst/>
              </a:rPr>
              <a:t> as its </a:t>
            </a:r>
            <a:r>
              <a:rPr lang="en-GB" sz="2000" b="1" i="0" dirty="0">
                <a:solidFill>
                  <a:srgbClr val="231F20"/>
                </a:solidFill>
                <a:effectLst/>
              </a:rPr>
              <a:t>LHS</a:t>
            </a:r>
            <a:r>
              <a:rPr lang="en-GB" sz="2000" i="0" dirty="0">
                <a:solidFill>
                  <a:srgbClr val="231F20"/>
                </a:solidFill>
                <a:effectLst/>
              </a:rPr>
              <a:t>. For example, if the current sentential form is </a:t>
            </a:r>
          </a:p>
          <a:p>
            <a:pPr algn="just">
              <a:lnSpc>
                <a:spcPct val="150000"/>
              </a:lnSpc>
            </a:pPr>
            <a:r>
              <a:rPr lang="en-GB" sz="2400" i="0" dirty="0">
                <a:solidFill>
                  <a:srgbClr val="231F20"/>
                </a:solidFill>
                <a:effectLst/>
              </a:rPr>
              <a:t>x</a:t>
            </a:r>
            <a:r>
              <a:rPr lang="el-GR" sz="2400" i="0" dirty="0">
                <a:solidFill>
                  <a:srgbClr val="231F20"/>
                </a:solidFill>
                <a:effectLst/>
              </a:rPr>
              <a:t>α</a:t>
            </a:r>
            <a:r>
              <a:rPr lang="en-GB" sz="2400" i="0" dirty="0">
                <a:solidFill>
                  <a:srgbClr val="231F20"/>
                </a:solidFill>
                <a:effectLst/>
              </a:rPr>
              <a:t>A</a:t>
            </a:r>
          </a:p>
          <a:p>
            <a:pPr algn="just">
              <a:lnSpc>
                <a:spcPct val="150000"/>
              </a:lnSpc>
            </a:pPr>
            <a:r>
              <a:rPr lang="en-GB" sz="2000" i="0" dirty="0">
                <a:solidFill>
                  <a:srgbClr val="231F20"/>
                </a:solidFill>
                <a:effectLst/>
              </a:rPr>
              <a:t>and the </a:t>
            </a:r>
            <a:r>
              <a:rPr lang="en-GB" sz="2000" b="1" i="0" dirty="0">
                <a:solidFill>
                  <a:srgbClr val="231F20"/>
                </a:solidFill>
                <a:effectLst/>
              </a:rPr>
              <a:t>A-rules</a:t>
            </a:r>
            <a:r>
              <a:rPr lang="en-GB" sz="2000" i="0" dirty="0">
                <a:solidFill>
                  <a:srgbClr val="231F20"/>
                </a:solidFill>
                <a:effectLst/>
              </a:rPr>
              <a:t> are </a:t>
            </a:r>
            <a:r>
              <a:rPr lang="en-GB" sz="2000" b="1" i="0" dirty="0">
                <a:solidFill>
                  <a:srgbClr val="231F20"/>
                </a:solidFill>
                <a:effectLst/>
              </a:rPr>
              <a:t>A </a:t>
            </a:r>
            <a:r>
              <a:rPr lang="en-GB" sz="2000" b="1" dirty="0">
                <a:solidFill>
                  <a:srgbClr val="231F20"/>
                </a:solidFill>
              </a:rPr>
              <a:t>-&gt;</a:t>
            </a:r>
            <a:r>
              <a:rPr lang="en-GB" sz="2000" b="1" i="0" dirty="0">
                <a:solidFill>
                  <a:srgbClr val="231F20"/>
                </a:solidFill>
                <a:effectLst/>
              </a:rPr>
              <a:t> </a:t>
            </a:r>
            <a:r>
              <a:rPr lang="en-GB" sz="2000" b="1" i="0" dirty="0" err="1">
                <a:solidFill>
                  <a:srgbClr val="231F20"/>
                </a:solidFill>
                <a:effectLst/>
              </a:rPr>
              <a:t>bB</a:t>
            </a:r>
            <a:r>
              <a:rPr lang="el-GR" sz="2000" b="1" i="0" dirty="0">
                <a:solidFill>
                  <a:srgbClr val="231F20"/>
                </a:solidFill>
                <a:effectLst/>
              </a:rPr>
              <a:t>α</a:t>
            </a:r>
            <a:r>
              <a:rPr lang="en-GB" sz="2000" i="0" dirty="0">
                <a:solidFill>
                  <a:srgbClr val="231F20"/>
                </a:solidFill>
                <a:effectLst/>
              </a:rPr>
              <a:t>, </a:t>
            </a:r>
            <a:r>
              <a:rPr lang="en-GB" sz="2000" b="1" i="0" dirty="0">
                <a:solidFill>
                  <a:srgbClr val="231F20"/>
                </a:solidFill>
                <a:effectLst/>
              </a:rPr>
              <a:t>A </a:t>
            </a:r>
            <a:r>
              <a:rPr lang="en-GB" sz="2000" b="1" dirty="0">
                <a:solidFill>
                  <a:srgbClr val="231F20"/>
                </a:solidFill>
              </a:rPr>
              <a:t>-&gt;</a:t>
            </a:r>
            <a:r>
              <a:rPr lang="en-GB" sz="2000" b="1" i="0" dirty="0">
                <a:solidFill>
                  <a:srgbClr val="231F20"/>
                </a:solidFill>
                <a:effectLst/>
              </a:rPr>
              <a:t> </a:t>
            </a:r>
            <a:r>
              <a:rPr lang="en-GB" sz="2000" b="1" i="0" dirty="0" err="1">
                <a:solidFill>
                  <a:srgbClr val="231F20"/>
                </a:solidFill>
                <a:effectLst/>
              </a:rPr>
              <a:t>cBb</a:t>
            </a:r>
            <a:r>
              <a:rPr lang="el-GR" sz="2000" b="1" i="0" dirty="0">
                <a:solidFill>
                  <a:srgbClr val="231F20"/>
                </a:solidFill>
                <a:effectLst/>
              </a:rPr>
              <a:t>α</a:t>
            </a:r>
            <a:r>
              <a:rPr lang="en-GB" sz="2000" i="0" dirty="0">
                <a:solidFill>
                  <a:srgbClr val="231F20"/>
                </a:solidFill>
                <a:effectLst/>
              </a:rPr>
              <a:t>, and </a:t>
            </a:r>
            <a:r>
              <a:rPr lang="en-GB" sz="2000" b="1" i="0" dirty="0">
                <a:solidFill>
                  <a:srgbClr val="231F20"/>
                </a:solidFill>
                <a:effectLst/>
              </a:rPr>
              <a:t>A </a:t>
            </a:r>
            <a:r>
              <a:rPr lang="en-GB" sz="2000" b="1" dirty="0">
                <a:solidFill>
                  <a:srgbClr val="231F20"/>
                </a:solidFill>
              </a:rPr>
              <a:t>-&gt;</a:t>
            </a:r>
            <a:r>
              <a:rPr lang="en-GB" sz="2000" b="1" i="0" dirty="0">
                <a:solidFill>
                  <a:srgbClr val="231F20"/>
                </a:solidFill>
                <a:effectLst/>
              </a:rPr>
              <a:t> a</a:t>
            </a:r>
            <a:r>
              <a:rPr lang="el-GR" sz="2000" b="1" i="0" dirty="0">
                <a:solidFill>
                  <a:srgbClr val="231F20"/>
                </a:solidFill>
                <a:effectLst/>
              </a:rPr>
              <a:t>α</a:t>
            </a:r>
            <a:r>
              <a:rPr lang="en-GB" sz="2000" i="0" dirty="0">
                <a:solidFill>
                  <a:srgbClr val="231F20"/>
                </a:solidFill>
                <a:effectLst/>
              </a:rPr>
              <a:t>, a top-down parser must choose among these three rules to get the next sentential form, which could be </a:t>
            </a:r>
            <a:r>
              <a:rPr lang="en-GB" sz="2000" b="1" i="0" dirty="0" err="1">
                <a:solidFill>
                  <a:srgbClr val="231F20"/>
                </a:solidFill>
                <a:effectLst/>
              </a:rPr>
              <a:t>xbB</a:t>
            </a:r>
            <a:r>
              <a:rPr lang="el-GR" sz="2000" i="0" dirty="0">
                <a:solidFill>
                  <a:srgbClr val="231F20"/>
                </a:solidFill>
                <a:effectLst/>
              </a:rPr>
              <a:t>α</a:t>
            </a:r>
            <a:r>
              <a:rPr lang="en-GB" sz="2000" i="0" dirty="0">
                <a:solidFill>
                  <a:srgbClr val="231F20"/>
                </a:solidFill>
                <a:effectLst/>
              </a:rPr>
              <a:t>, </a:t>
            </a:r>
            <a:r>
              <a:rPr lang="en-GB" sz="2000" b="1" i="0" dirty="0" err="1">
                <a:solidFill>
                  <a:srgbClr val="231F20"/>
                </a:solidFill>
                <a:effectLst/>
              </a:rPr>
              <a:t>xcBb</a:t>
            </a:r>
            <a:r>
              <a:rPr lang="el-GR" sz="2000" i="0" dirty="0">
                <a:solidFill>
                  <a:srgbClr val="231F20"/>
                </a:solidFill>
                <a:effectLst/>
              </a:rPr>
              <a:t>α </a:t>
            </a:r>
            <a:r>
              <a:rPr lang="en-GB" sz="2000" i="0" dirty="0">
                <a:solidFill>
                  <a:srgbClr val="231F20"/>
                </a:solidFill>
                <a:effectLst/>
              </a:rPr>
              <a:t>, or </a:t>
            </a:r>
            <a:r>
              <a:rPr lang="en-GB" sz="2000" b="1" i="0" dirty="0">
                <a:solidFill>
                  <a:srgbClr val="231F20"/>
                </a:solidFill>
                <a:effectLst/>
              </a:rPr>
              <a:t>xa</a:t>
            </a:r>
            <a:r>
              <a:rPr lang="el-GR" sz="2000" i="0" dirty="0">
                <a:solidFill>
                  <a:srgbClr val="231F20"/>
                </a:solidFill>
                <a:effectLst/>
              </a:rPr>
              <a:t>α</a:t>
            </a:r>
            <a:r>
              <a:rPr lang="en-GB" sz="2000" i="0" dirty="0">
                <a:solidFill>
                  <a:srgbClr val="231F20"/>
                </a:solidFill>
                <a:effectLst/>
              </a:rPr>
              <a:t>. </a:t>
            </a:r>
          </a:p>
          <a:p>
            <a:pPr algn="just">
              <a:lnSpc>
                <a:spcPct val="150000"/>
              </a:lnSpc>
            </a:pPr>
            <a:r>
              <a:rPr lang="en-GB" sz="2000" i="0" dirty="0">
                <a:solidFill>
                  <a:srgbClr val="231F20"/>
                </a:solidFill>
                <a:effectLst/>
              </a:rPr>
              <a:t>This is the parsing decision problem for top-down parsers. </a:t>
            </a:r>
            <a:r>
              <a:rPr lang="en-GB" sz="1800" i="0" dirty="0">
                <a:solidFill>
                  <a:srgbClr val="231F20"/>
                </a:solidFill>
                <a:effectLst/>
                <a:latin typeface="JansonText-Roman"/>
              </a:rPr>
              <a:t>Different top-down parsing algorithms use different information to make </a:t>
            </a:r>
            <a:r>
              <a:rPr lang="en-GB" sz="1800" b="1" i="0" dirty="0">
                <a:solidFill>
                  <a:srgbClr val="231F20"/>
                </a:solidFill>
                <a:effectLst/>
                <a:latin typeface="JansonText-Roman"/>
              </a:rPr>
              <a:t>parsing decisions</a:t>
            </a:r>
            <a:r>
              <a:rPr lang="en-GB" sz="1800" i="0" dirty="0">
                <a:solidFill>
                  <a:srgbClr val="231F20"/>
                </a:solidFill>
                <a:effectLst/>
                <a:latin typeface="JansonText-Roman"/>
              </a:rPr>
              <a:t>.</a:t>
            </a:r>
            <a:endParaRPr lang="en-GB" sz="2000" i="0" dirty="0">
              <a:solidFill>
                <a:srgbClr val="231F20"/>
              </a:solidFill>
              <a:effectLst/>
            </a:endParaRPr>
          </a:p>
        </p:txBody>
      </p:sp>
      <p:cxnSp>
        <p:nvCxnSpPr>
          <p:cNvPr id="5" name="Straight Connector 4">
            <a:extLst>
              <a:ext uri="{FF2B5EF4-FFF2-40B4-BE49-F238E27FC236}">
                <a16:creationId xmlns:a16="http://schemas.microsoft.com/office/drawing/2014/main" id="{DC242071-DF59-DDE0-B845-AD7C94D764B7}"/>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BB1AF22F-F11F-9468-1990-FA6DC4EF9E43}"/>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23851299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F8449-7BFF-BD09-C969-EF135C41C5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24C33A-90BA-07AF-9D34-70DD89C7340F}"/>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A0CFC12C-8153-35E5-6589-9664E86A7336}"/>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i="0" dirty="0">
                <a:solidFill>
                  <a:srgbClr val="231F20"/>
                </a:solidFill>
                <a:effectLst/>
              </a:rPr>
              <a:t>The most common top-down parsers choose the </a:t>
            </a:r>
            <a:r>
              <a:rPr lang="en-GB" b="1" i="0" dirty="0">
                <a:solidFill>
                  <a:srgbClr val="231F20"/>
                </a:solidFill>
                <a:effectLst/>
              </a:rPr>
              <a:t>correct RHS </a:t>
            </a:r>
            <a:r>
              <a:rPr lang="en-GB" i="0" dirty="0">
                <a:solidFill>
                  <a:srgbClr val="231F20"/>
                </a:solidFill>
                <a:effectLst/>
              </a:rPr>
              <a:t>for the </a:t>
            </a:r>
            <a:r>
              <a:rPr lang="en-GB" b="1" i="0" dirty="0">
                <a:solidFill>
                  <a:srgbClr val="231F20"/>
                </a:solidFill>
                <a:effectLst/>
              </a:rPr>
              <a:t>leftmost nonterminal </a:t>
            </a:r>
            <a:r>
              <a:rPr lang="en-GB" i="0" dirty="0">
                <a:solidFill>
                  <a:srgbClr val="231F20"/>
                </a:solidFill>
                <a:effectLst/>
              </a:rPr>
              <a:t>in the </a:t>
            </a:r>
            <a:r>
              <a:rPr lang="en-GB" b="1" i="0" dirty="0">
                <a:solidFill>
                  <a:srgbClr val="231F20"/>
                </a:solidFill>
                <a:effectLst/>
              </a:rPr>
              <a:t>current sentential </a:t>
            </a:r>
            <a:r>
              <a:rPr lang="en-GB" i="0" dirty="0">
                <a:solidFill>
                  <a:srgbClr val="231F20"/>
                </a:solidFill>
                <a:effectLst/>
              </a:rPr>
              <a:t>form by comparing the next token of input with the </a:t>
            </a:r>
            <a:r>
              <a:rPr lang="en-GB" b="1" i="0" dirty="0">
                <a:solidFill>
                  <a:srgbClr val="231F20"/>
                </a:solidFill>
                <a:effectLst/>
              </a:rPr>
              <a:t>first symbols </a:t>
            </a:r>
            <a:r>
              <a:rPr lang="en-GB" i="0" dirty="0">
                <a:solidFill>
                  <a:srgbClr val="231F20"/>
                </a:solidFill>
                <a:effectLst/>
              </a:rPr>
              <a:t>that can be generated by the RHSs of those rules.</a:t>
            </a:r>
          </a:p>
          <a:p>
            <a:pPr algn="just">
              <a:lnSpc>
                <a:spcPct val="150000"/>
              </a:lnSpc>
            </a:pPr>
            <a:r>
              <a:rPr lang="en-GB" i="0" dirty="0">
                <a:solidFill>
                  <a:srgbClr val="231F20"/>
                </a:solidFill>
                <a:effectLst/>
              </a:rPr>
              <a:t>Whichever </a:t>
            </a:r>
            <a:r>
              <a:rPr lang="en-GB" b="1" i="0" dirty="0">
                <a:solidFill>
                  <a:srgbClr val="231F20"/>
                </a:solidFill>
                <a:effectLst/>
              </a:rPr>
              <a:t>RHS</a:t>
            </a:r>
            <a:r>
              <a:rPr lang="en-GB" i="0" dirty="0">
                <a:solidFill>
                  <a:srgbClr val="231F20"/>
                </a:solidFill>
                <a:effectLst/>
              </a:rPr>
              <a:t> has that token at the left end of the string it generates is the correct one. </a:t>
            </a:r>
          </a:p>
          <a:p>
            <a:pPr algn="just">
              <a:lnSpc>
                <a:spcPct val="150000"/>
              </a:lnSpc>
            </a:pPr>
            <a:r>
              <a:rPr lang="en-GB" i="0" dirty="0">
                <a:solidFill>
                  <a:srgbClr val="231F20"/>
                </a:solidFill>
                <a:effectLst/>
              </a:rPr>
              <a:t>So, in the sentential form </a:t>
            </a:r>
            <a:r>
              <a:rPr lang="en-GB" b="1" i="0" dirty="0" err="1">
                <a:solidFill>
                  <a:srgbClr val="231F20"/>
                </a:solidFill>
                <a:effectLst/>
              </a:rPr>
              <a:t>xA</a:t>
            </a:r>
            <a:r>
              <a:rPr lang="el-GR" b="1" i="0" dirty="0">
                <a:solidFill>
                  <a:srgbClr val="231F20"/>
                </a:solidFill>
                <a:effectLst/>
              </a:rPr>
              <a:t>α</a:t>
            </a:r>
            <a:r>
              <a:rPr lang="en-GB" i="0" dirty="0">
                <a:solidFill>
                  <a:srgbClr val="231F20"/>
                </a:solidFill>
                <a:effectLst/>
              </a:rPr>
              <a:t>, the parser would use whatever token would be the first generated by </a:t>
            </a:r>
            <a:r>
              <a:rPr lang="en-GB" b="1" i="0" dirty="0">
                <a:solidFill>
                  <a:srgbClr val="231F20"/>
                </a:solidFill>
                <a:effectLst/>
              </a:rPr>
              <a:t>A</a:t>
            </a:r>
            <a:r>
              <a:rPr lang="en-GB" i="0" dirty="0">
                <a:solidFill>
                  <a:srgbClr val="231F20"/>
                </a:solidFill>
                <a:effectLst/>
              </a:rPr>
              <a:t> to determine which </a:t>
            </a:r>
            <a:r>
              <a:rPr lang="en-GB" b="1" i="0" dirty="0">
                <a:solidFill>
                  <a:srgbClr val="231F20"/>
                </a:solidFill>
                <a:effectLst/>
              </a:rPr>
              <a:t>A-rule</a:t>
            </a:r>
            <a:r>
              <a:rPr lang="en-GB" i="0" dirty="0">
                <a:solidFill>
                  <a:srgbClr val="231F20"/>
                </a:solidFill>
                <a:effectLst/>
              </a:rPr>
              <a:t> should be used to get the next sentential form. </a:t>
            </a:r>
          </a:p>
          <a:p>
            <a:pPr algn="just">
              <a:lnSpc>
                <a:spcPct val="150000"/>
              </a:lnSpc>
            </a:pPr>
            <a:r>
              <a:rPr lang="en-GB" i="0" dirty="0">
                <a:solidFill>
                  <a:srgbClr val="231F20"/>
                </a:solidFill>
                <a:effectLst/>
              </a:rPr>
              <a:t>In the example above, the three </a:t>
            </a:r>
            <a:r>
              <a:rPr lang="en-GB" b="1" i="0" dirty="0">
                <a:solidFill>
                  <a:srgbClr val="231F20"/>
                </a:solidFill>
                <a:effectLst/>
              </a:rPr>
              <a:t>RHSs</a:t>
            </a:r>
            <a:r>
              <a:rPr lang="en-GB" i="0" dirty="0">
                <a:solidFill>
                  <a:srgbClr val="231F20"/>
                </a:solidFill>
                <a:effectLst/>
              </a:rPr>
              <a:t> of the </a:t>
            </a:r>
            <a:r>
              <a:rPr lang="en-GB" b="1" i="0" dirty="0">
                <a:solidFill>
                  <a:srgbClr val="231F20"/>
                </a:solidFill>
                <a:effectLst/>
              </a:rPr>
              <a:t>A-rules</a:t>
            </a:r>
            <a:r>
              <a:rPr lang="en-GB" i="0" dirty="0">
                <a:solidFill>
                  <a:srgbClr val="231F20"/>
                </a:solidFill>
                <a:effectLst/>
              </a:rPr>
              <a:t> all begin with different terminal symbols. </a:t>
            </a:r>
            <a:endParaRPr lang="en-US" dirty="0">
              <a:cs typeface="Arial" panose="020B0604020202020204" pitchFamily="34" charset="0"/>
            </a:endParaRPr>
          </a:p>
        </p:txBody>
      </p:sp>
      <p:cxnSp>
        <p:nvCxnSpPr>
          <p:cNvPr id="5" name="Straight Connector 4">
            <a:extLst>
              <a:ext uri="{FF2B5EF4-FFF2-40B4-BE49-F238E27FC236}">
                <a16:creationId xmlns:a16="http://schemas.microsoft.com/office/drawing/2014/main" id="{64B9BB73-5D43-D1B4-4786-3DA85EBA6CE0}"/>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51E469F5-8030-FA3F-8760-160187C313FC}"/>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2923351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A4138-B0F0-8D24-1E9B-C1840EB78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3783C-7202-5112-A321-F2018D8CC03A}"/>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A2526DDA-877E-8276-6DF2-3D518216AFDC}"/>
              </a:ext>
            </a:extLst>
          </p:cNvPr>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GB" i="0" dirty="0">
                <a:solidFill>
                  <a:srgbClr val="231F20"/>
                </a:solidFill>
                <a:effectLst/>
              </a:rPr>
              <a:t>The parser can easily choose the correct </a:t>
            </a:r>
            <a:r>
              <a:rPr lang="en-GB" b="1" i="0" dirty="0">
                <a:solidFill>
                  <a:srgbClr val="231F20"/>
                </a:solidFill>
                <a:effectLst/>
              </a:rPr>
              <a:t>RHS</a:t>
            </a:r>
            <a:r>
              <a:rPr lang="en-GB" i="0" dirty="0">
                <a:solidFill>
                  <a:srgbClr val="231F20"/>
                </a:solidFill>
                <a:effectLst/>
              </a:rPr>
              <a:t> based on the next token of input, which must be </a:t>
            </a:r>
            <a:r>
              <a:rPr lang="en-GB" b="1" i="0" dirty="0">
                <a:solidFill>
                  <a:srgbClr val="231F20"/>
                </a:solidFill>
                <a:effectLst/>
              </a:rPr>
              <a:t>a, b, or c </a:t>
            </a:r>
            <a:r>
              <a:rPr lang="en-GB" i="0" dirty="0">
                <a:solidFill>
                  <a:srgbClr val="231F20"/>
                </a:solidFill>
                <a:effectLst/>
              </a:rPr>
              <a:t>in this example. </a:t>
            </a:r>
          </a:p>
          <a:p>
            <a:pPr marL="342900" indent="-342900" algn="just">
              <a:lnSpc>
                <a:spcPct val="150000"/>
              </a:lnSpc>
              <a:buFont typeface="Arial" panose="020B0604020202020204" pitchFamily="34" charset="0"/>
              <a:buChar char="•"/>
            </a:pPr>
            <a:r>
              <a:rPr lang="en-GB" i="0" dirty="0">
                <a:solidFill>
                  <a:srgbClr val="231F20"/>
                </a:solidFill>
                <a:effectLst/>
              </a:rPr>
              <a:t>In general, choosing the correct </a:t>
            </a:r>
            <a:r>
              <a:rPr lang="en-GB" b="1" i="0" dirty="0">
                <a:solidFill>
                  <a:srgbClr val="231F20"/>
                </a:solidFill>
                <a:effectLst/>
              </a:rPr>
              <a:t>RHS</a:t>
            </a:r>
            <a:r>
              <a:rPr lang="en-GB" i="0" dirty="0">
                <a:solidFill>
                  <a:srgbClr val="231F20"/>
                </a:solidFill>
                <a:effectLst/>
              </a:rPr>
              <a:t> is not so straightforward, because some of the </a:t>
            </a:r>
            <a:r>
              <a:rPr lang="en-GB" b="1" i="0" dirty="0">
                <a:solidFill>
                  <a:srgbClr val="231F20"/>
                </a:solidFill>
                <a:effectLst/>
              </a:rPr>
              <a:t>RHSs</a:t>
            </a:r>
            <a:r>
              <a:rPr lang="en-GB" i="0" dirty="0">
                <a:solidFill>
                  <a:srgbClr val="231F20"/>
                </a:solidFill>
                <a:effectLst/>
              </a:rPr>
              <a:t> of the leftmost nonterminal in the current sentential form may begin with </a:t>
            </a:r>
            <a:r>
              <a:rPr lang="en-GB" i="0" dirty="0">
                <a:solidFill>
                  <a:srgbClr val="231F20"/>
                </a:solidFill>
                <a:effectLst/>
                <a:latin typeface="JansonText-Roman"/>
              </a:rPr>
              <a:t>a nonterminal.</a:t>
            </a:r>
          </a:p>
          <a:p>
            <a:pPr algn="just">
              <a:lnSpc>
                <a:spcPct val="150000"/>
              </a:lnSpc>
            </a:pPr>
            <a:endParaRPr lang="en-GB" sz="2000" i="0" dirty="0">
              <a:solidFill>
                <a:srgbClr val="231F20"/>
              </a:solidFill>
              <a:effectLst/>
              <a:latin typeface="JansonText-Roman"/>
            </a:endParaRPr>
          </a:p>
          <a:p>
            <a:pPr algn="just">
              <a:lnSpc>
                <a:spcPct val="150000"/>
              </a:lnSpc>
            </a:pPr>
            <a:br>
              <a:rPr lang="en-GB" sz="2000" i="0" dirty="0">
                <a:solidFill>
                  <a:srgbClr val="231F20"/>
                </a:solidFill>
                <a:effectLst/>
                <a:latin typeface="JansonText-Roman"/>
              </a:rPr>
            </a:b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A07E994-DF52-4D3A-D1F4-649B7EF59FF2}"/>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B5BEA656-CB36-A1BB-2C09-1E0421EACE50}"/>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39143362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DFD6C-BD78-AA82-42BB-BD3B849BF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DB27A-CFFE-084B-648A-2A192ABF4CE4}"/>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334DA74D-6C90-DC09-4EA9-9679EAB65D79}"/>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b="1" dirty="0">
                <a:solidFill>
                  <a:srgbClr val="231F20"/>
                </a:solidFill>
              </a:rPr>
              <a:t>Top down parsing- example 1                                                          Example 2</a:t>
            </a:r>
          </a:p>
          <a:p>
            <a:pPr algn="just">
              <a:lnSpc>
                <a:spcPct val="150000"/>
              </a:lnSpc>
            </a:pPr>
            <a:br>
              <a:rPr lang="en-GB" sz="2000" i="0" dirty="0">
                <a:solidFill>
                  <a:srgbClr val="231F20"/>
                </a:solidFill>
                <a:effectLst/>
                <a:latin typeface="JansonText-Roman"/>
              </a:rPr>
            </a:b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9CF33F67-476D-46D2-7EC1-6F1B95F23D3B}"/>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0B8882F1-B3BD-6975-9934-D64C00FE4DAA}"/>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8" name="Picture 7">
            <a:extLst>
              <a:ext uri="{FF2B5EF4-FFF2-40B4-BE49-F238E27FC236}">
                <a16:creationId xmlns:a16="http://schemas.microsoft.com/office/drawing/2014/main" id="{72D6F420-822C-8217-6503-BC553665071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052073" y="1480100"/>
            <a:ext cx="3593181" cy="4907031"/>
          </a:xfrm>
          <a:prstGeom prst="rect">
            <a:avLst/>
          </a:prstGeom>
        </p:spPr>
      </p:pic>
      <p:pic>
        <p:nvPicPr>
          <p:cNvPr id="7" name="Picture 6">
            <a:extLst>
              <a:ext uri="{FF2B5EF4-FFF2-40B4-BE49-F238E27FC236}">
                <a16:creationId xmlns:a16="http://schemas.microsoft.com/office/drawing/2014/main" id="{05250F9E-B026-345E-6D54-ABCD95F3E9E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02003" y="1775114"/>
            <a:ext cx="5103324" cy="4071504"/>
          </a:xfrm>
          <a:prstGeom prst="rect">
            <a:avLst/>
          </a:prstGeom>
        </p:spPr>
      </p:pic>
    </p:spTree>
    <p:extLst>
      <p:ext uri="{BB962C8B-B14F-4D97-AF65-F5344CB8AC3E}">
        <p14:creationId xmlns:p14="http://schemas.microsoft.com/office/powerpoint/2010/main" val="28148106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6DAA1-C013-2218-0A0A-31B9583F4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EDB1F-7550-BF35-1C69-8B767B5C9800}"/>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2AB8F259-A33A-A8ED-BAEC-423E3FB8C4C6}"/>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b="1" i="0" dirty="0">
                <a:solidFill>
                  <a:srgbClr val="231F20"/>
                </a:solidFill>
                <a:effectLst/>
              </a:rPr>
              <a:t>Recursive descent parsing process</a:t>
            </a:r>
          </a:p>
          <a:p>
            <a:pPr marL="342900" indent="-342900" algn="just">
              <a:lnSpc>
                <a:spcPct val="150000"/>
              </a:lnSpc>
              <a:buFont typeface="Arial" panose="020B0604020202020204" pitchFamily="34" charset="0"/>
              <a:buChar char="•"/>
            </a:pPr>
            <a:r>
              <a:rPr lang="en-GB" sz="2000" i="0" dirty="0">
                <a:solidFill>
                  <a:srgbClr val="231F20"/>
                </a:solidFill>
                <a:effectLst/>
              </a:rPr>
              <a:t>A </a:t>
            </a:r>
            <a:r>
              <a:rPr lang="en-GB" sz="2000" b="1" i="0" dirty="0">
                <a:solidFill>
                  <a:srgbClr val="231F20"/>
                </a:solidFill>
                <a:effectLst/>
              </a:rPr>
              <a:t>recursive-descent parser </a:t>
            </a:r>
            <a:r>
              <a:rPr lang="en-GB" sz="2000" i="0" dirty="0">
                <a:solidFill>
                  <a:srgbClr val="231F20"/>
                </a:solidFill>
                <a:effectLst/>
              </a:rPr>
              <a:t>is so named because it consists of a collection of </a:t>
            </a:r>
            <a:r>
              <a:rPr lang="en-GB" sz="2000" b="1" i="0" dirty="0">
                <a:solidFill>
                  <a:srgbClr val="231F20"/>
                </a:solidFill>
                <a:effectLst/>
              </a:rPr>
              <a:t>subprograms</a:t>
            </a:r>
            <a:endParaRPr lang="en-GB" sz="2000" b="1" dirty="0">
              <a:solidFill>
                <a:srgbClr val="231F20"/>
              </a:solidFill>
            </a:endParaRPr>
          </a:p>
          <a:p>
            <a:pPr marL="342900" indent="-342900" algn="just">
              <a:lnSpc>
                <a:spcPct val="150000"/>
              </a:lnSpc>
              <a:buFont typeface="Arial" panose="020B0604020202020204" pitchFamily="34" charset="0"/>
              <a:buChar char="•"/>
            </a:pPr>
            <a:r>
              <a:rPr lang="en-GB" sz="2000" i="0" dirty="0">
                <a:solidFill>
                  <a:srgbClr val="231F20"/>
                </a:solidFill>
                <a:effectLst/>
              </a:rPr>
              <a:t>Many of which are </a:t>
            </a:r>
            <a:r>
              <a:rPr lang="en-GB" sz="2000" b="1" i="0" dirty="0">
                <a:solidFill>
                  <a:srgbClr val="231F20"/>
                </a:solidFill>
                <a:effectLst/>
              </a:rPr>
              <a:t>recursive</a:t>
            </a:r>
            <a:r>
              <a:rPr lang="en-GB" sz="2000" b="1" dirty="0">
                <a:solidFill>
                  <a:srgbClr val="231F20"/>
                </a:solidFill>
              </a:rPr>
              <a:t> </a:t>
            </a:r>
            <a:r>
              <a:rPr lang="en-GB" sz="2000" i="0" dirty="0">
                <a:solidFill>
                  <a:srgbClr val="231F20"/>
                </a:solidFill>
                <a:effectLst/>
              </a:rPr>
              <a:t>and it produces a parse tree in top-down order. </a:t>
            </a:r>
          </a:p>
          <a:p>
            <a:pPr marL="342900" indent="-342900" algn="just">
              <a:lnSpc>
                <a:spcPct val="150000"/>
              </a:lnSpc>
              <a:buFont typeface="Arial" panose="020B0604020202020204" pitchFamily="34" charset="0"/>
              <a:buChar char="•"/>
            </a:pPr>
            <a:r>
              <a:rPr lang="en-GB" sz="2000" i="0" dirty="0">
                <a:solidFill>
                  <a:srgbClr val="231F20"/>
                </a:solidFill>
                <a:effectLst/>
              </a:rPr>
              <a:t>This recursion is a reflection of the nature of programming languages, which include several different kinds of </a:t>
            </a:r>
            <a:r>
              <a:rPr lang="en-GB" sz="2000" b="1" i="0" dirty="0">
                <a:solidFill>
                  <a:srgbClr val="231F20"/>
                </a:solidFill>
                <a:effectLst/>
              </a:rPr>
              <a:t>nested structures</a:t>
            </a:r>
            <a:r>
              <a:rPr lang="en-GB" sz="2000" i="0" dirty="0">
                <a:solidFill>
                  <a:srgbClr val="231F20"/>
                </a:solidFill>
                <a:effectLst/>
              </a:rPr>
              <a:t>. </a:t>
            </a:r>
          </a:p>
          <a:p>
            <a:pPr marL="342900" indent="-342900" algn="just">
              <a:lnSpc>
                <a:spcPct val="150000"/>
              </a:lnSpc>
              <a:buFont typeface="Arial" panose="020B0604020202020204" pitchFamily="34" charset="0"/>
              <a:buChar char="•"/>
            </a:pPr>
            <a:r>
              <a:rPr lang="en-GB" sz="2000" i="0" dirty="0">
                <a:solidFill>
                  <a:srgbClr val="231F20"/>
                </a:solidFill>
                <a:effectLst/>
              </a:rPr>
              <a:t>For example, statements are often </a:t>
            </a:r>
            <a:r>
              <a:rPr lang="en-GB" sz="2000" b="1" i="0" dirty="0">
                <a:solidFill>
                  <a:srgbClr val="231F20"/>
                </a:solidFill>
                <a:effectLst/>
              </a:rPr>
              <a:t>nested</a:t>
            </a:r>
            <a:r>
              <a:rPr lang="en-GB" sz="2000" i="0" dirty="0">
                <a:solidFill>
                  <a:srgbClr val="231F20"/>
                </a:solidFill>
                <a:effectLst/>
              </a:rPr>
              <a:t> in other </a:t>
            </a:r>
            <a:r>
              <a:rPr lang="en-GB" sz="2000" b="1" i="0" dirty="0">
                <a:solidFill>
                  <a:srgbClr val="231F20"/>
                </a:solidFill>
                <a:effectLst/>
              </a:rPr>
              <a:t>statements</a:t>
            </a:r>
            <a:r>
              <a:rPr lang="en-GB" sz="2000" i="0" dirty="0">
                <a:solidFill>
                  <a:srgbClr val="231F20"/>
                </a:solidFill>
                <a:effectLst/>
              </a:rPr>
              <a:t>. </a:t>
            </a:r>
          </a:p>
          <a:p>
            <a:pPr marL="342900" indent="-342900" algn="just">
              <a:lnSpc>
                <a:spcPct val="150000"/>
              </a:lnSpc>
              <a:buFont typeface="Arial" panose="020B0604020202020204" pitchFamily="34" charset="0"/>
              <a:buChar char="•"/>
            </a:pPr>
            <a:r>
              <a:rPr lang="en-GB" sz="2000" i="0" dirty="0">
                <a:solidFill>
                  <a:srgbClr val="231F20"/>
                </a:solidFill>
                <a:effectLst/>
              </a:rPr>
              <a:t>Also, </a:t>
            </a:r>
            <a:r>
              <a:rPr lang="en-GB" sz="2000" b="1" i="0" dirty="0">
                <a:solidFill>
                  <a:srgbClr val="231F20"/>
                </a:solidFill>
                <a:effectLst/>
              </a:rPr>
              <a:t>parentheses</a:t>
            </a:r>
            <a:r>
              <a:rPr lang="en-GB" sz="2000" i="0" dirty="0">
                <a:solidFill>
                  <a:srgbClr val="231F20"/>
                </a:solidFill>
                <a:effectLst/>
              </a:rPr>
              <a:t> in </a:t>
            </a:r>
            <a:r>
              <a:rPr lang="en-GB" sz="2000" b="1" i="0" dirty="0">
                <a:solidFill>
                  <a:srgbClr val="231F20"/>
                </a:solidFill>
                <a:effectLst/>
              </a:rPr>
              <a:t>expressions</a:t>
            </a:r>
            <a:r>
              <a:rPr lang="en-GB" sz="2000" i="0" dirty="0">
                <a:solidFill>
                  <a:srgbClr val="231F20"/>
                </a:solidFill>
                <a:effectLst/>
              </a:rPr>
              <a:t> must be properly </a:t>
            </a:r>
            <a:r>
              <a:rPr lang="en-GB" sz="2000" b="1" i="0" dirty="0">
                <a:solidFill>
                  <a:srgbClr val="231F20"/>
                </a:solidFill>
                <a:effectLst/>
              </a:rPr>
              <a:t>nested</a:t>
            </a:r>
            <a:r>
              <a:rPr lang="en-GB" sz="2000" i="0" dirty="0">
                <a:solidFill>
                  <a:srgbClr val="231F20"/>
                </a:solidFill>
                <a:effectLst/>
              </a:rPr>
              <a:t>. </a:t>
            </a:r>
          </a:p>
          <a:p>
            <a:pPr marL="342900" indent="-342900" algn="just">
              <a:lnSpc>
                <a:spcPct val="150000"/>
              </a:lnSpc>
              <a:buFont typeface="Arial" panose="020B0604020202020204" pitchFamily="34" charset="0"/>
              <a:buChar char="•"/>
            </a:pPr>
            <a:r>
              <a:rPr lang="en-GB" sz="2000" i="0" dirty="0">
                <a:solidFill>
                  <a:srgbClr val="231F20"/>
                </a:solidFill>
                <a:effectLst/>
              </a:rPr>
              <a:t>The syntax of these structures is naturally described with recursive grammar rules. </a:t>
            </a:r>
          </a:p>
          <a:p>
            <a:pPr marL="342900" indent="-342900" algn="just">
              <a:lnSpc>
                <a:spcPct val="150000"/>
              </a:lnSpc>
              <a:buFont typeface="Arial" panose="020B0604020202020204" pitchFamily="34" charset="0"/>
              <a:buChar char="•"/>
            </a:pPr>
            <a:r>
              <a:rPr lang="en-GB" sz="2000" i="0" dirty="0">
                <a:solidFill>
                  <a:srgbClr val="231F20"/>
                </a:solidFill>
                <a:effectLst/>
              </a:rPr>
              <a:t>EBNF is ideally suited for recursive-descent parsers.</a:t>
            </a: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F6396407-CDE4-3940-18FF-02DB3229F5E9}"/>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8F6D0C85-1418-F275-FCDF-835247B0B552}"/>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28586234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A95CE-153E-AC6C-EF9B-FBE67D2B1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8DF21-5CFB-29AE-225B-735621E00495}"/>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353275C0-5B76-C2A3-2A5B-7BAD1FC4D1B3}"/>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2800" b="1" i="0" dirty="0">
                <a:solidFill>
                  <a:srgbClr val="231F20"/>
                </a:solidFill>
                <a:effectLst/>
              </a:rPr>
              <a:t>LL grammar class</a:t>
            </a:r>
          </a:p>
          <a:p>
            <a:pPr marL="342900" indent="-342900" algn="just">
              <a:lnSpc>
                <a:spcPct val="150000"/>
              </a:lnSpc>
              <a:buFont typeface="Arial" panose="020B0604020202020204" pitchFamily="34" charset="0"/>
              <a:buChar char="•"/>
            </a:pPr>
            <a:r>
              <a:rPr lang="en-GB" sz="2000" i="0" dirty="0">
                <a:solidFill>
                  <a:srgbClr val="231F20"/>
                </a:solidFill>
                <a:effectLst/>
              </a:rPr>
              <a:t>One simple grammar characteristic that causes a catastrophic problem for LL parsers is left recursion. </a:t>
            </a:r>
          </a:p>
          <a:p>
            <a:pPr marL="342900" indent="-342900" algn="just">
              <a:lnSpc>
                <a:spcPct val="150000"/>
              </a:lnSpc>
              <a:buFont typeface="Arial" panose="020B0604020202020204" pitchFamily="34" charset="0"/>
              <a:buChar char="•"/>
            </a:pPr>
            <a:r>
              <a:rPr lang="en-GB" sz="2000" i="0" dirty="0">
                <a:solidFill>
                  <a:srgbClr val="231F20"/>
                </a:solidFill>
                <a:effectLst/>
              </a:rPr>
              <a:t>For example, consider the following rule: </a:t>
            </a:r>
          </a:p>
          <a:p>
            <a:pPr algn="just">
              <a:lnSpc>
                <a:spcPct val="150000"/>
              </a:lnSpc>
            </a:pPr>
            <a:r>
              <a:rPr lang="en-GB" sz="2000" b="1" i="0" dirty="0">
                <a:solidFill>
                  <a:srgbClr val="231F20"/>
                </a:solidFill>
                <a:effectLst/>
              </a:rPr>
              <a:t>A → A + B </a:t>
            </a:r>
          </a:p>
          <a:p>
            <a:pPr marL="342900" indent="-342900" algn="just">
              <a:lnSpc>
                <a:spcPct val="150000"/>
              </a:lnSpc>
              <a:buFont typeface="Arial" panose="020B0604020202020204" pitchFamily="34" charset="0"/>
              <a:buChar char="•"/>
            </a:pPr>
            <a:r>
              <a:rPr lang="en-GB" sz="2000" i="0" dirty="0">
                <a:solidFill>
                  <a:srgbClr val="231F20"/>
                </a:solidFill>
                <a:effectLst/>
              </a:rPr>
              <a:t>A recursive-descent parser subprogram for </a:t>
            </a:r>
            <a:r>
              <a:rPr lang="en-GB" sz="2000" b="1" i="0" dirty="0">
                <a:solidFill>
                  <a:srgbClr val="231F20"/>
                </a:solidFill>
                <a:effectLst/>
              </a:rPr>
              <a:t>A</a:t>
            </a:r>
            <a:r>
              <a:rPr lang="en-GB" sz="2000" i="0" dirty="0">
                <a:solidFill>
                  <a:srgbClr val="231F20"/>
                </a:solidFill>
                <a:effectLst/>
              </a:rPr>
              <a:t> immediately calls itself to parse the first symbol in its </a:t>
            </a:r>
            <a:r>
              <a:rPr lang="en-GB" sz="2000" b="1" i="0" dirty="0">
                <a:solidFill>
                  <a:srgbClr val="231F20"/>
                </a:solidFill>
                <a:effectLst/>
              </a:rPr>
              <a:t>RHS</a:t>
            </a:r>
            <a:r>
              <a:rPr lang="en-GB" sz="2000" i="0" dirty="0">
                <a:solidFill>
                  <a:srgbClr val="231F20"/>
                </a:solidFill>
                <a:effectLst/>
              </a:rPr>
              <a:t>. That activation of the A parser subprogram then immediately calls itself again, and again, and so forth.</a:t>
            </a:r>
          </a:p>
          <a:p>
            <a:pPr marL="342900" indent="-342900" algn="just">
              <a:lnSpc>
                <a:spcPct val="150000"/>
              </a:lnSpc>
              <a:buFont typeface="Arial" panose="020B0604020202020204" pitchFamily="34" charset="0"/>
              <a:buChar char="•"/>
            </a:pPr>
            <a:r>
              <a:rPr lang="en-GB" sz="2000" i="0" dirty="0">
                <a:solidFill>
                  <a:srgbClr val="231F20"/>
                </a:solidFill>
                <a:effectLst/>
              </a:rPr>
              <a:t>The left recursion in the rule </a:t>
            </a:r>
            <a:r>
              <a:rPr lang="en-GB" sz="2000" b="1" i="0" dirty="0">
                <a:solidFill>
                  <a:srgbClr val="231F20"/>
                </a:solidFill>
                <a:effectLst/>
              </a:rPr>
              <a:t>A → A + B </a:t>
            </a:r>
            <a:r>
              <a:rPr lang="en-GB" sz="2000" i="0" dirty="0">
                <a:solidFill>
                  <a:srgbClr val="231F20"/>
                </a:solidFill>
                <a:effectLst/>
              </a:rPr>
              <a:t>is called </a:t>
            </a:r>
            <a:r>
              <a:rPr lang="en-GB" sz="2000" b="1" i="0" dirty="0">
                <a:solidFill>
                  <a:srgbClr val="231F20"/>
                </a:solidFill>
                <a:effectLst/>
              </a:rPr>
              <a:t>direct left recursion</a:t>
            </a:r>
            <a:r>
              <a:rPr lang="en-GB" sz="2000" i="0" dirty="0">
                <a:solidFill>
                  <a:srgbClr val="231F20"/>
                </a:solidFill>
                <a:effectLst/>
              </a:rPr>
              <a:t>, because it occurs in one rule. </a:t>
            </a:r>
          </a:p>
          <a:p>
            <a:pPr marL="342900" indent="-342900" algn="just">
              <a:lnSpc>
                <a:spcPct val="150000"/>
              </a:lnSpc>
              <a:buFont typeface="Arial" panose="020B0604020202020204" pitchFamily="34" charset="0"/>
              <a:buChar char="•"/>
            </a:pPr>
            <a:r>
              <a:rPr lang="en-GB" sz="2000" b="1" i="0" dirty="0">
                <a:solidFill>
                  <a:srgbClr val="231F20"/>
                </a:solidFill>
                <a:effectLst/>
              </a:rPr>
              <a:t>Direct left recursion </a:t>
            </a:r>
            <a:r>
              <a:rPr lang="en-GB" sz="2000" i="0" dirty="0">
                <a:solidFill>
                  <a:srgbClr val="231F20"/>
                </a:solidFill>
                <a:effectLst/>
              </a:rPr>
              <a:t>can be eliminated from a grammar by the following process:</a:t>
            </a:r>
          </a:p>
          <a:p>
            <a:pPr algn="just">
              <a:lnSpc>
                <a:spcPct val="150000"/>
              </a:lnSpc>
            </a:pPr>
            <a:r>
              <a:rPr lang="en-GB" sz="2000" i="0" dirty="0">
                <a:solidFill>
                  <a:srgbClr val="231F20"/>
                </a:solidFill>
                <a:effectLst/>
              </a:rPr>
              <a:t>For each nonterminal, </a:t>
            </a:r>
            <a:r>
              <a:rPr lang="en-GB" sz="2000" b="1" i="0" dirty="0">
                <a:solidFill>
                  <a:srgbClr val="231F20"/>
                </a:solidFill>
                <a:effectLst/>
              </a:rPr>
              <a:t>A</a:t>
            </a:r>
            <a:r>
              <a:rPr lang="en-GB" sz="2000" i="0" dirty="0">
                <a:solidFill>
                  <a:srgbClr val="231F20"/>
                </a:solidFill>
                <a:effectLst/>
              </a:rPr>
              <a:t>,</a:t>
            </a: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154B9F9-1CE5-F6B0-1F2F-0B69575D2179}"/>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58E38F0E-7CF5-A3FE-5301-C0F71E96B05C}"/>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38512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80DB3-1FE0-5F1C-AF6F-0962EB5A3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D86FE-4B62-99F4-30BB-4B34FEA33896}"/>
              </a:ext>
            </a:extLst>
          </p:cNvPr>
          <p:cNvSpPr>
            <a:spLocks noGrp="1"/>
          </p:cNvSpPr>
          <p:nvPr>
            <p:ph type="ctrTitle"/>
          </p:nvPr>
        </p:nvSpPr>
        <p:spPr>
          <a:xfrm>
            <a:off x="0" y="0"/>
            <a:ext cx="12192000" cy="681644"/>
          </a:xfrm>
        </p:spPr>
        <p:txBody>
          <a:bodyPr>
            <a:noAutofit/>
          </a:bodyPr>
          <a:lstStyle/>
          <a:p>
            <a:r>
              <a:rPr lang="en-US" sz="4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Common terminologies in Compiler</a:t>
            </a:r>
            <a:endParaRPr lang="en-US" sz="4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C68DB35-AC0D-54FC-B39F-6A5E2ACB1579}"/>
              </a:ext>
            </a:extLst>
          </p:cNvPr>
          <p:cNvSpPr>
            <a:spLocks noGrp="1"/>
          </p:cNvSpPr>
          <p:nvPr>
            <p:ph type="subTitle" idx="1"/>
          </p:nvPr>
        </p:nvSpPr>
        <p:spPr>
          <a:xfrm>
            <a:off x="0" y="798029"/>
            <a:ext cx="12192000" cy="6059971"/>
          </a:xfrm>
        </p:spPr>
        <p:txBody>
          <a:bodyPr>
            <a:normAutofit/>
          </a:bodyPr>
          <a:lstStyle/>
          <a:p>
            <a:pPr algn="just"/>
            <a:r>
              <a:rPr lang="en-GB" sz="2000" b="1" dirty="0">
                <a:cs typeface="Arial" panose="020B0604020202020204" pitchFamily="34" charset="0"/>
              </a:rPr>
              <a:t>Illustrative example </a:t>
            </a:r>
          </a:p>
          <a:p>
            <a:pPr algn="just"/>
            <a:r>
              <a:rPr lang="en-GB" sz="2000" dirty="0">
                <a:cs typeface="Arial" panose="020B0604020202020204" pitchFamily="34" charset="0"/>
              </a:rPr>
              <a:t>consider the following code</a:t>
            </a:r>
          </a:p>
          <a:p>
            <a:pPr algn="just"/>
            <a:r>
              <a:rPr lang="en-US" sz="2000" b="1" dirty="0">
                <a:cs typeface="Arial" panose="020B0604020202020204" pitchFamily="34" charset="0"/>
              </a:rPr>
              <a:t>print(5 + 3)</a:t>
            </a:r>
          </a:p>
        </p:txBody>
      </p:sp>
      <p:cxnSp>
        <p:nvCxnSpPr>
          <p:cNvPr id="5" name="Straight Connector 4">
            <a:extLst>
              <a:ext uri="{FF2B5EF4-FFF2-40B4-BE49-F238E27FC236}">
                <a16:creationId xmlns:a16="http://schemas.microsoft.com/office/drawing/2014/main" id="{061478E1-27CF-6E56-D444-8EE9D78CE818}"/>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66C670CA-1194-92EB-4909-BE20EFBADEA3}"/>
              </a:ext>
            </a:extLst>
          </p:cNvPr>
          <p:cNvGraphicFramePr>
            <a:graphicFrameLocks noGrp="1"/>
          </p:cNvGraphicFramePr>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Rectangle 2">
            <a:extLst>
              <a:ext uri="{FF2B5EF4-FFF2-40B4-BE49-F238E27FC236}">
                <a16:creationId xmlns:a16="http://schemas.microsoft.com/office/drawing/2014/main" id="{582C1BA9-8A75-FCEE-4233-FED3E607A127}"/>
              </a:ext>
            </a:extLst>
          </p:cNvPr>
          <p:cNvSpPr>
            <a:spLocks noChangeArrowheads="1"/>
          </p:cNvSpPr>
          <p:nvPr/>
        </p:nvSpPr>
        <p:spPr bwMode="auto">
          <a:xfrm>
            <a:off x="736979" y="2025183"/>
            <a:ext cx="2279176" cy="446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400" b="1" i="0" u="sng" strike="noStrike" cap="none" normalizeH="0" baseline="0" dirty="0">
                <a:ln>
                  <a:noFill/>
                </a:ln>
                <a:solidFill>
                  <a:schemeClr val="tx1"/>
                </a:solidFill>
                <a:effectLst/>
              </a:rPr>
              <a:t>Lexemes</a:t>
            </a:r>
            <a:r>
              <a:rPr kumimoji="0" lang="en-US" altLang="en-US" sz="2400" b="1" i="0" u="none" strike="noStrike" cap="none" normalizeH="0" baseline="0" dirty="0">
                <a:ln>
                  <a:noFill/>
                </a:ln>
                <a:solidFill>
                  <a:schemeClr val="tx1"/>
                </a:solidFill>
                <a:effectLst/>
              </a:rPr>
              <a: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print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5</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3</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
        <p:nvSpPr>
          <p:cNvPr id="7" name="Rectangle 3">
            <a:extLst>
              <a:ext uri="{FF2B5EF4-FFF2-40B4-BE49-F238E27FC236}">
                <a16:creationId xmlns:a16="http://schemas.microsoft.com/office/drawing/2014/main" id="{6A989B6F-FF2F-D0AA-F8E9-EAA22A38A459}"/>
              </a:ext>
            </a:extLst>
          </p:cNvPr>
          <p:cNvSpPr>
            <a:spLocks noChangeArrowheads="1"/>
          </p:cNvSpPr>
          <p:nvPr/>
        </p:nvSpPr>
        <p:spPr bwMode="auto">
          <a:xfrm>
            <a:off x="3534771" y="2025183"/>
            <a:ext cx="3193575" cy="446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400" b="1" i="0" u="sng" strike="noStrike" cap="none" normalizeH="0" baseline="0" dirty="0">
                <a:ln>
                  <a:noFill/>
                </a:ln>
                <a:solidFill>
                  <a:schemeClr val="tx1"/>
                </a:solidFill>
                <a:effectLst/>
              </a:rPr>
              <a:t>Tokens:</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Keyword for print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Left Parenthesis for (</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Numeric Literal for 5</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Operator for +</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Numeric Literal for 3</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rPr>
              <a:t>Right Parenthesis for )</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
        <p:nvSpPr>
          <p:cNvPr id="8" name="Rectangle 4">
            <a:extLst>
              <a:ext uri="{FF2B5EF4-FFF2-40B4-BE49-F238E27FC236}">
                <a16:creationId xmlns:a16="http://schemas.microsoft.com/office/drawing/2014/main" id="{383F9FF9-FB3F-C94B-C0FD-C2664303C31E}"/>
              </a:ext>
            </a:extLst>
          </p:cNvPr>
          <p:cNvSpPr>
            <a:spLocks noChangeArrowheads="1"/>
          </p:cNvSpPr>
          <p:nvPr/>
        </p:nvSpPr>
        <p:spPr bwMode="auto">
          <a:xfrm flipH="1">
            <a:off x="6994473" y="2284646"/>
            <a:ext cx="5036027" cy="28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Lexeme</a:t>
            </a:r>
            <a:r>
              <a:rPr kumimoji="0" lang="en-US" altLang="en-US" sz="2400" b="0" i="0" u="none" strike="noStrike" cap="none" normalizeH="0" baseline="0" dirty="0">
                <a:ln>
                  <a:noFill/>
                </a:ln>
                <a:solidFill>
                  <a:schemeClr val="tx1"/>
                </a:solidFill>
                <a:effectLst/>
              </a:rPr>
              <a:t> is the raw data from the source code (actual text).</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Token</a:t>
            </a:r>
            <a:r>
              <a:rPr kumimoji="0" lang="en-US" altLang="en-US" sz="2400" b="0" i="0" u="none" strike="noStrike" cap="none" normalizeH="0" baseline="0" dirty="0">
                <a:ln>
                  <a:noFill/>
                </a:ln>
                <a:solidFill>
                  <a:schemeClr val="tx1"/>
                </a:solidFill>
                <a:effectLst/>
              </a:rPr>
              <a:t> is the processed, classified representation of that data used for further analysis. </a:t>
            </a:r>
          </a:p>
        </p:txBody>
      </p:sp>
    </p:spTree>
    <p:extLst>
      <p:ext uri="{BB962C8B-B14F-4D97-AF65-F5344CB8AC3E}">
        <p14:creationId xmlns:p14="http://schemas.microsoft.com/office/powerpoint/2010/main" val="28768880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DD9E8-BA60-ABB8-EA13-B8193A6DE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DF8E6-066C-E768-5C95-312B763CCA58}"/>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A2EA3723-8C9F-9754-F149-7A590F358D9A}"/>
              </a:ext>
            </a:extLst>
          </p:cNvPr>
          <p:cNvSpPr>
            <a:spLocks noGrp="1"/>
          </p:cNvSpPr>
          <p:nvPr>
            <p:ph type="subTitle" idx="1"/>
          </p:nvPr>
        </p:nvSpPr>
        <p:spPr>
          <a:xfrm>
            <a:off x="0" y="798029"/>
            <a:ext cx="12192000" cy="6059971"/>
          </a:xfrm>
        </p:spPr>
        <p:txBody>
          <a:bodyPr>
            <a:normAutofit/>
          </a:bodyPr>
          <a:lstStyle/>
          <a:p>
            <a:pPr algn="just">
              <a:lnSpc>
                <a:spcPct val="150000"/>
              </a:lnSpc>
            </a:pPr>
            <a:br>
              <a:rPr lang="en-GB" sz="2000" i="0" dirty="0">
                <a:solidFill>
                  <a:srgbClr val="231F20"/>
                </a:solidFill>
                <a:effectLst/>
                <a:latin typeface="JansonText-Roman"/>
              </a:rPr>
            </a:b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145B7EC6-E24D-A367-A1A2-AD6028767076}"/>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BCAF7DB2-CC69-B8D5-0ECD-5217CDB9573C}"/>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8" name="Picture 7">
            <a:extLst>
              <a:ext uri="{FF2B5EF4-FFF2-40B4-BE49-F238E27FC236}">
                <a16:creationId xmlns:a16="http://schemas.microsoft.com/office/drawing/2014/main" id="{E49406CA-67F0-C477-3C45-0AEBFEE0FE2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9375" y="982639"/>
            <a:ext cx="8141071" cy="2202550"/>
          </a:xfrm>
          <a:prstGeom prst="rect">
            <a:avLst/>
          </a:prstGeom>
        </p:spPr>
      </p:pic>
      <p:sp>
        <p:nvSpPr>
          <p:cNvPr id="10" name="TextBox 9">
            <a:extLst>
              <a:ext uri="{FF2B5EF4-FFF2-40B4-BE49-F238E27FC236}">
                <a16:creationId xmlns:a16="http://schemas.microsoft.com/office/drawing/2014/main" id="{5103B7C3-24E7-B6A2-D535-9DC501365229}"/>
              </a:ext>
            </a:extLst>
          </p:cNvPr>
          <p:cNvSpPr txBox="1"/>
          <p:nvPr/>
        </p:nvSpPr>
        <p:spPr>
          <a:xfrm>
            <a:off x="149374" y="3511398"/>
            <a:ext cx="12042625" cy="1983620"/>
          </a:xfrm>
          <a:prstGeom prst="rect">
            <a:avLst/>
          </a:prstGeom>
          <a:noFill/>
        </p:spPr>
        <p:txBody>
          <a:bodyPr wrap="square">
            <a:spAutoFit/>
          </a:bodyPr>
          <a:lstStyle/>
          <a:p>
            <a:pPr algn="just">
              <a:lnSpc>
                <a:spcPct val="150000"/>
              </a:lnSpc>
            </a:pPr>
            <a:r>
              <a:rPr lang="en-GB" sz="2000" i="0" dirty="0">
                <a:solidFill>
                  <a:srgbClr val="231F20"/>
                </a:solidFill>
                <a:effectLst/>
              </a:rPr>
              <a:t>Note that </a:t>
            </a:r>
            <a:r>
              <a:rPr lang="el-GR" sz="2400" b="1" i="0" dirty="0">
                <a:solidFill>
                  <a:srgbClr val="231F20"/>
                </a:solidFill>
                <a:effectLst/>
              </a:rPr>
              <a:t>ε</a:t>
            </a:r>
            <a:r>
              <a:rPr lang="en-GB" sz="2400" b="1" i="0" dirty="0">
                <a:solidFill>
                  <a:srgbClr val="231F20"/>
                </a:solidFill>
                <a:effectLst/>
              </a:rPr>
              <a:t> </a:t>
            </a:r>
            <a:r>
              <a:rPr lang="en-GB" sz="2000" i="0" dirty="0">
                <a:solidFill>
                  <a:srgbClr val="231F20"/>
                </a:solidFill>
                <a:effectLst/>
              </a:rPr>
              <a:t>specifies the empty string. </a:t>
            </a:r>
            <a:r>
              <a:rPr lang="en-GB" sz="2000" b="1" i="0" dirty="0">
                <a:solidFill>
                  <a:srgbClr val="231F20"/>
                </a:solidFill>
                <a:effectLst/>
              </a:rPr>
              <a:t>A rule </a:t>
            </a:r>
            <a:r>
              <a:rPr lang="en-GB" sz="2000" i="0" dirty="0">
                <a:solidFill>
                  <a:srgbClr val="231F20"/>
                </a:solidFill>
                <a:effectLst/>
              </a:rPr>
              <a:t>that has as its </a:t>
            </a:r>
            <a:r>
              <a:rPr lang="en-GB" sz="2000" b="1" i="0" dirty="0">
                <a:solidFill>
                  <a:srgbClr val="231F20"/>
                </a:solidFill>
                <a:effectLst/>
              </a:rPr>
              <a:t>RHS</a:t>
            </a:r>
            <a:r>
              <a:rPr lang="en-GB" sz="2000" i="0" dirty="0">
                <a:solidFill>
                  <a:srgbClr val="231F20"/>
                </a:solidFill>
                <a:effectLst/>
              </a:rPr>
              <a:t> is called an </a:t>
            </a:r>
            <a:r>
              <a:rPr lang="en-GB" sz="2000" b="1" i="1" dirty="0">
                <a:solidFill>
                  <a:srgbClr val="231F20"/>
                </a:solidFill>
                <a:effectLst/>
              </a:rPr>
              <a:t>erasure</a:t>
            </a:r>
            <a:r>
              <a:rPr lang="en-GB" sz="2000" i="1" dirty="0">
                <a:solidFill>
                  <a:srgbClr val="231F20"/>
                </a:solidFill>
                <a:effectLst/>
              </a:rPr>
              <a:t> rule</a:t>
            </a:r>
            <a:r>
              <a:rPr lang="en-GB" sz="2000" i="0" dirty="0">
                <a:solidFill>
                  <a:srgbClr val="231F20"/>
                </a:solidFill>
                <a:effectLst/>
              </a:rPr>
              <a:t>, because its use in a derivation effectively erases its LHS from the sentential form. </a:t>
            </a:r>
          </a:p>
          <a:p>
            <a:pPr algn="just">
              <a:lnSpc>
                <a:spcPct val="150000"/>
              </a:lnSpc>
            </a:pPr>
            <a:r>
              <a:rPr lang="en-GB" sz="2000" i="0" dirty="0">
                <a:solidFill>
                  <a:srgbClr val="231F20"/>
                </a:solidFill>
                <a:effectLst/>
              </a:rPr>
              <a:t>Consider the following example grammar and the application of the above process</a:t>
            </a:r>
          </a:p>
          <a:p>
            <a:pPr algn="just">
              <a:lnSpc>
                <a:spcPct val="150000"/>
              </a:lnSpc>
            </a:pPr>
            <a:endParaRPr lang="en-US" sz="2000" dirty="0"/>
          </a:p>
        </p:txBody>
      </p:sp>
      <p:pic>
        <p:nvPicPr>
          <p:cNvPr id="13" name="Picture 12">
            <a:extLst>
              <a:ext uri="{FF2B5EF4-FFF2-40B4-BE49-F238E27FC236}">
                <a16:creationId xmlns:a16="http://schemas.microsoft.com/office/drawing/2014/main" id="{1051BFF9-F8C5-0F5A-4803-52111896512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013788" y="5117911"/>
            <a:ext cx="2049531" cy="1221296"/>
          </a:xfrm>
          <a:prstGeom prst="rect">
            <a:avLst/>
          </a:prstGeom>
        </p:spPr>
      </p:pic>
    </p:spTree>
    <p:extLst>
      <p:ext uri="{BB962C8B-B14F-4D97-AF65-F5344CB8AC3E}">
        <p14:creationId xmlns:p14="http://schemas.microsoft.com/office/powerpoint/2010/main" val="38954341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1D874-B453-05BC-965F-D83B73B67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4C641-D913-41AA-6254-1FD96009BCD2}"/>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6E340BB5-6249-EB82-ABD1-D4344AE95E82}"/>
              </a:ext>
            </a:extLst>
          </p:cNvPr>
          <p:cNvSpPr>
            <a:spLocks noGrp="1"/>
          </p:cNvSpPr>
          <p:nvPr>
            <p:ph type="subTitle" idx="1"/>
          </p:nvPr>
        </p:nvSpPr>
        <p:spPr>
          <a:xfrm>
            <a:off x="0" y="798029"/>
            <a:ext cx="12192000" cy="6059971"/>
          </a:xfrm>
        </p:spPr>
        <p:txBody>
          <a:bodyPr>
            <a:normAutofit/>
          </a:bodyPr>
          <a:lstStyle/>
          <a:p>
            <a:pPr algn="just">
              <a:lnSpc>
                <a:spcPct val="150000"/>
              </a:lnSpc>
            </a:pPr>
            <a:br>
              <a:rPr lang="en-GB" sz="2000" i="0" dirty="0">
                <a:solidFill>
                  <a:srgbClr val="231F20"/>
                </a:solidFill>
                <a:effectLst/>
                <a:latin typeface="JansonText-Roman"/>
              </a:rPr>
            </a:b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32D1D69-1B1A-8ED5-9F80-1E8A69355B88}"/>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39F5B26A-181E-F0CC-3ED1-7014A11942E9}"/>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6" name="Picture 5">
            <a:extLst>
              <a:ext uri="{FF2B5EF4-FFF2-40B4-BE49-F238E27FC236}">
                <a16:creationId xmlns:a16="http://schemas.microsoft.com/office/drawing/2014/main" id="{F9995C96-C40E-F0F6-7D5F-A916E09228D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33364" y="1009934"/>
            <a:ext cx="9103043" cy="2984381"/>
          </a:xfrm>
          <a:prstGeom prst="rect">
            <a:avLst/>
          </a:prstGeom>
        </p:spPr>
      </p:pic>
      <p:sp>
        <p:nvSpPr>
          <p:cNvPr id="8" name="TextBox 7">
            <a:extLst>
              <a:ext uri="{FF2B5EF4-FFF2-40B4-BE49-F238E27FC236}">
                <a16:creationId xmlns:a16="http://schemas.microsoft.com/office/drawing/2014/main" id="{43AF65DB-7F42-1826-1BF0-95E18961F325}"/>
              </a:ext>
            </a:extLst>
          </p:cNvPr>
          <p:cNvSpPr txBox="1"/>
          <p:nvPr/>
        </p:nvSpPr>
        <p:spPr>
          <a:xfrm>
            <a:off x="133363" y="4165276"/>
            <a:ext cx="11931258" cy="506292"/>
          </a:xfrm>
          <a:prstGeom prst="rect">
            <a:avLst/>
          </a:prstGeom>
          <a:noFill/>
        </p:spPr>
        <p:txBody>
          <a:bodyPr wrap="square">
            <a:spAutoFit/>
          </a:bodyPr>
          <a:lstStyle/>
          <a:p>
            <a:pPr algn="just">
              <a:lnSpc>
                <a:spcPct val="150000"/>
              </a:lnSpc>
            </a:pPr>
            <a:r>
              <a:rPr lang="en-GB" sz="2000" i="0" dirty="0">
                <a:solidFill>
                  <a:srgbClr val="231F20"/>
                </a:solidFill>
                <a:effectLst/>
              </a:rPr>
              <a:t>Because there is no left recursion in </a:t>
            </a:r>
            <a:r>
              <a:rPr lang="en-GB" sz="2000" b="1" i="0" dirty="0">
                <a:solidFill>
                  <a:srgbClr val="231F20"/>
                </a:solidFill>
                <a:effectLst/>
              </a:rPr>
              <a:t>the F-rules</a:t>
            </a:r>
            <a:r>
              <a:rPr lang="en-GB" sz="2000" i="0" dirty="0">
                <a:solidFill>
                  <a:srgbClr val="231F20"/>
                </a:solidFill>
                <a:effectLst/>
              </a:rPr>
              <a:t>, they remain the same, so the complete replacement grammar is</a:t>
            </a:r>
            <a:endParaRPr lang="en-US" sz="2000" dirty="0"/>
          </a:p>
        </p:txBody>
      </p:sp>
      <p:pic>
        <p:nvPicPr>
          <p:cNvPr id="10" name="Picture 9">
            <a:extLst>
              <a:ext uri="{FF2B5EF4-FFF2-40B4-BE49-F238E27FC236}">
                <a16:creationId xmlns:a16="http://schemas.microsoft.com/office/drawing/2014/main" id="{03D0A7ED-DDC4-A9A1-1049-1E0F5FFDCBD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83442" y="4671568"/>
            <a:ext cx="1918815" cy="1760211"/>
          </a:xfrm>
          <a:prstGeom prst="rect">
            <a:avLst/>
          </a:prstGeom>
        </p:spPr>
      </p:pic>
      <p:sp>
        <p:nvSpPr>
          <p:cNvPr id="13" name="TextBox 12">
            <a:extLst>
              <a:ext uri="{FF2B5EF4-FFF2-40B4-BE49-F238E27FC236}">
                <a16:creationId xmlns:a16="http://schemas.microsoft.com/office/drawing/2014/main" id="{27497A7F-64C7-18BE-EE7A-7234807885DF}"/>
              </a:ext>
            </a:extLst>
          </p:cNvPr>
          <p:cNvSpPr txBox="1"/>
          <p:nvPr/>
        </p:nvSpPr>
        <p:spPr>
          <a:xfrm>
            <a:off x="3094629" y="4924417"/>
            <a:ext cx="8969992" cy="1429622"/>
          </a:xfrm>
          <a:prstGeom prst="rect">
            <a:avLst/>
          </a:prstGeom>
          <a:noFill/>
        </p:spPr>
        <p:txBody>
          <a:bodyPr wrap="square">
            <a:spAutoFit/>
          </a:bodyPr>
          <a:lstStyle/>
          <a:p>
            <a:pPr algn="just">
              <a:lnSpc>
                <a:spcPct val="150000"/>
              </a:lnSpc>
            </a:pPr>
            <a:r>
              <a:rPr lang="en-GB" sz="2000" i="0" dirty="0">
                <a:solidFill>
                  <a:srgbClr val="231F20"/>
                </a:solidFill>
                <a:effectLst/>
              </a:rPr>
              <a:t>This grammar generates the same language as the original grammar but is not</a:t>
            </a:r>
            <a:br>
              <a:rPr lang="en-GB" sz="2000" i="0" dirty="0">
                <a:solidFill>
                  <a:srgbClr val="231F20"/>
                </a:solidFill>
                <a:effectLst/>
              </a:rPr>
            </a:br>
            <a:r>
              <a:rPr lang="en-GB" sz="2000" i="0" dirty="0">
                <a:solidFill>
                  <a:srgbClr val="231F20"/>
                </a:solidFill>
                <a:effectLst/>
              </a:rPr>
              <a:t>left recursive.</a:t>
            </a:r>
          </a:p>
          <a:p>
            <a:pPr algn="just">
              <a:lnSpc>
                <a:spcPct val="150000"/>
              </a:lnSpc>
            </a:pPr>
            <a:endParaRPr lang="en-US" sz="2000" dirty="0"/>
          </a:p>
        </p:txBody>
      </p:sp>
    </p:spTree>
    <p:extLst>
      <p:ext uri="{BB962C8B-B14F-4D97-AF65-F5344CB8AC3E}">
        <p14:creationId xmlns:p14="http://schemas.microsoft.com/office/powerpoint/2010/main" val="14121467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334F1-8CFD-B99D-1091-FF782FA72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F321CC-9EBE-C69C-4A76-81C8A4D71F2A}"/>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B1D3B5A5-1665-B898-C4DC-2DF2E480E2A8}"/>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2000" i="0" dirty="0">
                <a:solidFill>
                  <a:srgbClr val="231F20"/>
                </a:solidFill>
                <a:effectLst/>
              </a:rPr>
              <a:t>Indirect left recursion poses the same problem as direct left recursion. For example, suppose we have</a:t>
            </a:r>
            <a:br>
              <a:rPr lang="en-GB" sz="2000" i="0" dirty="0">
                <a:solidFill>
                  <a:srgbClr val="231F20"/>
                </a:solidFill>
                <a:effectLst/>
              </a:rPr>
            </a:br>
            <a:r>
              <a:rPr lang="en-GB" sz="2000" b="1" i="0" dirty="0">
                <a:solidFill>
                  <a:srgbClr val="231F20"/>
                </a:solidFill>
                <a:effectLst/>
              </a:rPr>
              <a:t>A → B a </a:t>
            </a:r>
            <a:r>
              <a:rPr lang="en-GB" sz="2000" b="1" i="0" dirty="0" err="1">
                <a:solidFill>
                  <a:srgbClr val="231F20"/>
                </a:solidFill>
                <a:effectLst/>
              </a:rPr>
              <a:t>A</a:t>
            </a:r>
            <a:endParaRPr lang="en-GB" sz="2000" b="1" dirty="0">
              <a:solidFill>
                <a:srgbClr val="231F20"/>
              </a:solidFill>
            </a:endParaRPr>
          </a:p>
          <a:p>
            <a:pPr algn="just">
              <a:lnSpc>
                <a:spcPct val="150000"/>
              </a:lnSpc>
            </a:pPr>
            <a:r>
              <a:rPr lang="en-GB" sz="2000" b="1" i="0" dirty="0">
                <a:solidFill>
                  <a:srgbClr val="231F20"/>
                </a:solidFill>
                <a:effectLst/>
              </a:rPr>
              <a:t>B → A b</a:t>
            </a:r>
          </a:p>
          <a:p>
            <a:pPr marL="342900" indent="-342900" algn="just">
              <a:lnSpc>
                <a:spcPct val="150000"/>
              </a:lnSpc>
              <a:buFont typeface="Arial" panose="020B0604020202020204" pitchFamily="34" charset="0"/>
              <a:buChar char="•"/>
            </a:pPr>
            <a:r>
              <a:rPr lang="en-GB" sz="2000" i="0" dirty="0">
                <a:solidFill>
                  <a:srgbClr val="231F20"/>
                </a:solidFill>
                <a:effectLst/>
              </a:rPr>
              <a:t>A </a:t>
            </a:r>
            <a:r>
              <a:rPr lang="en-GB" sz="2000" b="1" i="0" dirty="0">
                <a:solidFill>
                  <a:srgbClr val="231F20"/>
                </a:solidFill>
                <a:effectLst/>
              </a:rPr>
              <a:t>recursive-descent</a:t>
            </a:r>
            <a:r>
              <a:rPr lang="en-GB" sz="2000" i="0" dirty="0">
                <a:solidFill>
                  <a:srgbClr val="231F20"/>
                </a:solidFill>
                <a:effectLst/>
              </a:rPr>
              <a:t> parser for these rules would have the </a:t>
            </a:r>
            <a:r>
              <a:rPr lang="en-GB" sz="2000" b="1" i="0" dirty="0">
                <a:solidFill>
                  <a:srgbClr val="231F20"/>
                </a:solidFill>
                <a:effectLst/>
              </a:rPr>
              <a:t>A </a:t>
            </a:r>
            <a:r>
              <a:rPr lang="en-GB" sz="2000" i="0" dirty="0">
                <a:solidFill>
                  <a:srgbClr val="231F20"/>
                </a:solidFill>
                <a:effectLst/>
              </a:rPr>
              <a:t>subprogram</a:t>
            </a:r>
          </a:p>
          <a:p>
            <a:pPr marL="342900" indent="-342900" algn="just">
              <a:lnSpc>
                <a:spcPct val="150000"/>
              </a:lnSpc>
              <a:buFont typeface="Arial" panose="020B0604020202020204" pitchFamily="34" charset="0"/>
              <a:buChar char="•"/>
            </a:pPr>
            <a:r>
              <a:rPr lang="en-GB" sz="2000" dirty="0">
                <a:solidFill>
                  <a:srgbClr val="231F20"/>
                </a:solidFill>
              </a:rPr>
              <a:t>‘A’</a:t>
            </a:r>
            <a:r>
              <a:rPr lang="en-GB" sz="2000" b="1" dirty="0">
                <a:solidFill>
                  <a:srgbClr val="231F20"/>
                </a:solidFill>
              </a:rPr>
              <a:t> </a:t>
            </a:r>
            <a:r>
              <a:rPr lang="en-GB" sz="2000" b="1" i="0" dirty="0">
                <a:solidFill>
                  <a:srgbClr val="231F20"/>
                </a:solidFill>
                <a:effectLst/>
              </a:rPr>
              <a:t>immediately</a:t>
            </a:r>
            <a:r>
              <a:rPr lang="en-GB" sz="2000" i="0" dirty="0">
                <a:solidFill>
                  <a:srgbClr val="231F20"/>
                </a:solidFill>
                <a:effectLst/>
              </a:rPr>
              <a:t> call the subprogram for </a:t>
            </a:r>
            <a:r>
              <a:rPr lang="en-GB" sz="2000" b="1" i="0" dirty="0">
                <a:solidFill>
                  <a:srgbClr val="231F20"/>
                </a:solidFill>
                <a:effectLst/>
              </a:rPr>
              <a:t>B</a:t>
            </a:r>
            <a:endParaRPr lang="en-GB" sz="2000" b="1" dirty="0">
              <a:solidFill>
                <a:srgbClr val="231F20"/>
              </a:solidFill>
            </a:endParaRPr>
          </a:p>
          <a:p>
            <a:pPr marL="342900" indent="-342900" algn="just">
              <a:lnSpc>
                <a:spcPct val="150000"/>
              </a:lnSpc>
              <a:buFont typeface="Arial" panose="020B0604020202020204" pitchFamily="34" charset="0"/>
              <a:buChar char="•"/>
            </a:pPr>
            <a:r>
              <a:rPr lang="en-GB" sz="2000" b="1" i="0" dirty="0">
                <a:solidFill>
                  <a:srgbClr val="231F20"/>
                </a:solidFill>
                <a:effectLst/>
              </a:rPr>
              <a:t>‘B’ </a:t>
            </a:r>
            <a:r>
              <a:rPr lang="en-GB" sz="2000" i="0" dirty="0">
                <a:solidFill>
                  <a:srgbClr val="231F20"/>
                </a:solidFill>
                <a:effectLst/>
              </a:rPr>
              <a:t>immediately calls the ‘</a:t>
            </a:r>
            <a:r>
              <a:rPr lang="en-GB" sz="2000" b="1" i="0" dirty="0">
                <a:solidFill>
                  <a:srgbClr val="231F20"/>
                </a:solidFill>
                <a:effectLst/>
              </a:rPr>
              <a:t>A’</a:t>
            </a:r>
            <a:r>
              <a:rPr lang="en-GB" sz="2000" i="0" dirty="0">
                <a:solidFill>
                  <a:srgbClr val="231F20"/>
                </a:solidFill>
                <a:effectLst/>
              </a:rPr>
              <a:t> subprogram. </a:t>
            </a:r>
          </a:p>
          <a:p>
            <a:pPr marL="342900" indent="-342900" algn="just">
              <a:lnSpc>
                <a:spcPct val="150000"/>
              </a:lnSpc>
              <a:buFont typeface="Arial" panose="020B0604020202020204" pitchFamily="34" charset="0"/>
              <a:buChar char="•"/>
            </a:pPr>
            <a:r>
              <a:rPr lang="en-GB" sz="2000" i="0" dirty="0">
                <a:solidFill>
                  <a:srgbClr val="231F20"/>
                </a:solidFill>
                <a:effectLst/>
              </a:rPr>
              <a:t>So, the problem is the same as for direct left recursion. </a:t>
            </a:r>
          </a:p>
          <a:p>
            <a:pPr marL="342900" indent="-342900" algn="just">
              <a:lnSpc>
                <a:spcPct val="150000"/>
              </a:lnSpc>
              <a:buFont typeface="Arial" panose="020B0604020202020204" pitchFamily="34" charset="0"/>
              <a:buChar char="•"/>
            </a:pPr>
            <a:r>
              <a:rPr lang="en-GB" sz="2000" i="0" dirty="0">
                <a:solidFill>
                  <a:srgbClr val="231F20"/>
                </a:solidFill>
                <a:effectLst/>
              </a:rPr>
              <a:t>The problem of left recursion is not confined to building top-down parsers. </a:t>
            </a:r>
          </a:p>
          <a:p>
            <a:pPr marL="342900" indent="-342900" algn="just">
              <a:lnSpc>
                <a:spcPct val="150000"/>
              </a:lnSpc>
              <a:buFont typeface="Arial" panose="020B0604020202020204" pitchFamily="34" charset="0"/>
              <a:buChar char="•"/>
            </a:pPr>
            <a:r>
              <a:rPr lang="en-GB" sz="2000" i="0" dirty="0">
                <a:solidFill>
                  <a:srgbClr val="231F20"/>
                </a:solidFill>
                <a:effectLst/>
              </a:rPr>
              <a:t>It is a problem for all top-down parsing algorithms. </a:t>
            </a:r>
          </a:p>
          <a:p>
            <a:pPr marL="342900" indent="-342900" algn="just">
              <a:lnSpc>
                <a:spcPct val="150000"/>
              </a:lnSpc>
              <a:buFont typeface="Arial" panose="020B0604020202020204" pitchFamily="34" charset="0"/>
              <a:buChar char="•"/>
            </a:pPr>
            <a:r>
              <a:rPr lang="en-GB" sz="2000" i="0" dirty="0">
                <a:solidFill>
                  <a:srgbClr val="231F20"/>
                </a:solidFill>
                <a:effectLst/>
              </a:rPr>
              <a:t>Fortunately, left recursion is not a problem for bottom-up parsing algorithms</a:t>
            </a:r>
          </a:p>
          <a:p>
            <a:pPr algn="just">
              <a:lnSpc>
                <a:spcPct val="150000"/>
              </a:lnSpc>
            </a:pPr>
            <a:endParaRPr lang="en-US" sz="2000" b="1" dirty="0">
              <a:cs typeface="Arial" panose="020B0604020202020204" pitchFamily="34" charset="0"/>
            </a:endParaRPr>
          </a:p>
        </p:txBody>
      </p:sp>
      <p:cxnSp>
        <p:nvCxnSpPr>
          <p:cNvPr id="5" name="Straight Connector 4">
            <a:extLst>
              <a:ext uri="{FF2B5EF4-FFF2-40B4-BE49-F238E27FC236}">
                <a16:creationId xmlns:a16="http://schemas.microsoft.com/office/drawing/2014/main" id="{A5DC7D4B-994B-1919-5446-9858EDA2AC42}"/>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AB7FDE8A-40FA-9100-EEE8-5603037D8B75}"/>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22654629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0B2F2-2D76-D46C-323C-25498F09A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ED87C-ACEA-74E0-96EF-099D5C47142B}"/>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6A3C6E45-3163-17DD-9D1E-ABB4541A50DE}"/>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2000" b="1" dirty="0">
                <a:cs typeface="Arial" panose="020B0604020202020204" pitchFamily="34" charset="0"/>
              </a:rPr>
              <a:t>Avoiding left recursion </a:t>
            </a:r>
            <a:endParaRPr lang="en-US" sz="2000" b="1" dirty="0">
              <a:cs typeface="Arial" panose="020B0604020202020204" pitchFamily="34" charset="0"/>
            </a:endParaRPr>
          </a:p>
        </p:txBody>
      </p:sp>
      <p:cxnSp>
        <p:nvCxnSpPr>
          <p:cNvPr id="5" name="Straight Connector 4">
            <a:extLst>
              <a:ext uri="{FF2B5EF4-FFF2-40B4-BE49-F238E27FC236}">
                <a16:creationId xmlns:a16="http://schemas.microsoft.com/office/drawing/2014/main" id="{8C6CB772-BF02-6ABB-8E64-D470E3FB4D34}"/>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DC79A78A-6FB8-16ED-2735-3D5FD2AF457A}"/>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6" name="Picture 5">
            <a:extLst>
              <a:ext uri="{FF2B5EF4-FFF2-40B4-BE49-F238E27FC236}">
                <a16:creationId xmlns:a16="http://schemas.microsoft.com/office/drawing/2014/main" id="{D476B138-613A-4496-B7E0-E0B6B18B82C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96287" y="1689645"/>
            <a:ext cx="9703558" cy="4679907"/>
          </a:xfrm>
          <a:prstGeom prst="rect">
            <a:avLst/>
          </a:prstGeom>
        </p:spPr>
      </p:pic>
    </p:spTree>
    <p:extLst>
      <p:ext uri="{BB962C8B-B14F-4D97-AF65-F5344CB8AC3E}">
        <p14:creationId xmlns:p14="http://schemas.microsoft.com/office/powerpoint/2010/main" val="16214996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8535B-8E2A-78F7-6FC9-F8AE4D5219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449F2-C3E9-586B-0B54-66126D41469D}"/>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56601252-7129-3A39-9877-49440E5B46A0}"/>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3200" b="1" dirty="0">
                <a:latin typeface="Arial" panose="020B0604020202020204" pitchFamily="34" charset="0"/>
                <a:cs typeface="Arial" panose="020B0604020202020204" pitchFamily="34" charset="0"/>
              </a:rPr>
              <a:t>Bottom-Up parser</a:t>
            </a:r>
          </a:p>
          <a:p>
            <a:pPr marL="342900" indent="-342900" algn="just">
              <a:lnSpc>
                <a:spcPct val="150000"/>
              </a:lnSpc>
              <a:buFont typeface="Arial" panose="020B0604020202020204" pitchFamily="34" charset="0"/>
              <a:buChar char="•"/>
            </a:pPr>
            <a:r>
              <a:rPr lang="en-GB" sz="2000" i="0" dirty="0">
                <a:solidFill>
                  <a:srgbClr val="231F20"/>
                </a:solidFill>
                <a:effectLst/>
              </a:rPr>
              <a:t>A bottom-up parser constructs a parse tree by beginning at the </a:t>
            </a:r>
            <a:r>
              <a:rPr lang="en-GB" sz="2000" b="1" i="0" dirty="0">
                <a:solidFill>
                  <a:srgbClr val="231F20"/>
                </a:solidFill>
                <a:effectLst/>
              </a:rPr>
              <a:t>leaves</a:t>
            </a:r>
            <a:r>
              <a:rPr lang="en-GB" sz="2000" i="0" dirty="0">
                <a:solidFill>
                  <a:srgbClr val="231F20"/>
                </a:solidFill>
                <a:effectLst/>
              </a:rPr>
              <a:t> and progressing </a:t>
            </a:r>
            <a:r>
              <a:rPr lang="en-GB" sz="2000" b="1" i="0" dirty="0">
                <a:solidFill>
                  <a:srgbClr val="231F20"/>
                </a:solidFill>
                <a:effectLst/>
              </a:rPr>
              <a:t>toward the root</a:t>
            </a:r>
            <a:r>
              <a:rPr lang="en-GB" sz="2000" i="0" dirty="0">
                <a:solidFill>
                  <a:srgbClr val="231F20"/>
                </a:solidFill>
                <a:effectLst/>
              </a:rPr>
              <a:t>. </a:t>
            </a:r>
          </a:p>
          <a:p>
            <a:pPr marL="342900" indent="-342900" algn="just">
              <a:lnSpc>
                <a:spcPct val="150000"/>
              </a:lnSpc>
              <a:buFont typeface="Arial" panose="020B0604020202020204" pitchFamily="34" charset="0"/>
              <a:buChar char="•"/>
            </a:pPr>
            <a:r>
              <a:rPr lang="en-GB" sz="2000" i="0" dirty="0">
                <a:solidFill>
                  <a:srgbClr val="231F20"/>
                </a:solidFill>
                <a:effectLst/>
              </a:rPr>
              <a:t>This parse order corresponds to the reverse of a rightmost derivation. </a:t>
            </a:r>
          </a:p>
          <a:p>
            <a:pPr marL="342900" indent="-342900" algn="just">
              <a:lnSpc>
                <a:spcPct val="150000"/>
              </a:lnSpc>
              <a:buFont typeface="Arial" panose="020B0604020202020204" pitchFamily="34" charset="0"/>
              <a:buChar char="•"/>
            </a:pPr>
            <a:r>
              <a:rPr lang="en-GB" sz="2000" i="0" dirty="0">
                <a:solidFill>
                  <a:srgbClr val="231F20"/>
                </a:solidFill>
                <a:effectLst/>
              </a:rPr>
              <a:t>That is, the sentential forms of the derivation are produced in order of </a:t>
            </a:r>
            <a:r>
              <a:rPr lang="en-GB" sz="2000" b="1" i="0" dirty="0">
                <a:solidFill>
                  <a:srgbClr val="231F20"/>
                </a:solidFill>
                <a:effectLst/>
              </a:rPr>
              <a:t>last to first</a:t>
            </a:r>
            <a:r>
              <a:rPr lang="en-GB" sz="2000" i="0" dirty="0">
                <a:solidFill>
                  <a:srgbClr val="231F20"/>
                </a:solidFill>
                <a:effectLst/>
              </a:rPr>
              <a:t>. </a:t>
            </a:r>
          </a:p>
          <a:p>
            <a:pPr marL="342900" indent="-342900" algn="just">
              <a:lnSpc>
                <a:spcPct val="150000"/>
              </a:lnSpc>
              <a:buFont typeface="Arial" panose="020B0604020202020204" pitchFamily="34" charset="0"/>
              <a:buChar char="•"/>
            </a:pPr>
            <a:r>
              <a:rPr lang="en-GB" sz="2000" i="0" dirty="0">
                <a:solidFill>
                  <a:srgbClr val="231F20"/>
                </a:solidFill>
                <a:effectLst/>
              </a:rPr>
              <a:t>In terms of the </a:t>
            </a:r>
            <a:r>
              <a:rPr lang="en-GB" sz="2000" b="1" i="0" dirty="0">
                <a:solidFill>
                  <a:srgbClr val="231F20"/>
                </a:solidFill>
                <a:effectLst/>
              </a:rPr>
              <a:t>derivation</a:t>
            </a:r>
            <a:r>
              <a:rPr lang="en-GB" sz="2000" i="0" dirty="0">
                <a:solidFill>
                  <a:srgbClr val="231F20"/>
                </a:solidFill>
                <a:effectLst/>
              </a:rPr>
              <a:t>, a </a:t>
            </a:r>
            <a:r>
              <a:rPr lang="en-GB" sz="2000" b="1" i="0" dirty="0">
                <a:solidFill>
                  <a:srgbClr val="231F20"/>
                </a:solidFill>
                <a:effectLst/>
              </a:rPr>
              <a:t>bottom-up parser </a:t>
            </a:r>
            <a:r>
              <a:rPr lang="en-GB" sz="2000" i="0" dirty="0">
                <a:solidFill>
                  <a:srgbClr val="231F20"/>
                </a:solidFill>
                <a:effectLst/>
              </a:rPr>
              <a:t>can be described as follows: </a:t>
            </a:r>
          </a:p>
          <a:p>
            <a:pPr marL="342900" indent="-342900" algn="just">
              <a:lnSpc>
                <a:spcPct val="150000"/>
              </a:lnSpc>
              <a:buFont typeface="Arial" panose="020B0604020202020204" pitchFamily="34" charset="0"/>
              <a:buChar char="•"/>
            </a:pPr>
            <a:r>
              <a:rPr lang="en-GB" sz="2000" i="0" dirty="0">
                <a:solidFill>
                  <a:srgbClr val="231F20"/>
                </a:solidFill>
                <a:effectLst/>
              </a:rPr>
              <a:t>Given a right sentential form </a:t>
            </a:r>
            <a:r>
              <a:rPr lang="el-GR" sz="2000" b="1" i="0" dirty="0">
                <a:solidFill>
                  <a:srgbClr val="231F20"/>
                </a:solidFill>
                <a:effectLst/>
              </a:rPr>
              <a:t>α</a:t>
            </a:r>
            <a:r>
              <a:rPr lang="en-GB" sz="2000" b="1" i="0" dirty="0">
                <a:solidFill>
                  <a:srgbClr val="231F20"/>
                </a:solidFill>
                <a:effectLst/>
              </a:rPr>
              <a:t>, </a:t>
            </a:r>
            <a:r>
              <a:rPr lang="en-GB" sz="2000" i="0" dirty="0">
                <a:solidFill>
                  <a:srgbClr val="231F20"/>
                </a:solidFill>
                <a:effectLst/>
              </a:rPr>
              <a:t> the parser must determine what </a:t>
            </a:r>
            <a:r>
              <a:rPr lang="en-GB" sz="2000" b="1" i="0" dirty="0">
                <a:solidFill>
                  <a:srgbClr val="231F20"/>
                </a:solidFill>
                <a:effectLst/>
              </a:rPr>
              <a:t>substring</a:t>
            </a:r>
            <a:r>
              <a:rPr lang="en-GB" sz="2000" i="0" dirty="0">
                <a:solidFill>
                  <a:srgbClr val="231F20"/>
                </a:solidFill>
                <a:effectLst/>
              </a:rPr>
              <a:t> of </a:t>
            </a:r>
            <a:r>
              <a:rPr lang="el-GR" sz="2000" b="1" i="0" dirty="0">
                <a:solidFill>
                  <a:srgbClr val="231F20"/>
                </a:solidFill>
                <a:effectLst/>
              </a:rPr>
              <a:t>α</a:t>
            </a:r>
            <a:r>
              <a:rPr lang="en-GB" sz="2000" b="1" i="0" dirty="0">
                <a:solidFill>
                  <a:srgbClr val="231F20"/>
                </a:solidFill>
                <a:effectLst/>
              </a:rPr>
              <a:t> </a:t>
            </a:r>
            <a:r>
              <a:rPr lang="en-GB" sz="2000" i="0" dirty="0">
                <a:solidFill>
                  <a:srgbClr val="231F20"/>
                </a:solidFill>
                <a:effectLst/>
              </a:rPr>
              <a:t>is the </a:t>
            </a:r>
            <a:r>
              <a:rPr lang="en-GB" sz="2000" b="1" i="0" dirty="0">
                <a:solidFill>
                  <a:srgbClr val="231F20"/>
                </a:solidFill>
                <a:effectLst/>
              </a:rPr>
              <a:t>RHS</a:t>
            </a:r>
            <a:r>
              <a:rPr lang="en-GB" sz="2000" i="0" dirty="0">
                <a:solidFill>
                  <a:srgbClr val="231F20"/>
                </a:solidFill>
                <a:effectLst/>
              </a:rPr>
              <a:t> of the rule in the grammar that must be reduced to its </a:t>
            </a:r>
            <a:r>
              <a:rPr lang="en-GB" sz="2000" b="1" i="0" dirty="0">
                <a:solidFill>
                  <a:srgbClr val="231F20"/>
                </a:solidFill>
                <a:effectLst/>
              </a:rPr>
              <a:t>LHS</a:t>
            </a:r>
            <a:r>
              <a:rPr lang="en-GB" sz="2000" i="0" dirty="0">
                <a:solidFill>
                  <a:srgbClr val="231F20"/>
                </a:solidFill>
                <a:effectLst/>
              </a:rPr>
              <a:t> to produce the previous sentential form in the </a:t>
            </a:r>
            <a:r>
              <a:rPr lang="en-GB" sz="2000" b="1" i="0" dirty="0">
                <a:solidFill>
                  <a:srgbClr val="231F20"/>
                </a:solidFill>
                <a:effectLst/>
              </a:rPr>
              <a:t>rightmost derivation</a:t>
            </a:r>
            <a:r>
              <a:rPr lang="en-GB" sz="2000" i="0" dirty="0">
                <a:solidFill>
                  <a:srgbClr val="231F20"/>
                </a:solidFill>
                <a:effectLst/>
              </a:rPr>
              <a:t>.</a:t>
            </a:r>
            <a:br>
              <a:rPr lang="en-GB" sz="2000" i="0" dirty="0">
                <a:solidFill>
                  <a:srgbClr val="231F20"/>
                </a:solidFill>
                <a:effectLst/>
              </a:rPr>
            </a:br>
            <a:endParaRPr lang="en-US" sz="2000" dirty="0">
              <a:cs typeface="Arial" panose="020B0604020202020204" pitchFamily="34" charset="0"/>
            </a:endParaRPr>
          </a:p>
        </p:txBody>
      </p:sp>
      <p:cxnSp>
        <p:nvCxnSpPr>
          <p:cNvPr id="5" name="Straight Connector 4">
            <a:extLst>
              <a:ext uri="{FF2B5EF4-FFF2-40B4-BE49-F238E27FC236}">
                <a16:creationId xmlns:a16="http://schemas.microsoft.com/office/drawing/2014/main" id="{38935AFD-9D1A-25D9-5499-5E586549A5A5}"/>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400300FC-E01F-21FE-A4CC-AAB03CB91108}"/>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36809329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6E1A7-5E53-D06F-82E4-E9FCE2AAC4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8C29F-B012-14DF-CDE3-B89CBD998499}"/>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01EF1E62-1774-12DB-9921-E3D532B93458}"/>
              </a:ext>
            </a:extLst>
          </p:cNvPr>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GB" sz="2000" i="0" dirty="0">
                <a:solidFill>
                  <a:srgbClr val="231F20"/>
                </a:solidFill>
                <a:effectLst/>
              </a:rPr>
              <a:t>For example, the first step for a bottom-up parser is to determine which </a:t>
            </a:r>
            <a:r>
              <a:rPr lang="en-GB" sz="2000" b="1" i="0" dirty="0">
                <a:solidFill>
                  <a:srgbClr val="231F20"/>
                </a:solidFill>
                <a:effectLst/>
              </a:rPr>
              <a:t>substring of the initial given sentence </a:t>
            </a:r>
            <a:r>
              <a:rPr lang="en-GB" sz="2000" i="0" dirty="0">
                <a:solidFill>
                  <a:srgbClr val="231F20"/>
                </a:solidFill>
                <a:effectLst/>
              </a:rPr>
              <a:t>is the </a:t>
            </a:r>
            <a:r>
              <a:rPr lang="en-GB" sz="2000" b="1" i="0" dirty="0">
                <a:solidFill>
                  <a:srgbClr val="231F20"/>
                </a:solidFill>
                <a:effectLst/>
              </a:rPr>
              <a:t>RHS</a:t>
            </a:r>
            <a:r>
              <a:rPr lang="en-GB" sz="2000" i="0" dirty="0">
                <a:solidFill>
                  <a:srgbClr val="231F20"/>
                </a:solidFill>
                <a:effectLst/>
              </a:rPr>
              <a:t> to be reduced to its corresponding </a:t>
            </a:r>
            <a:r>
              <a:rPr lang="en-GB" sz="2000" b="1" i="0" dirty="0">
                <a:solidFill>
                  <a:srgbClr val="231F20"/>
                </a:solidFill>
                <a:effectLst/>
              </a:rPr>
              <a:t>LHS</a:t>
            </a:r>
            <a:r>
              <a:rPr lang="en-GB" sz="2000" i="0" dirty="0">
                <a:solidFill>
                  <a:srgbClr val="231F20"/>
                </a:solidFill>
                <a:effectLst/>
              </a:rPr>
              <a:t> to get the </a:t>
            </a:r>
            <a:r>
              <a:rPr lang="en-GB" sz="2000" b="1" i="0" dirty="0">
                <a:solidFill>
                  <a:srgbClr val="231F20"/>
                </a:solidFill>
                <a:effectLst/>
              </a:rPr>
              <a:t>second last sentential form </a:t>
            </a:r>
            <a:r>
              <a:rPr lang="en-GB" sz="2000" i="0" dirty="0">
                <a:solidFill>
                  <a:srgbClr val="231F20"/>
                </a:solidFill>
                <a:effectLst/>
              </a:rPr>
              <a:t>in the derivation.</a:t>
            </a:r>
          </a:p>
          <a:p>
            <a:pPr marL="342900" indent="-342900" algn="just">
              <a:lnSpc>
                <a:spcPct val="150000"/>
              </a:lnSpc>
              <a:buFont typeface="Arial" panose="020B0604020202020204" pitchFamily="34" charset="0"/>
              <a:buChar char="•"/>
            </a:pPr>
            <a:r>
              <a:rPr lang="en-GB" sz="2000" i="0" dirty="0">
                <a:solidFill>
                  <a:srgbClr val="231F20"/>
                </a:solidFill>
                <a:effectLst/>
              </a:rPr>
              <a:t>The process of finding the correct </a:t>
            </a:r>
            <a:r>
              <a:rPr lang="en-GB" sz="2000" b="1" i="0" dirty="0">
                <a:solidFill>
                  <a:srgbClr val="231F20"/>
                </a:solidFill>
                <a:effectLst/>
              </a:rPr>
              <a:t>RHS</a:t>
            </a:r>
            <a:r>
              <a:rPr lang="en-GB" sz="2000" i="0" dirty="0">
                <a:solidFill>
                  <a:srgbClr val="231F20"/>
                </a:solidFill>
                <a:effectLst/>
              </a:rPr>
              <a:t> to reduce is complicated by the fact that a given </a:t>
            </a:r>
            <a:r>
              <a:rPr lang="en-GB" sz="2000" b="1" i="0" dirty="0">
                <a:solidFill>
                  <a:srgbClr val="231F20"/>
                </a:solidFill>
                <a:effectLst/>
              </a:rPr>
              <a:t>right sentential form </a:t>
            </a:r>
            <a:r>
              <a:rPr lang="en-GB" sz="2000" i="0" dirty="0">
                <a:solidFill>
                  <a:srgbClr val="231F20"/>
                </a:solidFill>
                <a:effectLst/>
              </a:rPr>
              <a:t>may include more than </a:t>
            </a:r>
            <a:r>
              <a:rPr lang="en-GB" sz="2000" b="1" i="0" dirty="0">
                <a:solidFill>
                  <a:srgbClr val="231F20"/>
                </a:solidFill>
                <a:effectLst/>
              </a:rPr>
              <a:t>one RHS </a:t>
            </a:r>
            <a:r>
              <a:rPr lang="en-GB" sz="2000" i="0" dirty="0">
                <a:solidFill>
                  <a:srgbClr val="231F20"/>
                </a:solidFill>
                <a:effectLst/>
              </a:rPr>
              <a:t>from the grammar of the language being parsed. </a:t>
            </a:r>
          </a:p>
          <a:p>
            <a:pPr marL="342900" indent="-342900" algn="just">
              <a:lnSpc>
                <a:spcPct val="150000"/>
              </a:lnSpc>
              <a:buFont typeface="Arial" panose="020B0604020202020204" pitchFamily="34" charset="0"/>
              <a:buChar char="•"/>
            </a:pPr>
            <a:r>
              <a:rPr lang="en-GB" sz="2000" i="0" dirty="0">
                <a:solidFill>
                  <a:srgbClr val="231F20"/>
                </a:solidFill>
                <a:effectLst/>
              </a:rPr>
              <a:t>The correct RHS is called the </a:t>
            </a:r>
            <a:r>
              <a:rPr lang="en-GB" sz="2000" b="1" i="0" dirty="0">
                <a:solidFill>
                  <a:srgbClr val="231F20"/>
                </a:solidFill>
                <a:effectLst/>
              </a:rPr>
              <a:t>handle</a:t>
            </a:r>
            <a:r>
              <a:rPr lang="en-GB" sz="2000" i="0" dirty="0">
                <a:solidFill>
                  <a:srgbClr val="231F20"/>
                </a:solidFill>
                <a:effectLst/>
              </a:rPr>
              <a:t>.</a:t>
            </a:r>
          </a:p>
          <a:p>
            <a:pPr marL="342900" indent="-342900" algn="just">
              <a:lnSpc>
                <a:spcPct val="150000"/>
              </a:lnSpc>
              <a:buFont typeface="Arial" panose="020B0604020202020204" pitchFamily="34" charset="0"/>
              <a:buChar char="•"/>
            </a:pPr>
            <a:r>
              <a:rPr lang="en-GB" sz="1800" i="0" dirty="0">
                <a:solidFill>
                  <a:srgbClr val="231F20"/>
                </a:solidFill>
                <a:effectLst/>
                <a:latin typeface="JansonText-Roman"/>
              </a:rPr>
              <a:t>Consider the following grammar and derivation:</a:t>
            </a:r>
            <a:endParaRPr lang="en-GB" sz="2000" i="0" dirty="0">
              <a:solidFill>
                <a:srgbClr val="231F20"/>
              </a:solidFill>
              <a:effectLst/>
            </a:endParaRP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9D139D0-79C0-17F1-DDA4-0411E392A3CF}"/>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E8D88E5D-C1D4-815F-BE28-203822BEDC0C}"/>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6" name="Picture 5">
            <a:extLst>
              <a:ext uri="{FF2B5EF4-FFF2-40B4-BE49-F238E27FC236}">
                <a16:creationId xmlns:a16="http://schemas.microsoft.com/office/drawing/2014/main" id="{10C6B099-36E1-7623-18C5-F483258DED0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21282" y="4152189"/>
            <a:ext cx="2877394" cy="1225029"/>
          </a:xfrm>
          <a:prstGeom prst="rect">
            <a:avLst/>
          </a:prstGeom>
        </p:spPr>
      </p:pic>
      <p:sp>
        <p:nvSpPr>
          <p:cNvPr id="8" name="TextBox 7">
            <a:extLst>
              <a:ext uri="{FF2B5EF4-FFF2-40B4-BE49-F238E27FC236}">
                <a16:creationId xmlns:a16="http://schemas.microsoft.com/office/drawing/2014/main" id="{B8356273-3CB3-B7A5-3C7B-0BC835C35B78}"/>
              </a:ext>
            </a:extLst>
          </p:cNvPr>
          <p:cNvSpPr txBox="1"/>
          <p:nvPr/>
        </p:nvSpPr>
        <p:spPr>
          <a:xfrm>
            <a:off x="5145206" y="3230231"/>
            <a:ext cx="7011074" cy="707886"/>
          </a:xfrm>
          <a:prstGeom prst="rect">
            <a:avLst/>
          </a:prstGeom>
          <a:noFill/>
        </p:spPr>
        <p:txBody>
          <a:bodyPr wrap="square">
            <a:spAutoFit/>
          </a:bodyPr>
          <a:lstStyle/>
          <a:p>
            <a:br>
              <a:rPr lang="en-GB" sz="2000" i="0" dirty="0">
                <a:solidFill>
                  <a:srgbClr val="231F20"/>
                </a:solidFill>
                <a:effectLst/>
              </a:rPr>
            </a:br>
            <a:endParaRPr lang="en-US" sz="2000" dirty="0"/>
          </a:p>
        </p:txBody>
      </p:sp>
    </p:spTree>
    <p:extLst>
      <p:ext uri="{BB962C8B-B14F-4D97-AF65-F5344CB8AC3E}">
        <p14:creationId xmlns:p14="http://schemas.microsoft.com/office/powerpoint/2010/main" val="35554740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C1513-2D9C-1388-B941-A4641532CE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EF2C1-7BF3-9916-28CA-BF561F3CA53A}"/>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C0E46D4C-FA49-C7B7-EF27-EED0A628522A}"/>
              </a:ext>
            </a:extLst>
          </p:cNvPr>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GB" sz="2000" i="0" dirty="0">
                <a:solidFill>
                  <a:srgbClr val="231F20"/>
                </a:solidFill>
                <a:effectLst/>
              </a:rPr>
              <a:t>A bottom-up parser of this sentence, </a:t>
            </a:r>
            <a:r>
              <a:rPr lang="en-GB" sz="2000" b="1" i="0" dirty="0" err="1">
                <a:solidFill>
                  <a:srgbClr val="231F20"/>
                </a:solidFill>
                <a:effectLst/>
              </a:rPr>
              <a:t>aabc</a:t>
            </a:r>
            <a:r>
              <a:rPr lang="en-GB" sz="2000" i="0" dirty="0">
                <a:solidFill>
                  <a:srgbClr val="231F20"/>
                </a:solidFill>
                <a:effectLst/>
              </a:rPr>
              <a:t>, starts with the sentence and must find the </a:t>
            </a:r>
            <a:r>
              <a:rPr lang="en-GB" sz="2000" b="1" i="0" dirty="0">
                <a:solidFill>
                  <a:srgbClr val="231F20"/>
                </a:solidFill>
                <a:effectLst/>
              </a:rPr>
              <a:t>handle</a:t>
            </a:r>
            <a:r>
              <a:rPr lang="en-GB" sz="2000" i="0" dirty="0">
                <a:solidFill>
                  <a:srgbClr val="231F20"/>
                </a:solidFill>
                <a:effectLst/>
              </a:rPr>
              <a:t> in it. </a:t>
            </a:r>
          </a:p>
          <a:p>
            <a:pPr marL="342900" indent="-342900" algn="just">
              <a:lnSpc>
                <a:spcPct val="150000"/>
              </a:lnSpc>
              <a:buFont typeface="Arial" panose="020B0604020202020204" pitchFamily="34" charset="0"/>
              <a:buChar char="•"/>
            </a:pPr>
            <a:r>
              <a:rPr lang="en-GB" sz="2000" i="0" dirty="0">
                <a:solidFill>
                  <a:srgbClr val="231F20"/>
                </a:solidFill>
                <a:effectLst/>
              </a:rPr>
              <a:t>In </a:t>
            </a:r>
            <a:r>
              <a:rPr lang="en-GB" sz="2000" b="1" i="0" dirty="0">
                <a:solidFill>
                  <a:srgbClr val="231F20"/>
                </a:solidFill>
                <a:effectLst/>
              </a:rPr>
              <a:t>this example</a:t>
            </a:r>
            <a:r>
              <a:rPr lang="en-GB" sz="2000" i="0" dirty="0">
                <a:solidFill>
                  <a:srgbClr val="231F20"/>
                </a:solidFill>
                <a:effectLst/>
              </a:rPr>
              <a:t>, this is an easy task, for the string contains only one </a:t>
            </a:r>
            <a:r>
              <a:rPr lang="en-GB" sz="2000" b="1" i="0" dirty="0">
                <a:solidFill>
                  <a:srgbClr val="231F20"/>
                </a:solidFill>
                <a:effectLst/>
              </a:rPr>
              <a:t>RHS</a:t>
            </a:r>
            <a:r>
              <a:rPr lang="en-GB" sz="2000" i="0" dirty="0">
                <a:solidFill>
                  <a:srgbClr val="231F20"/>
                </a:solidFill>
                <a:effectLst/>
              </a:rPr>
              <a:t>, </a:t>
            </a:r>
            <a:r>
              <a:rPr lang="en-GB" sz="2000" b="1" i="0" dirty="0">
                <a:solidFill>
                  <a:srgbClr val="231F20"/>
                </a:solidFill>
                <a:effectLst/>
              </a:rPr>
              <a:t>b. </a:t>
            </a:r>
          </a:p>
          <a:p>
            <a:pPr marL="342900" indent="-342900" algn="just">
              <a:lnSpc>
                <a:spcPct val="150000"/>
              </a:lnSpc>
              <a:buFont typeface="Arial" panose="020B0604020202020204" pitchFamily="34" charset="0"/>
              <a:buChar char="•"/>
            </a:pPr>
            <a:r>
              <a:rPr lang="en-GB" sz="2000" i="0" dirty="0">
                <a:solidFill>
                  <a:srgbClr val="231F20"/>
                </a:solidFill>
                <a:effectLst/>
              </a:rPr>
              <a:t>When the parser replaces </a:t>
            </a:r>
            <a:r>
              <a:rPr lang="en-GB" sz="2000" b="1" i="0" dirty="0">
                <a:solidFill>
                  <a:srgbClr val="231F20"/>
                </a:solidFill>
                <a:effectLst/>
              </a:rPr>
              <a:t>b</a:t>
            </a:r>
            <a:r>
              <a:rPr lang="en-GB" sz="2000" i="0" dirty="0">
                <a:solidFill>
                  <a:srgbClr val="231F20"/>
                </a:solidFill>
                <a:effectLst/>
              </a:rPr>
              <a:t> with its </a:t>
            </a:r>
            <a:r>
              <a:rPr lang="en-GB" sz="2000" b="1" i="0" dirty="0">
                <a:solidFill>
                  <a:srgbClr val="231F20"/>
                </a:solidFill>
                <a:effectLst/>
              </a:rPr>
              <a:t>LHS</a:t>
            </a:r>
            <a:r>
              <a:rPr lang="en-GB" sz="2000" i="0" dirty="0">
                <a:solidFill>
                  <a:srgbClr val="231F20"/>
                </a:solidFill>
                <a:effectLst/>
              </a:rPr>
              <a:t>, </a:t>
            </a:r>
            <a:r>
              <a:rPr lang="en-GB" sz="2000" b="1" i="0" dirty="0">
                <a:solidFill>
                  <a:srgbClr val="231F20"/>
                </a:solidFill>
                <a:effectLst/>
              </a:rPr>
              <a:t>A</a:t>
            </a:r>
            <a:r>
              <a:rPr lang="en-GB" sz="2000" i="0" dirty="0">
                <a:solidFill>
                  <a:srgbClr val="231F20"/>
                </a:solidFill>
                <a:effectLst/>
              </a:rPr>
              <a:t>, it gets the </a:t>
            </a:r>
            <a:r>
              <a:rPr lang="en-GB" sz="2000" b="1" i="0" dirty="0">
                <a:solidFill>
                  <a:srgbClr val="231F20"/>
                </a:solidFill>
                <a:effectLst/>
              </a:rPr>
              <a:t>second to last sentential form </a:t>
            </a:r>
            <a:r>
              <a:rPr lang="en-GB" sz="2000" i="0" dirty="0">
                <a:solidFill>
                  <a:srgbClr val="231F20"/>
                </a:solidFill>
                <a:effectLst/>
              </a:rPr>
              <a:t>in the derivation, </a:t>
            </a:r>
            <a:r>
              <a:rPr lang="en-GB" sz="2000" b="1" i="0" dirty="0" err="1">
                <a:solidFill>
                  <a:srgbClr val="231F20"/>
                </a:solidFill>
                <a:effectLst/>
              </a:rPr>
              <a:t>aaAc</a:t>
            </a:r>
            <a:r>
              <a:rPr lang="en-GB" sz="2000" i="0" dirty="0">
                <a:solidFill>
                  <a:srgbClr val="231F20"/>
                </a:solidFill>
                <a:effectLst/>
              </a:rPr>
              <a:t>. </a:t>
            </a:r>
          </a:p>
          <a:p>
            <a:pPr marL="342900" indent="-342900" algn="just">
              <a:lnSpc>
                <a:spcPct val="150000"/>
              </a:lnSpc>
              <a:buFont typeface="Arial" panose="020B0604020202020204" pitchFamily="34" charset="0"/>
              <a:buChar char="•"/>
            </a:pPr>
            <a:r>
              <a:rPr lang="en-GB" sz="2000" i="0" dirty="0">
                <a:solidFill>
                  <a:srgbClr val="231F20"/>
                </a:solidFill>
                <a:effectLst/>
              </a:rPr>
              <a:t>In the general case, as stated previously, finding the </a:t>
            </a:r>
            <a:r>
              <a:rPr lang="en-GB" sz="2000" b="1" i="0" dirty="0">
                <a:solidFill>
                  <a:srgbClr val="231F20"/>
                </a:solidFill>
                <a:effectLst/>
              </a:rPr>
              <a:t>handle</a:t>
            </a:r>
            <a:r>
              <a:rPr lang="en-GB" sz="2000" i="0" dirty="0">
                <a:solidFill>
                  <a:srgbClr val="231F20"/>
                </a:solidFill>
                <a:effectLst/>
              </a:rPr>
              <a:t> is much more difficult, because a sentential form may include </a:t>
            </a:r>
            <a:r>
              <a:rPr lang="en-GB" sz="2000" b="1" i="0" dirty="0">
                <a:solidFill>
                  <a:srgbClr val="231F20"/>
                </a:solidFill>
                <a:effectLst/>
              </a:rPr>
              <a:t>several different RHSs</a:t>
            </a:r>
            <a:r>
              <a:rPr lang="en-GB" sz="2000" i="0" dirty="0">
                <a:solidFill>
                  <a:srgbClr val="231F20"/>
                </a:solidFill>
                <a:effectLst/>
              </a:rPr>
              <a:t>.</a:t>
            </a:r>
          </a:p>
          <a:p>
            <a:pPr marL="342900" indent="-342900" algn="just">
              <a:lnSpc>
                <a:spcPct val="150000"/>
              </a:lnSpc>
              <a:buFont typeface="Arial" panose="020B0604020202020204" pitchFamily="34" charset="0"/>
              <a:buChar char="•"/>
            </a:pPr>
            <a:r>
              <a:rPr lang="en-GB" sz="2000" i="0" dirty="0">
                <a:solidFill>
                  <a:srgbClr val="231F20"/>
                </a:solidFill>
                <a:effectLst/>
              </a:rPr>
              <a:t>A bottom-up parser finds the handle of a given </a:t>
            </a:r>
            <a:r>
              <a:rPr lang="en-GB" sz="2000" b="1" i="0" dirty="0">
                <a:solidFill>
                  <a:srgbClr val="231F20"/>
                </a:solidFill>
                <a:effectLst/>
              </a:rPr>
              <a:t>right sentential form </a:t>
            </a:r>
            <a:r>
              <a:rPr lang="en-GB" sz="2000" i="0" dirty="0">
                <a:solidFill>
                  <a:srgbClr val="231F20"/>
                </a:solidFill>
                <a:effectLst/>
              </a:rPr>
              <a:t>by examining the symbols on one or both sides of a possible </a:t>
            </a:r>
            <a:r>
              <a:rPr lang="en-GB" sz="2000" b="1" i="0" dirty="0">
                <a:solidFill>
                  <a:srgbClr val="231F20"/>
                </a:solidFill>
                <a:effectLst/>
              </a:rPr>
              <a:t>handle</a:t>
            </a:r>
            <a:r>
              <a:rPr lang="en-GB" sz="2000" i="0" dirty="0">
                <a:solidFill>
                  <a:srgbClr val="231F20"/>
                </a:solidFill>
                <a:effectLst/>
              </a:rPr>
              <a:t>. </a:t>
            </a:r>
          </a:p>
          <a:p>
            <a:pPr marL="342900" indent="-342900" algn="just">
              <a:lnSpc>
                <a:spcPct val="150000"/>
              </a:lnSpc>
              <a:buFont typeface="Arial" panose="020B0604020202020204" pitchFamily="34" charset="0"/>
              <a:buChar char="•"/>
            </a:pPr>
            <a:r>
              <a:rPr lang="en-GB" sz="2000" i="0" dirty="0">
                <a:solidFill>
                  <a:srgbClr val="231F20"/>
                </a:solidFill>
                <a:effectLst/>
              </a:rPr>
              <a:t>Symbols to the </a:t>
            </a:r>
            <a:r>
              <a:rPr lang="en-GB" sz="2000" b="1" i="0" dirty="0">
                <a:solidFill>
                  <a:srgbClr val="231F20"/>
                </a:solidFill>
                <a:effectLst/>
              </a:rPr>
              <a:t>right of the possible handle </a:t>
            </a:r>
            <a:r>
              <a:rPr lang="en-GB" sz="2000" i="0" dirty="0">
                <a:solidFill>
                  <a:srgbClr val="231F20"/>
                </a:solidFill>
                <a:effectLst/>
              </a:rPr>
              <a:t>are usually </a:t>
            </a:r>
            <a:r>
              <a:rPr lang="en-GB" sz="2000" b="1" i="0" dirty="0">
                <a:solidFill>
                  <a:srgbClr val="231F20"/>
                </a:solidFill>
                <a:effectLst/>
              </a:rPr>
              <a:t>tokens in the input </a:t>
            </a:r>
            <a:r>
              <a:rPr lang="en-GB" sz="2000" i="0" dirty="0">
                <a:solidFill>
                  <a:srgbClr val="231F20"/>
                </a:solidFill>
                <a:effectLst/>
              </a:rPr>
              <a:t>that have not yet been </a:t>
            </a:r>
            <a:r>
              <a:rPr lang="en-GB" sz="1800" i="0" dirty="0">
                <a:solidFill>
                  <a:srgbClr val="231F20"/>
                </a:solidFill>
                <a:effectLst/>
                <a:latin typeface="JansonText-Roman"/>
              </a:rPr>
              <a:t>analysed.</a:t>
            </a:r>
          </a:p>
          <a:p>
            <a:pPr marL="342900" indent="-342900" algn="just">
              <a:lnSpc>
                <a:spcPct val="150000"/>
              </a:lnSpc>
              <a:buFont typeface="Arial" panose="020B0604020202020204" pitchFamily="34" charset="0"/>
              <a:buChar char="•"/>
            </a:pPr>
            <a:endParaRPr lang="en-US" sz="2000" dirty="0">
              <a:cs typeface="Arial" panose="020B0604020202020204" pitchFamily="34" charset="0"/>
            </a:endParaRPr>
          </a:p>
        </p:txBody>
      </p:sp>
      <p:cxnSp>
        <p:nvCxnSpPr>
          <p:cNvPr id="5" name="Straight Connector 4">
            <a:extLst>
              <a:ext uri="{FF2B5EF4-FFF2-40B4-BE49-F238E27FC236}">
                <a16:creationId xmlns:a16="http://schemas.microsoft.com/office/drawing/2014/main" id="{597618FC-58C2-E257-E6D3-445F96D42478}"/>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CC21E73E-EC48-18DB-49EA-7A7D97D08ECA}"/>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21886580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D73A1-7237-D568-CD41-9CA8424DE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775D1F-B761-6E08-BF99-AEA34B53EED4}"/>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5F173398-472E-04A1-5624-98FA36B0CE51}"/>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2000" i="0" dirty="0">
                <a:solidFill>
                  <a:srgbClr val="231F20"/>
                </a:solidFill>
                <a:effectLst/>
              </a:rPr>
              <a:t>Consider the following grammar for arithmetic expressions:</a:t>
            </a:r>
          </a:p>
          <a:p>
            <a:pPr algn="just">
              <a:lnSpc>
                <a:spcPct val="150000"/>
              </a:lnSpc>
            </a:pPr>
            <a:endParaRPr lang="en-US" sz="2000" dirty="0">
              <a:cs typeface="Arial" panose="020B0604020202020204" pitchFamily="34" charset="0"/>
            </a:endParaRPr>
          </a:p>
        </p:txBody>
      </p:sp>
      <p:cxnSp>
        <p:nvCxnSpPr>
          <p:cNvPr id="5" name="Straight Connector 4">
            <a:extLst>
              <a:ext uri="{FF2B5EF4-FFF2-40B4-BE49-F238E27FC236}">
                <a16:creationId xmlns:a16="http://schemas.microsoft.com/office/drawing/2014/main" id="{404F066D-8BBF-D313-1D8B-7DA6729728B9}"/>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F42372F1-1258-2DFB-23F4-3A70212D12F5}"/>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4" name="Picture 3">
            <a:extLst>
              <a:ext uri="{FF2B5EF4-FFF2-40B4-BE49-F238E27FC236}">
                <a16:creationId xmlns:a16="http://schemas.microsoft.com/office/drawing/2014/main" id="{DE464B86-0DD6-E782-C1DB-8B4AD5327D5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4237" y="1437949"/>
            <a:ext cx="1762928" cy="1050512"/>
          </a:xfrm>
          <a:prstGeom prst="rect">
            <a:avLst/>
          </a:prstGeom>
        </p:spPr>
      </p:pic>
      <p:sp>
        <p:nvSpPr>
          <p:cNvPr id="7" name="TextBox 6">
            <a:extLst>
              <a:ext uri="{FF2B5EF4-FFF2-40B4-BE49-F238E27FC236}">
                <a16:creationId xmlns:a16="http://schemas.microsoft.com/office/drawing/2014/main" id="{7C5C2580-6BEB-327E-AE30-590D68E6F0D0}"/>
              </a:ext>
            </a:extLst>
          </p:cNvPr>
          <p:cNvSpPr txBox="1"/>
          <p:nvPr/>
        </p:nvSpPr>
        <p:spPr>
          <a:xfrm>
            <a:off x="35721" y="2731399"/>
            <a:ext cx="6060279" cy="3737946"/>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GB" sz="2000" dirty="0">
                <a:solidFill>
                  <a:srgbClr val="231F20"/>
                </a:solidFill>
              </a:rPr>
              <a:t>T</a:t>
            </a:r>
            <a:r>
              <a:rPr lang="en-GB" sz="2000" i="0" dirty="0">
                <a:solidFill>
                  <a:srgbClr val="231F20"/>
                </a:solidFill>
                <a:effectLst/>
              </a:rPr>
              <a:t>his grammar is </a:t>
            </a:r>
            <a:r>
              <a:rPr lang="en-GB" sz="2000" b="1" i="0" dirty="0">
                <a:solidFill>
                  <a:srgbClr val="231F20"/>
                </a:solidFill>
                <a:effectLst/>
              </a:rPr>
              <a:t>left recursive</a:t>
            </a:r>
            <a:r>
              <a:rPr lang="en-GB" sz="2000" i="0" dirty="0">
                <a:solidFill>
                  <a:srgbClr val="231F20"/>
                </a:solidFill>
                <a:effectLst/>
              </a:rPr>
              <a:t>, which is acceptable to </a:t>
            </a:r>
            <a:r>
              <a:rPr lang="en-GB" sz="2000" b="1" i="0" dirty="0">
                <a:solidFill>
                  <a:srgbClr val="231F20"/>
                </a:solidFill>
                <a:effectLst/>
              </a:rPr>
              <a:t>bottom-up</a:t>
            </a:r>
            <a:r>
              <a:rPr lang="en-GB" sz="2000" i="0" dirty="0">
                <a:solidFill>
                  <a:srgbClr val="231F20"/>
                </a:solidFill>
                <a:effectLst/>
              </a:rPr>
              <a:t> parsers. </a:t>
            </a:r>
          </a:p>
          <a:p>
            <a:pPr marL="342900" indent="-342900" algn="just">
              <a:lnSpc>
                <a:spcPct val="150000"/>
              </a:lnSpc>
              <a:buFont typeface="Arial" panose="020B0604020202020204" pitchFamily="34" charset="0"/>
              <a:buChar char="•"/>
            </a:pPr>
            <a:r>
              <a:rPr lang="en-GB" sz="2000" i="0" dirty="0">
                <a:solidFill>
                  <a:srgbClr val="231F20"/>
                </a:solidFill>
                <a:effectLst/>
              </a:rPr>
              <a:t>Also note that grammars for </a:t>
            </a:r>
            <a:r>
              <a:rPr lang="en-GB" sz="2000" b="1" i="0" dirty="0">
                <a:solidFill>
                  <a:srgbClr val="231F20"/>
                </a:solidFill>
                <a:effectLst/>
              </a:rPr>
              <a:t>bottom-up parsers </a:t>
            </a:r>
            <a:r>
              <a:rPr lang="en-GB" sz="2000" i="0" dirty="0">
                <a:solidFill>
                  <a:srgbClr val="231F20"/>
                </a:solidFill>
                <a:effectLst/>
              </a:rPr>
              <a:t>normally do not include meta symbols such as those used to specify extensions to BNF. </a:t>
            </a:r>
          </a:p>
          <a:p>
            <a:pPr marL="342900" indent="-342900" algn="just">
              <a:lnSpc>
                <a:spcPct val="150000"/>
              </a:lnSpc>
              <a:buFont typeface="Arial" panose="020B0604020202020204" pitchFamily="34" charset="0"/>
              <a:buChar char="•"/>
            </a:pPr>
            <a:r>
              <a:rPr lang="en-GB" sz="2000" i="0" dirty="0">
                <a:solidFill>
                  <a:srgbClr val="231F20"/>
                </a:solidFill>
                <a:effectLst/>
              </a:rPr>
              <a:t>The following rightmost derivation illustrates this grammar</a:t>
            </a:r>
          </a:p>
          <a:p>
            <a:pPr algn="just">
              <a:lnSpc>
                <a:spcPct val="150000"/>
              </a:lnSpc>
            </a:pPr>
            <a:endParaRPr lang="en-US" sz="2000" dirty="0"/>
          </a:p>
        </p:txBody>
      </p:sp>
      <p:pic>
        <p:nvPicPr>
          <p:cNvPr id="9" name="Picture 8">
            <a:extLst>
              <a:ext uri="{FF2B5EF4-FFF2-40B4-BE49-F238E27FC236}">
                <a16:creationId xmlns:a16="http://schemas.microsoft.com/office/drawing/2014/main" id="{DBC8E92D-4A76-D636-5C6F-32E712157D52}"/>
              </a:ext>
            </a:extLst>
          </p:cNvPr>
          <p:cNvPicPr>
            <a:picLocks noChangeAspect="1"/>
          </p:cNvPicPr>
          <p:nvPr/>
        </p:nvPicPr>
        <p:blipFill>
          <a:blip r:embed="rId4"/>
          <a:stretch>
            <a:fillRect/>
          </a:stretch>
        </p:blipFill>
        <p:spPr>
          <a:xfrm>
            <a:off x="6935415" y="2129051"/>
            <a:ext cx="2699904" cy="3484335"/>
          </a:xfrm>
          <a:prstGeom prst="rect">
            <a:avLst/>
          </a:prstGeom>
        </p:spPr>
      </p:pic>
    </p:spTree>
    <p:extLst>
      <p:ext uri="{BB962C8B-B14F-4D97-AF65-F5344CB8AC3E}">
        <p14:creationId xmlns:p14="http://schemas.microsoft.com/office/powerpoint/2010/main" val="5250442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C4E85-CEC4-0D60-BBA3-0B2E175995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29209-DC76-FE92-8DD1-E7474A00E2E7}"/>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AB35746E-0A63-359D-3881-28B66212C61C}"/>
              </a:ext>
            </a:extLst>
          </p:cNvPr>
          <p:cNvSpPr>
            <a:spLocks noGrp="1"/>
          </p:cNvSpPr>
          <p:nvPr>
            <p:ph type="subTitle" idx="1"/>
          </p:nvPr>
        </p:nvSpPr>
        <p:spPr>
          <a:xfrm>
            <a:off x="0" y="798029"/>
            <a:ext cx="12192000" cy="6059971"/>
          </a:xfrm>
        </p:spPr>
        <p:txBody>
          <a:bodyPr>
            <a:normAutofit/>
          </a:bodyPr>
          <a:lstStyle/>
          <a:p>
            <a:pPr marL="342900" indent="-342900" algn="just">
              <a:lnSpc>
                <a:spcPct val="150000"/>
              </a:lnSpc>
              <a:buFont typeface="Arial" panose="020B0604020202020204" pitchFamily="34" charset="0"/>
              <a:buChar char="•"/>
            </a:pPr>
            <a:r>
              <a:rPr lang="en-GB" sz="2000" i="0" dirty="0">
                <a:solidFill>
                  <a:srgbClr val="231F20"/>
                </a:solidFill>
                <a:effectLst/>
              </a:rPr>
              <a:t>The underlined part of each sentential form in this derivation is the RHS that is rewritten as its corresponding LHS to get the previous sentential form. </a:t>
            </a:r>
          </a:p>
          <a:p>
            <a:pPr marL="342900" indent="-342900" algn="just">
              <a:lnSpc>
                <a:spcPct val="150000"/>
              </a:lnSpc>
              <a:buFont typeface="Arial" panose="020B0604020202020204" pitchFamily="34" charset="0"/>
              <a:buChar char="•"/>
            </a:pPr>
            <a:r>
              <a:rPr lang="en-GB" sz="2000" i="0" dirty="0">
                <a:solidFill>
                  <a:srgbClr val="231F20"/>
                </a:solidFill>
                <a:effectLst/>
              </a:rPr>
              <a:t>The process of bottom-up parsing produces the reverse of a rightmost derivation. </a:t>
            </a:r>
          </a:p>
          <a:p>
            <a:pPr marL="342900" indent="-342900" algn="just">
              <a:lnSpc>
                <a:spcPct val="150000"/>
              </a:lnSpc>
              <a:buFont typeface="Arial" panose="020B0604020202020204" pitchFamily="34" charset="0"/>
              <a:buChar char="•"/>
            </a:pPr>
            <a:r>
              <a:rPr lang="en-GB" sz="2000" i="0" dirty="0">
                <a:solidFill>
                  <a:srgbClr val="231F20"/>
                </a:solidFill>
                <a:effectLst/>
              </a:rPr>
              <a:t>So, in the example derivation, a </a:t>
            </a:r>
            <a:r>
              <a:rPr lang="en-GB" sz="2000" b="1" i="0" dirty="0">
                <a:solidFill>
                  <a:srgbClr val="231F20"/>
                </a:solidFill>
                <a:effectLst/>
              </a:rPr>
              <a:t>bottom-up parser </a:t>
            </a:r>
            <a:r>
              <a:rPr lang="en-GB" sz="2000" i="0" dirty="0">
                <a:solidFill>
                  <a:srgbClr val="231F20"/>
                </a:solidFill>
                <a:effectLst/>
              </a:rPr>
              <a:t>starts with the last sentential form (the input sentence) and produces the sequence of sentential forms from there until all that remains is the start symbol, which in this grammar is E.</a:t>
            </a:r>
          </a:p>
          <a:p>
            <a:pPr marL="342900" indent="-342900" algn="just">
              <a:lnSpc>
                <a:spcPct val="150000"/>
              </a:lnSpc>
              <a:buFont typeface="Arial" panose="020B0604020202020204" pitchFamily="34" charset="0"/>
              <a:buChar char="•"/>
            </a:pPr>
            <a:r>
              <a:rPr lang="en-GB" sz="2000" i="0" dirty="0">
                <a:solidFill>
                  <a:srgbClr val="231F20"/>
                </a:solidFill>
                <a:effectLst/>
              </a:rPr>
              <a:t>In each step, the task of the </a:t>
            </a:r>
            <a:r>
              <a:rPr lang="en-GB" sz="2000" b="1" i="0" dirty="0">
                <a:solidFill>
                  <a:srgbClr val="231F20"/>
                </a:solidFill>
                <a:effectLst/>
              </a:rPr>
              <a:t>bottom-up parser </a:t>
            </a:r>
            <a:r>
              <a:rPr lang="en-GB" sz="2000" i="0" dirty="0">
                <a:solidFill>
                  <a:srgbClr val="231F20"/>
                </a:solidFill>
                <a:effectLst/>
              </a:rPr>
              <a:t>is to find the specific </a:t>
            </a:r>
            <a:r>
              <a:rPr lang="en-GB" sz="2000" b="1" i="0" dirty="0">
                <a:solidFill>
                  <a:srgbClr val="231F20"/>
                </a:solidFill>
                <a:effectLst/>
              </a:rPr>
              <a:t>RHS.</a:t>
            </a:r>
            <a:endParaRPr lang="en-GB" sz="2000" b="1" dirty="0">
              <a:solidFill>
                <a:srgbClr val="231F20"/>
              </a:solidFill>
            </a:endParaRPr>
          </a:p>
          <a:p>
            <a:pPr marL="342900" indent="-342900" algn="just">
              <a:lnSpc>
                <a:spcPct val="150000"/>
              </a:lnSpc>
              <a:buFont typeface="Arial" panose="020B0604020202020204" pitchFamily="34" charset="0"/>
              <a:buChar char="•"/>
            </a:pPr>
            <a:r>
              <a:rPr lang="en-GB" sz="2000" i="0" dirty="0">
                <a:solidFill>
                  <a:srgbClr val="231F20"/>
                </a:solidFill>
                <a:effectLst/>
              </a:rPr>
              <a:t>That is the </a:t>
            </a:r>
            <a:r>
              <a:rPr lang="en-GB" sz="2000" b="1" i="0" dirty="0">
                <a:solidFill>
                  <a:srgbClr val="231F20"/>
                </a:solidFill>
                <a:effectLst/>
              </a:rPr>
              <a:t>handle</a:t>
            </a:r>
            <a:r>
              <a:rPr lang="en-GB" sz="2000" i="0" dirty="0">
                <a:solidFill>
                  <a:srgbClr val="231F20"/>
                </a:solidFill>
                <a:effectLst/>
              </a:rPr>
              <a:t>, in the sentential form that must be rewritten to get the next (previous) sentential form.</a:t>
            </a:r>
          </a:p>
        </p:txBody>
      </p:sp>
      <p:cxnSp>
        <p:nvCxnSpPr>
          <p:cNvPr id="5" name="Straight Connector 4">
            <a:extLst>
              <a:ext uri="{FF2B5EF4-FFF2-40B4-BE49-F238E27FC236}">
                <a16:creationId xmlns:a16="http://schemas.microsoft.com/office/drawing/2014/main" id="{0BA09403-C47A-ECF9-941C-FEDE184F2437}"/>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4115F5E7-E0C9-C222-53B7-AE83ECC76F13}"/>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16130760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F0C0C-9B9B-BFEB-E637-D6C855D014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B7700-B2DD-8643-908C-93F465985692}"/>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B6A5509B-DDED-B09E-999D-3F15F82FD1E5}"/>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i="0" dirty="0">
                <a:solidFill>
                  <a:srgbClr val="231F20"/>
                </a:solidFill>
                <a:effectLst/>
              </a:rPr>
              <a:t>As mentioned earlier, a right sentential form may include more than one RHS. For example, the right sentential for.  </a:t>
            </a:r>
            <a:r>
              <a:rPr lang="en-GB" b="1" i="0" dirty="0">
                <a:solidFill>
                  <a:srgbClr val="231F20"/>
                </a:solidFill>
                <a:effectLst/>
              </a:rPr>
              <a:t>E + T * id</a:t>
            </a:r>
          </a:p>
          <a:p>
            <a:pPr algn="just">
              <a:lnSpc>
                <a:spcPct val="150000"/>
              </a:lnSpc>
            </a:pPr>
            <a:r>
              <a:rPr lang="en-GB" i="0" dirty="0">
                <a:solidFill>
                  <a:srgbClr val="231F20"/>
                </a:solidFill>
                <a:effectLst/>
              </a:rPr>
              <a:t>includes three RHSs, </a:t>
            </a:r>
            <a:r>
              <a:rPr lang="en-GB" b="1" i="0" dirty="0">
                <a:solidFill>
                  <a:srgbClr val="231F20"/>
                </a:solidFill>
                <a:effectLst/>
              </a:rPr>
              <a:t>E + T, T</a:t>
            </a:r>
            <a:r>
              <a:rPr lang="en-GB" i="0" dirty="0">
                <a:solidFill>
                  <a:srgbClr val="231F20"/>
                </a:solidFill>
                <a:effectLst/>
              </a:rPr>
              <a:t>, and </a:t>
            </a:r>
            <a:r>
              <a:rPr lang="en-GB" b="1" i="0" dirty="0">
                <a:solidFill>
                  <a:srgbClr val="231F20"/>
                </a:solidFill>
                <a:effectLst/>
              </a:rPr>
              <a:t>id</a:t>
            </a:r>
            <a:r>
              <a:rPr lang="en-GB" i="0" dirty="0">
                <a:solidFill>
                  <a:srgbClr val="231F20"/>
                </a:solidFill>
                <a:effectLst/>
              </a:rPr>
              <a:t>. Only one of these is the handle. </a:t>
            </a:r>
          </a:p>
          <a:p>
            <a:pPr algn="just">
              <a:lnSpc>
                <a:spcPct val="150000"/>
              </a:lnSpc>
            </a:pPr>
            <a:r>
              <a:rPr lang="en-GB" i="0" dirty="0">
                <a:solidFill>
                  <a:srgbClr val="231F20"/>
                </a:solidFill>
                <a:effectLst/>
              </a:rPr>
              <a:t>For example, if the </a:t>
            </a:r>
            <a:r>
              <a:rPr lang="en-GB" b="1" i="0" dirty="0">
                <a:solidFill>
                  <a:srgbClr val="231F20"/>
                </a:solidFill>
                <a:effectLst/>
              </a:rPr>
              <a:t>RHS</a:t>
            </a:r>
            <a:r>
              <a:rPr lang="en-GB" b="1" dirty="0">
                <a:solidFill>
                  <a:srgbClr val="231F20"/>
                </a:solidFill>
              </a:rPr>
              <a:t>, </a:t>
            </a:r>
            <a:r>
              <a:rPr lang="en-GB" b="1" i="0" dirty="0">
                <a:solidFill>
                  <a:srgbClr val="231F20"/>
                </a:solidFill>
                <a:effectLst/>
              </a:rPr>
              <a:t>E + T </a:t>
            </a:r>
            <a:r>
              <a:rPr lang="en-GB" i="0" dirty="0">
                <a:solidFill>
                  <a:srgbClr val="231F20"/>
                </a:solidFill>
                <a:effectLst/>
              </a:rPr>
              <a:t>were chosen to be rewritten in this sentential form, the resulting sentential form would be </a:t>
            </a:r>
            <a:r>
              <a:rPr lang="en-GB" b="1" i="0" dirty="0">
                <a:solidFill>
                  <a:srgbClr val="231F20"/>
                </a:solidFill>
                <a:effectLst/>
              </a:rPr>
              <a:t>E * id</a:t>
            </a:r>
            <a:endParaRPr lang="en-GB" b="1" dirty="0">
              <a:solidFill>
                <a:srgbClr val="231F20"/>
              </a:solidFill>
            </a:endParaRPr>
          </a:p>
          <a:p>
            <a:pPr algn="just">
              <a:lnSpc>
                <a:spcPct val="150000"/>
              </a:lnSpc>
            </a:pPr>
            <a:r>
              <a:rPr lang="en-GB" i="0" dirty="0">
                <a:solidFill>
                  <a:srgbClr val="231F20"/>
                </a:solidFill>
                <a:effectLst/>
              </a:rPr>
              <a:t>but </a:t>
            </a:r>
            <a:r>
              <a:rPr lang="en-GB" b="1" i="0" dirty="0">
                <a:solidFill>
                  <a:srgbClr val="231F20"/>
                </a:solidFill>
                <a:effectLst/>
              </a:rPr>
              <a:t>E * id </a:t>
            </a:r>
            <a:r>
              <a:rPr lang="en-GB" i="0" dirty="0">
                <a:solidFill>
                  <a:srgbClr val="231F20"/>
                </a:solidFill>
                <a:effectLst/>
              </a:rPr>
              <a:t>is not a legal right sentential form for the given grammar.</a:t>
            </a:r>
          </a:p>
          <a:p>
            <a:pPr algn="just">
              <a:lnSpc>
                <a:spcPct val="150000"/>
              </a:lnSpc>
            </a:pPr>
            <a:endParaRPr lang="en-US" sz="2000" dirty="0">
              <a:cs typeface="Arial" panose="020B0604020202020204" pitchFamily="34" charset="0"/>
            </a:endParaRPr>
          </a:p>
        </p:txBody>
      </p:sp>
      <p:cxnSp>
        <p:nvCxnSpPr>
          <p:cNvPr id="5" name="Straight Connector 4">
            <a:extLst>
              <a:ext uri="{FF2B5EF4-FFF2-40B4-BE49-F238E27FC236}">
                <a16:creationId xmlns:a16="http://schemas.microsoft.com/office/drawing/2014/main" id="{F53C8B4B-A234-E0BE-8A55-F65F53C5AA3E}"/>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61BED4DA-AF22-D199-DE52-21BCAA0B6E2B}"/>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4076431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9B845-0C49-5B03-8912-5D3E57440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31004-927C-FCE5-BC09-88C7D72E1377}"/>
              </a:ext>
            </a:extLst>
          </p:cNvPr>
          <p:cNvSpPr>
            <a:spLocks noGrp="1"/>
          </p:cNvSpPr>
          <p:nvPr>
            <p:ph type="ctrTitle"/>
          </p:nvPr>
        </p:nvSpPr>
        <p:spPr>
          <a:xfrm>
            <a:off x="0" y="0"/>
            <a:ext cx="12192000" cy="681644"/>
          </a:xfrm>
        </p:spPr>
        <p:txBody>
          <a:bodyPr>
            <a:noAutofit/>
          </a:bodyPr>
          <a:lstStyle/>
          <a:p>
            <a:r>
              <a:rPr lang="en-US" sz="4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Common terminologies in Compiler</a:t>
            </a:r>
            <a:endParaRPr lang="en-US" sz="4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506E88F-3B96-3EC8-9FB3-5370A49BCC0C}"/>
              </a:ext>
            </a:extLst>
          </p:cNvPr>
          <p:cNvSpPr>
            <a:spLocks noGrp="1"/>
          </p:cNvSpPr>
          <p:nvPr>
            <p:ph type="subTitle" idx="1"/>
          </p:nvPr>
        </p:nvSpPr>
        <p:spPr>
          <a:xfrm>
            <a:off x="0" y="798029"/>
            <a:ext cx="12192000" cy="6059971"/>
          </a:xfrm>
        </p:spPr>
        <p:txBody>
          <a:bodyPr>
            <a:normAutofit/>
          </a:bodyPr>
          <a:lstStyle/>
          <a:p>
            <a:pPr algn="just"/>
            <a:r>
              <a:rPr lang="en-GB" sz="2800" b="1" dirty="0">
                <a:cs typeface="Arial" panose="020B0604020202020204" pitchFamily="34" charset="0"/>
              </a:rPr>
              <a:t>Semantics</a:t>
            </a:r>
            <a:endParaRPr lang="en-GB" sz="2000" b="1" dirty="0">
              <a:cs typeface="Arial" panose="020B0604020202020204" pitchFamily="34" charset="0"/>
            </a:endParaRPr>
          </a:p>
          <a:p>
            <a:pPr algn="just"/>
            <a:endParaRPr lang="en-US" sz="2000" dirty="0">
              <a:cs typeface="Arial" panose="020B0604020202020204" pitchFamily="34" charset="0"/>
            </a:endParaRPr>
          </a:p>
        </p:txBody>
      </p:sp>
      <p:cxnSp>
        <p:nvCxnSpPr>
          <p:cNvPr id="5" name="Straight Connector 4">
            <a:extLst>
              <a:ext uri="{FF2B5EF4-FFF2-40B4-BE49-F238E27FC236}">
                <a16:creationId xmlns:a16="http://schemas.microsoft.com/office/drawing/2014/main" id="{7F631591-9628-1C2E-C943-A09040F83CDE}"/>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ADA2A627-9F63-FDC8-5D75-2B44B05C61F1}"/>
              </a:ext>
            </a:extLst>
          </p:cNvPr>
          <p:cNvGraphicFramePr>
            <a:graphicFrameLocks noGrp="1"/>
          </p:cNvGraphicFramePr>
          <p:nvPr/>
        </p:nvGraphicFramePr>
        <p:xfrm>
          <a:off x="0" y="6857999"/>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TextBox 5">
            <a:extLst>
              <a:ext uri="{FF2B5EF4-FFF2-40B4-BE49-F238E27FC236}">
                <a16:creationId xmlns:a16="http://schemas.microsoft.com/office/drawing/2014/main" id="{EB6505F4-CB1F-0475-A431-51327F669313}"/>
              </a:ext>
            </a:extLst>
          </p:cNvPr>
          <p:cNvSpPr txBox="1"/>
          <p:nvPr/>
        </p:nvSpPr>
        <p:spPr>
          <a:xfrm>
            <a:off x="0" y="1363851"/>
            <a:ext cx="4995081" cy="5122941"/>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sz="2000" dirty="0"/>
              <a:t>Semantics refer to the </a:t>
            </a:r>
            <a:r>
              <a:rPr lang="en-GB" sz="2000" b="1" dirty="0"/>
              <a:t>meaning</a:t>
            </a:r>
            <a:r>
              <a:rPr lang="en-GB" sz="2000" dirty="0"/>
              <a:t> of a program or code. </a:t>
            </a:r>
          </a:p>
          <a:p>
            <a:pPr marL="285750" indent="-285750" algn="just">
              <a:lnSpc>
                <a:spcPct val="150000"/>
              </a:lnSpc>
              <a:buFont typeface="Arial" panose="020B0604020202020204" pitchFamily="34" charset="0"/>
              <a:buChar char="•"/>
            </a:pPr>
            <a:r>
              <a:rPr lang="en-GB" sz="2000" dirty="0"/>
              <a:t>While syntax specifies structure, semantics ensure that the program is meaningful and behaves as expected.</a:t>
            </a:r>
          </a:p>
          <a:p>
            <a:pPr algn="just">
              <a:lnSpc>
                <a:spcPct val="150000"/>
              </a:lnSpc>
            </a:pPr>
            <a:r>
              <a:rPr lang="en-GB" sz="2000" b="1" dirty="0"/>
              <a:t>Types of Semantics:</a:t>
            </a:r>
            <a:endParaRPr lang="en-GB" sz="2000" dirty="0"/>
          </a:p>
          <a:p>
            <a:pPr algn="just">
              <a:lnSpc>
                <a:spcPct val="150000"/>
              </a:lnSpc>
              <a:buFont typeface="+mj-lt"/>
              <a:buAutoNum type="arabicPeriod"/>
            </a:pPr>
            <a:r>
              <a:rPr lang="en-GB" sz="2000" b="1" dirty="0"/>
              <a:t>Static Semantics:</a:t>
            </a:r>
            <a:r>
              <a:rPr lang="en-GB" sz="2000" dirty="0"/>
              <a:t> Rules checked at compile-time (e.g., type-checking, variable declarations).</a:t>
            </a:r>
          </a:p>
          <a:p>
            <a:pPr algn="just">
              <a:lnSpc>
                <a:spcPct val="150000"/>
              </a:lnSpc>
              <a:buFont typeface="+mj-lt"/>
              <a:buAutoNum type="arabicPeriod"/>
            </a:pPr>
            <a:r>
              <a:rPr lang="en-GB" sz="2000" b="1" dirty="0"/>
              <a:t>Dynamic Semantics:</a:t>
            </a:r>
            <a:r>
              <a:rPr lang="en-GB" sz="2000" dirty="0"/>
              <a:t> Behaviour during runtime (e.g., division by zero).</a:t>
            </a:r>
          </a:p>
        </p:txBody>
      </p:sp>
      <p:sp>
        <p:nvSpPr>
          <p:cNvPr id="8" name="TextBox 7">
            <a:extLst>
              <a:ext uri="{FF2B5EF4-FFF2-40B4-BE49-F238E27FC236}">
                <a16:creationId xmlns:a16="http://schemas.microsoft.com/office/drawing/2014/main" id="{0F53611E-3D12-D9E7-F5E6-81A2C3D9622E}"/>
              </a:ext>
            </a:extLst>
          </p:cNvPr>
          <p:cNvSpPr txBox="1"/>
          <p:nvPr/>
        </p:nvSpPr>
        <p:spPr>
          <a:xfrm>
            <a:off x="5665319" y="1246129"/>
            <a:ext cx="5904571" cy="1891287"/>
          </a:xfrm>
          <a:prstGeom prst="rect">
            <a:avLst/>
          </a:prstGeom>
          <a:noFill/>
        </p:spPr>
        <p:txBody>
          <a:bodyPr wrap="square">
            <a:spAutoFit/>
          </a:bodyPr>
          <a:lstStyle/>
          <a:p>
            <a:pPr algn="just">
              <a:lnSpc>
                <a:spcPct val="150000"/>
              </a:lnSpc>
            </a:pPr>
            <a:r>
              <a:rPr lang="en-US" sz="2000" b="1" dirty="0"/>
              <a:t>Example:</a:t>
            </a:r>
            <a:r>
              <a:rPr lang="en-US" sz="2000" dirty="0"/>
              <a:t> For the code:</a:t>
            </a:r>
          </a:p>
          <a:p>
            <a:pPr algn="just">
              <a:lnSpc>
                <a:spcPct val="150000"/>
              </a:lnSpc>
            </a:pPr>
            <a:r>
              <a:rPr lang="en-US" sz="2000" b="1" dirty="0"/>
              <a:t>x = "10" + 20;</a:t>
            </a:r>
          </a:p>
          <a:p>
            <a:pPr algn="just">
              <a:lnSpc>
                <a:spcPct val="150000"/>
              </a:lnSpc>
            </a:pPr>
            <a:endParaRPr lang="en-US" sz="2000" dirty="0"/>
          </a:p>
          <a:p>
            <a:pPr algn="just">
              <a:lnSpc>
                <a:spcPct val="150000"/>
              </a:lnSpc>
            </a:pPr>
            <a:endParaRPr lang="en-US" sz="2000" dirty="0"/>
          </a:p>
        </p:txBody>
      </p:sp>
      <p:sp>
        <p:nvSpPr>
          <p:cNvPr id="10" name="Rectangle 2">
            <a:extLst>
              <a:ext uri="{FF2B5EF4-FFF2-40B4-BE49-F238E27FC236}">
                <a16:creationId xmlns:a16="http://schemas.microsoft.com/office/drawing/2014/main" id="{B953C02D-4E15-2B55-0D38-48C9E2FC39E0}"/>
              </a:ext>
            </a:extLst>
          </p:cNvPr>
          <p:cNvSpPr>
            <a:spLocks noChangeArrowheads="1"/>
          </p:cNvSpPr>
          <p:nvPr/>
        </p:nvSpPr>
        <p:spPr bwMode="auto">
          <a:xfrm flipH="1">
            <a:off x="5665319" y="2533149"/>
            <a:ext cx="6249589" cy="235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rPr>
              <a:t>Syntactically valid</a:t>
            </a:r>
            <a:r>
              <a:rPr kumimoji="0" lang="en-US" altLang="en-US" sz="2000" b="0" i="0" u="none" strike="noStrike" cap="none" normalizeH="0" baseline="0" dirty="0">
                <a:ln>
                  <a:noFill/>
                </a:ln>
                <a:solidFill>
                  <a:schemeClr val="tx1"/>
                </a:solidFill>
                <a:effectLst/>
              </a:rPr>
              <a:t>: It follows the rules for assignment and expression formation.</a:t>
            </a: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rPr>
              <a:t>Semantically invalid</a:t>
            </a:r>
            <a:r>
              <a:rPr kumimoji="0" lang="en-US" altLang="en-US" sz="2000" b="0" i="0" u="none" strike="noStrike" cap="none" normalizeH="0" baseline="0" dirty="0">
                <a:ln>
                  <a:noFill/>
                </a:ln>
                <a:solidFill>
                  <a:schemeClr val="tx1"/>
                </a:solidFill>
                <a:effectLst/>
              </a:rPr>
              <a:t>: Concatenation of a string with an integer may not be meaningful, depending on the language </a:t>
            </a:r>
          </a:p>
        </p:txBody>
      </p:sp>
    </p:spTree>
    <p:extLst>
      <p:ext uri="{BB962C8B-B14F-4D97-AF65-F5344CB8AC3E}">
        <p14:creationId xmlns:p14="http://schemas.microsoft.com/office/powerpoint/2010/main" val="13503598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54165-215A-8C12-AD10-8DB28F1BE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998C6-2DF3-269D-30BC-6D7F97C9A26E}"/>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41478415-961A-90ED-887C-C6426C959B0C}"/>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b="1" dirty="0">
                <a:cs typeface="Arial" panose="020B0604020202020204" pitchFamily="34" charset="0"/>
              </a:rPr>
              <a:t>Bottom-up parsing – example 1                                                              Example 2</a:t>
            </a:r>
          </a:p>
          <a:p>
            <a:pPr algn="just">
              <a:lnSpc>
                <a:spcPct val="150000"/>
              </a:lnSpc>
            </a:pPr>
            <a:endParaRPr lang="en-GB" sz="2000" dirty="0">
              <a:cs typeface="Arial" panose="020B0604020202020204" pitchFamily="34" charset="0"/>
            </a:endParaRPr>
          </a:p>
          <a:p>
            <a:pPr algn="just">
              <a:lnSpc>
                <a:spcPct val="150000"/>
              </a:lnSpc>
            </a:pPr>
            <a:endParaRPr lang="en-US" sz="2000" dirty="0">
              <a:cs typeface="Arial" panose="020B0604020202020204" pitchFamily="34" charset="0"/>
            </a:endParaRPr>
          </a:p>
        </p:txBody>
      </p:sp>
      <p:cxnSp>
        <p:nvCxnSpPr>
          <p:cNvPr id="5" name="Straight Connector 4">
            <a:extLst>
              <a:ext uri="{FF2B5EF4-FFF2-40B4-BE49-F238E27FC236}">
                <a16:creationId xmlns:a16="http://schemas.microsoft.com/office/drawing/2014/main" id="{8BBE9D55-8187-929B-127B-AB3041F7C309}"/>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5A5111C3-2B2D-DADE-3150-50CFDD6E6A3C}"/>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pic>
        <p:nvPicPr>
          <p:cNvPr id="6" name="Picture 2">
            <a:extLst>
              <a:ext uri="{FF2B5EF4-FFF2-40B4-BE49-F238E27FC236}">
                <a16:creationId xmlns:a16="http://schemas.microsoft.com/office/drawing/2014/main" id="{9CFF4A7F-E432-96C0-BA11-A47F987C9A2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369790" y="1566648"/>
            <a:ext cx="4357047" cy="480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7FA321C8-C886-868D-145B-AE9E6DAD401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36845" y="1566647"/>
            <a:ext cx="4818672" cy="4206355"/>
          </a:xfrm>
          <a:prstGeom prst="rect">
            <a:avLst/>
          </a:prstGeom>
        </p:spPr>
      </p:pic>
    </p:spTree>
    <p:extLst>
      <p:ext uri="{BB962C8B-B14F-4D97-AF65-F5344CB8AC3E}">
        <p14:creationId xmlns:p14="http://schemas.microsoft.com/office/powerpoint/2010/main" val="2438124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0290C-E847-BBFD-4BD6-C0BC107F0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E80D2-C630-62CB-74E0-3488EEEE003C}"/>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53CF6A0B-3450-EE6E-E741-BFB1920304B1}"/>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b="1" dirty="0">
                <a:latin typeface="Arial" panose="020B0604020202020204" pitchFamily="34" charset="0"/>
                <a:cs typeface="Arial" panose="020B0604020202020204" pitchFamily="34" charset="0"/>
              </a:rPr>
              <a:t>The complexity of parsing</a:t>
            </a:r>
          </a:p>
          <a:p>
            <a:pPr marL="342900" indent="-342900" algn="just">
              <a:lnSpc>
                <a:spcPct val="150000"/>
              </a:lnSpc>
              <a:buFont typeface="Arial" panose="020B0604020202020204" pitchFamily="34" charset="0"/>
              <a:buChar char="•"/>
            </a:pPr>
            <a:r>
              <a:rPr lang="en-GB" sz="2000" i="0" dirty="0">
                <a:solidFill>
                  <a:srgbClr val="231F20"/>
                </a:solidFill>
                <a:effectLst/>
              </a:rPr>
              <a:t>Parsing algorithms that work for any </a:t>
            </a:r>
            <a:r>
              <a:rPr lang="en-GB" sz="2000" b="1" i="0" dirty="0">
                <a:solidFill>
                  <a:srgbClr val="231F20"/>
                </a:solidFill>
                <a:effectLst/>
              </a:rPr>
              <a:t>unambiguous grammar </a:t>
            </a:r>
            <a:r>
              <a:rPr lang="en-GB" sz="2000" i="0" dirty="0">
                <a:solidFill>
                  <a:srgbClr val="231F20"/>
                </a:solidFill>
                <a:effectLst/>
              </a:rPr>
              <a:t>are complicated and inefficient. </a:t>
            </a:r>
          </a:p>
          <a:p>
            <a:pPr marL="342900" indent="-342900" algn="just">
              <a:lnSpc>
                <a:spcPct val="150000"/>
              </a:lnSpc>
              <a:buFont typeface="Arial" panose="020B0604020202020204" pitchFamily="34" charset="0"/>
              <a:buChar char="•"/>
            </a:pPr>
            <a:r>
              <a:rPr lang="en-GB" sz="2000" i="0" dirty="0">
                <a:solidFill>
                  <a:srgbClr val="231F20"/>
                </a:solidFill>
                <a:effectLst/>
              </a:rPr>
              <a:t>In fact, the complexity of such algorithms is </a:t>
            </a:r>
            <a:r>
              <a:rPr lang="en-GB" sz="2000" b="1" i="0" dirty="0">
                <a:solidFill>
                  <a:srgbClr val="231F20"/>
                </a:solidFill>
                <a:effectLst/>
              </a:rPr>
              <a:t>O(n3), </a:t>
            </a:r>
            <a:r>
              <a:rPr lang="en-GB" sz="2000" i="0" dirty="0">
                <a:solidFill>
                  <a:srgbClr val="231F20"/>
                </a:solidFill>
                <a:effectLst/>
              </a:rPr>
              <a:t>which means the amount of time they take is on the order of the cube of the length of the string to be parsed. </a:t>
            </a:r>
          </a:p>
          <a:p>
            <a:pPr marL="342900" indent="-342900" algn="just">
              <a:lnSpc>
                <a:spcPct val="150000"/>
              </a:lnSpc>
              <a:buFont typeface="Arial" panose="020B0604020202020204" pitchFamily="34" charset="0"/>
              <a:buChar char="•"/>
            </a:pPr>
            <a:r>
              <a:rPr lang="en-GB" sz="2000" i="0" dirty="0">
                <a:solidFill>
                  <a:srgbClr val="231F20"/>
                </a:solidFill>
                <a:effectLst/>
              </a:rPr>
              <a:t>This relatively large amount of time is required because these algorithms frequently must back up and reparse part of the sentence being analysed. </a:t>
            </a:r>
          </a:p>
          <a:p>
            <a:pPr marL="342900" indent="-342900" algn="just">
              <a:lnSpc>
                <a:spcPct val="150000"/>
              </a:lnSpc>
              <a:buFont typeface="Arial" panose="020B0604020202020204" pitchFamily="34" charset="0"/>
              <a:buChar char="•"/>
            </a:pPr>
            <a:r>
              <a:rPr lang="en-GB" sz="2000" i="0" dirty="0">
                <a:solidFill>
                  <a:srgbClr val="231F20"/>
                </a:solidFill>
                <a:effectLst/>
              </a:rPr>
              <a:t>Reparsing is required when the parser has made a mistake in </a:t>
            </a:r>
            <a:r>
              <a:rPr lang="en-US" sz="2000" i="0" dirty="0">
                <a:solidFill>
                  <a:srgbClr val="231F20"/>
                </a:solidFill>
                <a:effectLst/>
              </a:rPr>
              <a:t>the parsing process.</a:t>
            </a:r>
          </a:p>
          <a:p>
            <a:pPr marL="342900" indent="-342900" algn="just">
              <a:lnSpc>
                <a:spcPct val="150000"/>
              </a:lnSpc>
              <a:buFont typeface="Arial" panose="020B0604020202020204" pitchFamily="34" charset="0"/>
              <a:buChar char="•"/>
            </a:pPr>
            <a:r>
              <a:rPr lang="en-GB" sz="2000" i="0" dirty="0">
                <a:solidFill>
                  <a:srgbClr val="231F20"/>
                </a:solidFill>
                <a:effectLst/>
              </a:rPr>
              <a:t>All algorithms used for the syntax analysers of commercial compilers have complexity </a:t>
            </a:r>
            <a:r>
              <a:rPr lang="en-GB" sz="2000" b="1" i="0" dirty="0">
                <a:solidFill>
                  <a:srgbClr val="231F20"/>
                </a:solidFill>
                <a:effectLst/>
              </a:rPr>
              <a:t>O(n), </a:t>
            </a:r>
            <a:r>
              <a:rPr lang="en-GB" sz="2000" i="0" dirty="0">
                <a:solidFill>
                  <a:srgbClr val="231F20"/>
                </a:solidFill>
                <a:effectLst/>
              </a:rPr>
              <a:t>which means the time they take is linearly related to the length of the string to be parsed.</a:t>
            </a:r>
          </a:p>
          <a:p>
            <a:pPr algn="just">
              <a:lnSpc>
                <a:spcPct val="150000"/>
              </a:lnSpc>
            </a:pPr>
            <a:br>
              <a:rPr lang="en-GB" sz="2000" i="0" dirty="0">
                <a:solidFill>
                  <a:srgbClr val="231F20"/>
                </a:solidFill>
                <a:effectLst/>
              </a:rPr>
            </a:br>
            <a:endParaRPr lang="en-US" sz="2000" dirty="0">
              <a:cs typeface="Arial" panose="020B0604020202020204" pitchFamily="34" charset="0"/>
            </a:endParaRPr>
          </a:p>
        </p:txBody>
      </p:sp>
      <p:cxnSp>
        <p:nvCxnSpPr>
          <p:cNvPr id="5" name="Straight Connector 4">
            <a:extLst>
              <a:ext uri="{FF2B5EF4-FFF2-40B4-BE49-F238E27FC236}">
                <a16:creationId xmlns:a16="http://schemas.microsoft.com/office/drawing/2014/main" id="{7E714A47-DAFA-7D6D-547E-717C79761041}"/>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751FF111-7132-7470-2221-7447E0F8EDD3}"/>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21859597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98EA7-706A-6A28-9C72-CC3B74A24E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91027-EB61-9837-36DE-2577A5CED894}"/>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46F79533-8000-711F-0D78-1DA3697757C6}"/>
              </a:ext>
            </a:extLst>
          </p:cNvPr>
          <p:cNvSpPr>
            <a:spLocks noGrp="1"/>
          </p:cNvSpPr>
          <p:nvPr>
            <p:ph type="subTitle" idx="1"/>
          </p:nvPr>
        </p:nvSpPr>
        <p:spPr>
          <a:xfrm>
            <a:off x="0" y="798029"/>
            <a:ext cx="12192000" cy="6059971"/>
          </a:xfrm>
        </p:spPr>
        <p:txBody>
          <a:bodyPr>
            <a:normAutofit/>
          </a:bodyPr>
          <a:lstStyle/>
          <a:p>
            <a:pPr marL="0" indent="0" algn="just">
              <a:lnSpc>
                <a:spcPct val="150000"/>
              </a:lnSpc>
              <a:buNone/>
            </a:pPr>
            <a:r>
              <a:rPr lang="en-US" b="1" dirty="0"/>
              <a:t>Big O Notation</a:t>
            </a:r>
          </a:p>
          <a:p>
            <a:pPr marL="342900" indent="-342900" algn="just">
              <a:lnSpc>
                <a:spcPct val="150000"/>
              </a:lnSpc>
              <a:buFont typeface="Arial" panose="020B0604020202020204" pitchFamily="34" charset="0"/>
              <a:buChar char="•"/>
            </a:pPr>
            <a:r>
              <a:rPr lang="en-US" sz="2000" dirty="0"/>
              <a:t>Big O notation is used in programming to describe the performance or complexity of an algorithm.</a:t>
            </a:r>
          </a:p>
          <a:p>
            <a:pPr marL="342900" indent="-342900" algn="just">
              <a:lnSpc>
                <a:spcPct val="150000"/>
              </a:lnSpc>
              <a:buFont typeface="Arial" panose="020B0604020202020204" pitchFamily="34" charset="0"/>
              <a:buChar char="•"/>
            </a:pPr>
            <a:r>
              <a:rPr lang="en-US" sz="2000" dirty="0"/>
              <a:t>Big O specifically describes the worst-case scenario, and can be used to describe the execution time required or the space used (e.g. in memory or on disk) by an algorithm.</a:t>
            </a:r>
          </a:p>
          <a:p>
            <a:pPr marL="0" indent="0" algn="just">
              <a:buNone/>
            </a:pPr>
            <a:r>
              <a:rPr lang="en-US" sz="2000" b="1" dirty="0">
                <a:solidFill>
                  <a:srgbClr val="C00000"/>
                </a:solidFill>
              </a:rPr>
              <a:t>void </a:t>
            </a:r>
            <a:r>
              <a:rPr lang="en-US" sz="2000" b="1" dirty="0" err="1">
                <a:solidFill>
                  <a:srgbClr val="C00000"/>
                </a:solidFill>
              </a:rPr>
              <a:t>printFirstElementOfArray</a:t>
            </a:r>
            <a:r>
              <a:rPr lang="en-US" sz="2000" b="1" dirty="0">
                <a:solidFill>
                  <a:srgbClr val="C00000"/>
                </a:solidFill>
              </a:rPr>
              <a:t>(int </a:t>
            </a:r>
            <a:r>
              <a:rPr lang="en-US" sz="2000" b="1" dirty="0" err="1">
                <a:solidFill>
                  <a:srgbClr val="C00000"/>
                </a:solidFill>
              </a:rPr>
              <a:t>arr</a:t>
            </a:r>
            <a:r>
              <a:rPr lang="en-US" sz="2000" b="1" dirty="0">
                <a:solidFill>
                  <a:srgbClr val="C00000"/>
                </a:solidFill>
              </a:rPr>
              <a:t>[])</a:t>
            </a:r>
          </a:p>
          <a:p>
            <a:pPr marL="0" indent="0" algn="just">
              <a:buNone/>
            </a:pPr>
            <a:r>
              <a:rPr lang="en-US" sz="2000" b="1" dirty="0">
                <a:solidFill>
                  <a:srgbClr val="C00000"/>
                </a:solidFill>
              </a:rPr>
              <a:t>{</a:t>
            </a:r>
          </a:p>
          <a:p>
            <a:pPr marL="0" indent="0" algn="just">
              <a:buNone/>
            </a:pPr>
            <a:r>
              <a:rPr lang="en-US" sz="2000" b="1" dirty="0" err="1">
                <a:solidFill>
                  <a:srgbClr val="C00000"/>
                </a:solidFill>
              </a:rPr>
              <a:t>printf</a:t>
            </a:r>
            <a:r>
              <a:rPr lang="en-US" sz="2000" b="1" dirty="0">
                <a:solidFill>
                  <a:srgbClr val="C00000"/>
                </a:solidFill>
              </a:rPr>
              <a:t>("First element of array = %d",</a:t>
            </a:r>
            <a:r>
              <a:rPr lang="en-US" sz="2000" b="1" dirty="0" err="1">
                <a:solidFill>
                  <a:srgbClr val="C00000"/>
                </a:solidFill>
              </a:rPr>
              <a:t>arr</a:t>
            </a:r>
            <a:r>
              <a:rPr lang="en-US" sz="2000" b="1" dirty="0">
                <a:solidFill>
                  <a:srgbClr val="C00000"/>
                </a:solidFill>
              </a:rPr>
              <a:t>[0]);</a:t>
            </a:r>
          </a:p>
          <a:p>
            <a:pPr marL="0" indent="0" algn="just">
              <a:buNone/>
            </a:pPr>
            <a:r>
              <a:rPr lang="en-US" sz="2000" b="1" dirty="0">
                <a:solidFill>
                  <a:srgbClr val="C00000"/>
                </a:solidFill>
              </a:rPr>
              <a:t>}</a:t>
            </a:r>
          </a:p>
          <a:p>
            <a:pPr marL="342900" indent="-342900" algn="just">
              <a:lnSpc>
                <a:spcPct val="150000"/>
              </a:lnSpc>
              <a:buFont typeface="Arial" panose="020B0604020202020204" pitchFamily="34" charset="0"/>
              <a:buChar char="•"/>
            </a:pPr>
            <a:r>
              <a:rPr lang="en-US" sz="2000" dirty="0"/>
              <a:t>This function runs in </a:t>
            </a:r>
            <a:r>
              <a:rPr lang="en-US" sz="2000" b="1" dirty="0"/>
              <a:t>O(1) time </a:t>
            </a:r>
            <a:r>
              <a:rPr lang="en-US" sz="2000" dirty="0"/>
              <a:t>(or "constant time") relative to its input. </a:t>
            </a:r>
          </a:p>
          <a:p>
            <a:pPr marL="342900" indent="-342900" algn="just">
              <a:lnSpc>
                <a:spcPct val="150000"/>
              </a:lnSpc>
              <a:buFont typeface="Arial" panose="020B0604020202020204" pitchFamily="34" charset="0"/>
              <a:buChar char="•"/>
            </a:pPr>
            <a:r>
              <a:rPr lang="en-US" sz="2000" dirty="0"/>
              <a:t>The input array could be 1 item or 1,000 items, but this function would still just require one step.</a:t>
            </a:r>
          </a:p>
          <a:p>
            <a:pPr marL="342900" indent="-342900" algn="just">
              <a:lnSpc>
                <a:spcPct val="150000"/>
              </a:lnSpc>
              <a:buFont typeface="Arial" panose="020B0604020202020204" pitchFamily="34" charset="0"/>
              <a:buChar char="•"/>
            </a:pPr>
            <a:endParaRPr lang="en-US" sz="2000" dirty="0"/>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9D792ED1-C7AE-F8D9-15A3-41002096769B}"/>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42FC4662-9DAF-A1D0-C14B-0D0A92962E50}"/>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42688579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06F7A-EC24-A72F-C173-1ED5D0ED07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AD9773-D1A0-4020-16B1-964841CB04F4}"/>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1072215F-1009-CE98-3467-0749EA898076}"/>
              </a:ext>
            </a:extLst>
          </p:cNvPr>
          <p:cNvSpPr>
            <a:spLocks noGrp="1"/>
          </p:cNvSpPr>
          <p:nvPr>
            <p:ph type="subTitle" idx="1"/>
          </p:nvPr>
        </p:nvSpPr>
        <p:spPr>
          <a:xfrm>
            <a:off x="0" y="798029"/>
            <a:ext cx="12192000" cy="6059971"/>
          </a:xfrm>
        </p:spPr>
        <p:txBody>
          <a:bodyPr>
            <a:normAutofit/>
          </a:bodyPr>
          <a:lstStyle/>
          <a:p>
            <a:pPr marL="0" indent="0" algn="just">
              <a:lnSpc>
                <a:spcPct val="150000"/>
              </a:lnSpc>
              <a:buNone/>
            </a:pPr>
            <a:r>
              <a:rPr lang="en-US" sz="2000" b="1" dirty="0">
                <a:solidFill>
                  <a:srgbClr val="C00000"/>
                </a:solidFill>
              </a:rPr>
              <a:t>void </a:t>
            </a:r>
            <a:r>
              <a:rPr lang="en-US" sz="2000" b="1" dirty="0" err="1">
                <a:solidFill>
                  <a:srgbClr val="C00000"/>
                </a:solidFill>
              </a:rPr>
              <a:t>printAllElementOfArray</a:t>
            </a:r>
            <a:r>
              <a:rPr lang="en-US" sz="2000" b="1" dirty="0">
                <a:solidFill>
                  <a:srgbClr val="C00000"/>
                </a:solidFill>
              </a:rPr>
              <a:t>(int </a:t>
            </a:r>
            <a:r>
              <a:rPr lang="en-US" sz="2000" b="1" dirty="0" err="1">
                <a:solidFill>
                  <a:srgbClr val="C00000"/>
                </a:solidFill>
              </a:rPr>
              <a:t>arr</a:t>
            </a:r>
            <a:r>
              <a:rPr lang="en-US" sz="2000" b="1" dirty="0">
                <a:solidFill>
                  <a:srgbClr val="C00000"/>
                </a:solidFill>
              </a:rPr>
              <a:t>[], int size)</a:t>
            </a:r>
          </a:p>
          <a:p>
            <a:pPr marL="0" indent="0" algn="just">
              <a:lnSpc>
                <a:spcPct val="150000"/>
              </a:lnSpc>
              <a:buNone/>
            </a:pPr>
            <a:r>
              <a:rPr lang="en-US" sz="2000" b="1" dirty="0">
                <a:solidFill>
                  <a:srgbClr val="C00000"/>
                </a:solidFill>
              </a:rPr>
              <a:t>{</a:t>
            </a:r>
          </a:p>
          <a:p>
            <a:pPr marL="0" indent="0" algn="just">
              <a:lnSpc>
                <a:spcPct val="150000"/>
              </a:lnSpc>
              <a:buNone/>
            </a:pPr>
            <a:r>
              <a:rPr lang="en-US" sz="2000" b="1" dirty="0">
                <a:solidFill>
                  <a:srgbClr val="C00000"/>
                </a:solidFill>
              </a:rPr>
              <a:t>for (int </a:t>
            </a:r>
            <a:r>
              <a:rPr lang="en-US" sz="2000" b="1" dirty="0" err="1">
                <a:solidFill>
                  <a:srgbClr val="C00000"/>
                </a:solidFill>
              </a:rPr>
              <a:t>i</a:t>
            </a:r>
            <a:r>
              <a:rPr lang="en-US" sz="2000" b="1" dirty="0">
                <a:solidFill>
                  <a:srgbClr val="C00000"/>
                </a:solidFill>
              </a:rPr>
              <a:t> = 0; </a:t>
            </a:r>
            <a:r>
              <a:rPr lang="en-US" sz="2000" b="1" dirty="0" err="1">
                <a:solidFill>
                  <a:srgbClr val="C00000"/>
                </a:solidFill>
              </a:rPr>
              <a:t>i</a:t>
            </a:r>
            <a:r>
              <a:rPr lang="en-US" sz="2000" b="1" dirty="0">
                <a:solidFill>
                  <a:srgbClr val="C00000"/>
                </a:solidFill>
              </a:rPr>
              <a:t> &lt; size; </a:t>
            </a:r>
            <a:r>
              <a:rPr lang="en-US" sz="2000" b="1" dirty="0" err="1">
                <a:solidFill>
                  <a:srgbClr val="C00000"/>
                </a:solidFill>
              </a:rPr>
              <a:t>i</a:t>
            </a:r>
            <a:r>
              <a:rPr lang="en-US" sz="2000" b="1" dirty="0">
                <a:solidFill>
                  <a:srgbClr val="C00000"/>
                </a:solidFill>
              </a:rPr>
              <a:t>++)</a:t>
            </a:r>
          </a:p>
          <a:p>
            <a:pPr marL="0" indent="0" algn="just">
              <a:lnSpc>
                <a:spcPct val="150000"/>
              </a:lnSpc>
              <a:buNone/>
            </a:pPr>
            <a:r>
              <a:rPr lang="en-US" sz="2000" b="1" dirty="0">
                <a:solidFill>
                  <a:srgbClr val="C00000"/>
                </a:solidFill>
              </a:rPr>
              <a:t> {</a:t>
            </a:r>
          </a:p>
          <a:p>
            <a:pPr marL="0" indent="0" algn="just">
              <a:lnSpc>
                <a:spcPct val="150000"/>
              </a:lnSpc>
              <a:buNone/>
            </a:pPr>
            <a:r>
              <a:rPr lang="en-US" sz="2000" b="1" dirty="0">
                <a:solidFill>
                  <a:srgbClr val="C00000"/>
                </a:solidFill>
              </a:rPr>
              <a:t>        </a:t>
            </a:r>
            <a:r>
              <a:rPr lang="en-US" sz="2000" b="1" dirty="0" err="1">
                <a:solidFill>
                  <a:srgbClr val="C00000"/>
                </a:solidFill>
              </a:rPr>
              <a:t>printf</a:t>
            </a:r>
            <a:r>
              <a:rPr lang="en-US" sz="2000" b="1" dirty="0">
                <a:solidFill>
                  <a:srgbClr val="C00000"/>
                </a:solidFill>
              </a:rPr>
              <a:t>("%d\n", </a:t>
            </a:r>
            <a:r>
              <a:rPr lang="en-US" sz="2000" b="1" dirty="0" err="1">
                <a:solidFill>
                  <a:srgbClr val="C00000"/>
                </a:solidFill>
              </a:rPr>
              <a:t>arr</a:t>
            </a:r>
            <a:r>
              <a:rPr lang="en-US" sz="2000" b="1" dirty="0">
                <a:solidFill>
                  <a:srgbClr val="C00000"/>
                </a:solidFill>
              </a:rPr>
              <a:t>[</a:t>
            </a:r>
            <a:r>
              <a:rPr lang="en-US" sz="2000" b="1" dirty="0" err="1">
                <a:solidFill>
                  <a:srgbClr val="C00000"/>
                </a:solidFill>
              </a:rPr>
              <a:t>i</a:t>
            </a:r>
            <a:r>
              <a:rPr lang="en-US" sz="2000" b="1" dirty="0">
                <a:solidFill>
                  <a:srgbClr val="C00000"/>
                </a:solidFill>
              </a:rPr>
              <a:t>]);</a:t>
            </a:r>
          </a:p>
          <a:p>
            <a:pPr marL="0" indent="0" algn="just">
              <a:lnSpc>
                <a:spcPct val="150000"/>
              </a:lnSpc>
              <a:buNone/>
            </a:pPr>
            <a:r>
              <a:rPr lang="en-US" sz="2000" b="1" dirty="0">
                <a:solidFill>
                  <a:srgbClr val="C00000"/>
                </a:solidFill>
              </a:rPr>
              <a:t>    }</a:t>
            </a:r>
          </a:p>
          <a:p>
            <a:pPr marL="0" indent="0" algn="just">
              <a:lnSpc>
                <a:spcPct val="150000"/>
              </a:lnSpc>
              <a:buNone/>
            </a:pPr>
            <a:r>
              <a:rPr lang="en-US" sz="2000" b="1" dirty="0">
                <a:solidFill>
                  <a:srgbClr val="C00000"/>
                </a:solidFill>
              </a:rPr>
              <a:t>}</a:t>
            </a:r>
          </a:p>
          <a:p>
            <a:pPr marL="342900" indent="-342900" algn="just">
              <a:lnSpc>
                <a:spcPct val="150000"/>
              </a:lnSpc>
              <a:buFont typeface="Arial" panose="020B0604020202020204" pitchFamily="34" charset="0"/>
              <a:buChar char="•"/>
            </a:pPr>
            <a:r>
              <a:rPr lang="en-US" sz="2000" dirty="0"/>
              <a:t>This function runs </a:t>
            </a:r>
            <a:r>
              <a:rPr lang="en-US" sz="2000" b="1" dirty="0"/>
              <a:t>in O(n) time </a:t>
            </a:r>
            <a:r>
              <a:rPr lang="en-US" sz="2000" dirty="0"/>
              <a:t>(or "linear time"), where n is the number of items in the array. </a:t>
            </a:r>
          </a:p>
          <a:p>
            <a:pPr marL="342900" indent="-342900" algn="just">
              <a:lnSpc>
                <a:spcPct val="150000"/>
              </a:lnSpc>
              <a:buFont typeface="Arial" panose="020B0604020202020204" pitchFamily="34" charset="0"/>
              <a:buChar char="•"/>
            </a:pPr>
            <a:r>
              <a:rPr lang="en-US" sz="2000" dirty="0"/>
              <a:t>If the array has </a:t>
            </a:r>
            <a:r>
              <a:rPr lang="en-US" sz="2000" b="1" dirty="0"/>
              <a:t>10 items</a:t>
            </a:r>
            <a:r>
              <a:rPr lang="en-US" sz="2000" dirty="0"/>
              <a:t>, we have to print 10 times. </a:t>
            </a:r>
          </a:p>
          <a:p>
            <a:pPr marL="342900" indent="-342900" algn="just">
              <a:lnSpc>
                <a:spcPct val="150000"/>
              </a:lnSpc>
              <a:buFont typeface="Arial" panose="020B0604020202020204" pitchFamily="34" charset="0"/>
              <a:buChar char="•"/>
            </a:pPr>
            <a:r>
              <a:rPr lang="en-US" sz="2000" dirty="0"/>
              <a:t>If it has 1000 items, we have to print 1000 times.</a:t>
            </a: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D29FEB65-C69A-D91C-EA44-B9104EB712A6}"/>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65B4F6A0-CC0E-BF0C-703A-1931806A55AA}"/>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9010174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1C763-870E-8151-A2DA-B182E2BF3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E3126-6307-4E2B-ABAB-DDAC8578B1DE}"/>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3AC6F62F-24CE-C935-9139-3E327A02CA5B}"/>
              </a:ext>
            </a:extLst>
          </p:cNvPr>
          <p:cNvSpPr>
            <a:spLocks noGrp="1"/>
          </p:cNvSpPr>
          <p:nvPr>
            <p:ph type="subTitle" idx="1"/>
          </p:nvPr>
        </p:nvSpPr>
        <p:spPr>
          <a:xfrm>
            <a:off x="0" y="798029"/>
            <a:ext cx="12192000" cy="6059971"/>
          </a:xfrm>
        </p:spPr>
        <p:txBody>
          <a:bodyPr>
            <a:normAutofit/>
          </a:bodyPr>
          <a:lstStyle/>
          <a:p>
            <a:pPr marL="0" indent="0" algn="just">
              <a:buNone/>
            </a:pPr>
            <a:r>
              <a:rPr lang="en-US" sz="2000" b="1" dirty="0">
                <a:solidFill>
                  <a:srgbClr val="C00000"/>
                </a:solidFill>
              </a:rPr>
              <a:t>void </a:t>
            </a:r>
            <a:r>
              <a:rPr lang="en-US" sz="2000" b="1" dirty="0" err="1">
                <a:solidFill>
                  <a:srgbClr val="C00000"/>
                </a:solidFill>
              </a:rPr>
              <a:t>printAllPossibleOrderedPairs</a:t>
            </a:r>
            <a:r>
              <a:rPr lang="en-US" sz="2000" b="1" dirty="0">
                <a:solidFill>
                  <a:srgbClr val="C00000"/>
                </a:solidFill>
              </a:rPr>
              <a:t>(int </a:t>
            </a:r>
            <a:r>
              <a:rPr lang="en-US" sz="2000" b="1" dirty="0" err="1">
                <a:solidFill>
                  <a:srgbClr val="C00000"/>
                </a:solidFill>
              </a:rPr>
              <a:t>arr</a:t>
            </a:r>
            <a:r>
              <a:rPr lang="en-US" sz="2000" b="1" dirty="0">
                <a:solidFill>
                  <a:srgbClr val="C00000"/>
                </a:solidFill>
              </a:rPr>
              <a:t>[], int size)</a:t>
            </a:r>
          </a:p>
          <a:p>
            <a:pPr marL="0" indent="0" algn="just">
              <a:buNone/>
            </a:pPr>
            <a:r>
              <a:rPr lang="en-US" sz="2000" b="1" dirty="0">
                <a:solidFill>
                  <a:srgbClr val="C00000"/>
                </a:solidFill>
              </a:rPr>
              <a:t>{</a:t>
            </a:r>
          </a:p>
          <a:p>
            <a:pPr marL="0" indent="0" algn="just">
              <a:buNone/>
            </a:pPr>
            <a:r>
              <a:rPr lang="en-US" sz="2000" b="1" dirty="0">
                <a:solidFill>
                  <a:srgbClr val="C00000"/>
                </a:solidFill>
              </a:rPr>
              <a:t>    for (int </a:t>
            </a:r>
            <a:r>
              <a:rPr lang="en-US" sz="2000" b="1" dirty="0" err="1">
                <a:solidFill>
                  <a:srgbClr val="C00000"/>
                </a:solidFill>
              </a:rPr>
              <a:t>i</a:t>
            </a:r>
            <a:r>
              <a:rPr lang="en-US" sz="2000" b="1" dirty="0">
                <a:solidFill>
                  <a:srgbClr val="C00000"/>
                </a:solidFill>
              </a:rPr>
              <a:t> = 0; </a:t>
            </a:r>
            <a:r>
              <a:rPr lang="en-US" sz="2000" b="1" dirty="0" err="1">
                <a:solidFill>
                  <a:srgbClr val="C00000"/>
                </a:solidFill>
              </a:rPr>
              <a:t>i</a:t>
            </a:r>
            <a:r>
              <a:rPr lang="en-US" sz="2000" b="1" dirty="0">
                <a:solidFill>
                  <a:srgbClr val="C00000"/>
                </a:solidFill>
              </a:rPr>
              <a:t> &lt; size; </a:t>
            </a:r>
            <a:r>
              <a:rPr lang="en-US" sz="2000" b="1" dirty="0" err="1">
                <a:solidFill>
                  <a:srgbClr val="C00000"/>
                </a:solidFill>
              </a:rPr>
              <a:t>i</a:t>
            </a:r>
            <a:r>
              <a:rPr lang="en-US" sz="2000" b="1" dirty="0">
                <a:solidFill>
                  <a:srgbClr val="C00000"/>
                </a:solidFill>
              </a:rPr>
              <a:t>++)</a:t>
            </a:r>
          </a:p>
          <a:p>
            <a:pPr marL="0" indent="0" algn="just">
              <a:buNone/>
            </a:pPr>
            <a:r>
              <a:rPr lang="en-US" sz="2000" b="1" dirty="0">
                <a:solidFill>
                  <a:srgbClr val="C00000"/>
                </a:solidFill>
              </a:rPr>
              <a:t>    {</a:t>
            </a:r>
          </a:p>
          <a:p>
            <a:pPr marL="0" indent="0" algn="just">
              <a:buNone/>
            </a:pPr>
            <a:r>
              <a:rPr lang="en-US" sz="2000" b="1" dirty="0">
                <a:solidFill>
                  <a:srgbClr val="C00000"/>
                </a:solidFill>
              </a:rPr>
              <a:t>        for (int j = 0; j &lt; size; </a:t>
            </a:r>
            <a:r>
              <a:rPr lang="en-US" sz="2000" b="1" dirty="0" err="1">
                <a:solidFill>
                  <a:srgbClr val="C00000"/>
                </a:solidFill>
              </a:rPr>
              <a:t>j++</a:t>
            </a:r>
            <a:r>
              <a:rPr lang="en-US" sz="2000" b="1" dirty="0">
                <a:solidFill>
                  <a:srgbClr val="C00000"/>
                </a:solidFill>
              </a:rPr>
              <a:t>)</a:t>
            </a:r>
          </a:p>
          <a:p>
            <a:pPr marL="0" indent="0" algn="just">
              <a:buNone/>
            </a:pPr>
            <a:r>
              <a:rPr lang="en-US" sz="2000" b="1" dirty="0">
                <a:solidFill>
                  <a:srgbClr val="C00000"/>
                </a:solidFill>
              </a:rPr>
              <a:t>        {</a:t>
            </a:r>
          </a:p>
          <a:p>
            <a:pPr marL="0" indent="0" algn="just">
              <a:buNone/>
            </a:pPr>
            <a:r>
              <a:rPr lang="en-US" sz="2000" b="1" dirty="0">
                <a:solidFill>
                  <a:srgbClr val="C00000"/>
                </a:solidFill>
              </a:rPr>
              <a:t>            </a:t>
            </a:r>
            <a:r>
              <a:rPr lang="en-US" sz="2000" b="1" dirty="0" err="1">
                <a:solidFill>
                  <a:srgbClr val="C00000"/>
                </a:solidFill>
              </a:rPr>
              <a:t>printf</a:t>
            </a:r>
            <a:r>
              <a:rPr lang="en-US" sz="2000" b="1" dirty="0">
                <a:solidFill>
                  <a:srgbClr val="C00000"/>
                </a:solidFill>
              </a:rPr>
              <a:t>("%d = %d\n", </a:t>
            </a:r>
            <a:r>
              <a:rPr lang="en-US" sz="2000" b="1" dirty="0" err="1">
                <a:solidFill>
                  <a:srgbClr val="C00000"/>
                </a:solidFill>
              </a:rPr>
              <a:t>arr</a:t>
            </a:r>
            <a:r>
              <a:rPr lang="en-US" sz="2000" b="1" dirty="0">
                <a:solidFill>
                  <a:srgbClr val="C00000"/>
                </a:solidFill>
              </a:rPr>
              <a:t>[</a:t>
            </a:r>
            <a:r>
              <a:rPr lang="en-US" sz="2000" b="1" dirty="0" err="1">
                <a:solidFill>
                  <a:srgbClr val="C00000"/>
                </a:solidFill>
              </a:rPr>
              <a:t>i</a:t>
            </a:r>
            <a:r>
              <a:rPr lang="en-US" sz="2000" b="1" dirty="0">
                <a:solidFill>
                  <a:srgbClr val="C00000"/>
                </a:solidFill>
              </a:rPr>
              <a:t>], </a:t>
            </a:r>
            <a:r>
              <a:rPr lang="en-US" sz="2000" b="1" dirty="0" err="1">
                <a:solidFill>
                  <a:srgbClr val="C00000"/>
                </a:solidFill>
              </a:rPr>
              <a:t>arr</a:t>
            </a:r>
            <a:r>
              <a:rPr lang="en-US" sz="2000" b="1" dirty="0">
                <a:solidFill>
                  <a:srgbClr val="C00000"/>
                </a:solidFill>
              </a:rPr>
              <a:t>[j]);</a:t>
            </a:r>
          </a:p>
          <a:p>
            <a:pPr marL="0" indent="0" algn="just">
              <a:buNone/>
            </a:pPr>
            <a:r>
              <a:rPr lang="en-US" sz="2000" b="1" dirty="0">
                <a:solidFill>
                  <a:srgbClr val="C00000"/>
                </a:solidFill>
              </a:rPr>
              <a:t>        }</a:t>
            </a:r>
          </a:p>
          <a:p>
            <a:pPr marL="0" indent="0" algn="just">
              <a:buNone/>
            </a:pPr>
            <a:r>
              <a:rPr lang="en-US" sz="2000" b="1" dirty="0">
                <a:solidFill>
                  <a:srgbClr val="C00000"/>
                </a:solidFill>
              </a:rPr>
              <a:t>     }</a:t>
            </a:r>
          </a:p>
          <a:p>
            <a:pPr marL="0" indent="0" algn="just">
              <a:buNone/>
            </a:pPr>
            <a:r>
              <a:rPr lang="en-US" sz="2000" b="1" dirty="0">
                <a:solidFill>
                  <a:srgbClr val="C00000"/>
                </a:solidFill>
              </a:rPr>
              <a:t>}</a:t>
            </a: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CAADBCD-D1E5-25AA-2970-D868DCEF3F79}"/>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122C1636-32CE-6363-6404-64BCFEC2ABE8}"/>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TextBox 5">
            <a:extLst>
              <a:ext uri="{FF2B5EF4-FFF2-40B4-BE49-F238E27FC236}">
                <a16:creationId xmlns:a16="http://schemas.microsoft.com/office/drawing/2014/main" id="{B7927FF5-6410-5065-E04D-2DB15C6C2E4E}"/>
              </a:ext>
            </a:extLst>
          </p:cNvPr>
          <p:cNvSpPr txBox="1"/>
          <p:nvPr/>
        </p:nvSpPr>
        <p:spPr>
          <a:xfrm>
            <a:off x="5090615" y="1379359"/>
            <a:ext cx="7237863" cy="446705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t>Here we're nesting </a:t>
            </a:r>
            <a:r>
              <a:rPr lang="en-US" sz="2400" b="1" dirty="0"/>
              <a:t>two loops</a:t>
            </a:r>
            <a:r>
              <a:rPr lang="en-US" sz="2400" dirty="0"/>
              <a:t>. </a:t>
            </a:r>
          </a:p>
          <a:p>
            <a:pPr marL="342900" indent="-342900">
              <a:lnSpc>
                <a:spcPct val="150000"/>
              </a:lnSpc>
              <a:buFont typeface="Arial" panose="020B0604020202020204" pitchFamily="34" charset="0"/>
              <a:buChar char="•"/>
            </a:pPr>
            <a:r>
              <a:rPr lang="en-US" sz="2400" dirty="0"/>
              <a:t>If our array has </a:t>
            </a:r>
            <a:r>
              <a:rPr lang="en-US" sz="2400" b="1" dirty="0"/>
              <a:t>n items</a:t>
            </a:r>
            <a:r>
              <a:rPr lang="en-US" sz="2400" dirty="0"/>
              <a:t>, our outer loop runs </a:t>
            </a:r>
            <a:r>
              <a:rPr lang="en-US" sz="2400" b="1" dirty="0"/>
              <a:t>n times </a:t>
            </a:r>
            <a:r>
              <a:rPr lang="en-US" sz="2400" dirty="0"/>
              <a:t>and our inner loop runs </a:t>
            </a:r>
            <a:r>
              <a:rPr lang="en-US" sz="2400" b="1" dirty="0"/>
              <a:t>n times </a:t>
            </a:r>
            <a:r>
              <a:rPr lang="en-US" sz="2400" dirty="0"/>
              <a:t>for each iteration of the outer loop, giving us </a:t>
            </a:r>
            <a:r>
              <a:rPr lang="en-US" sz="2400" b="1" dirty="0"/>
              <a:t>n</a:t>
            </a:r>
            <a:r>
              <a:rPr lang="en-US" sz="2400" b="1" baseline="30000" dirty="0"/>
              <a:t>2</a:t>
            </a:r>
            <a:r>
              <a:rPr lang="en-US" sz="2400" dirty="0"/>
              <a:t> total prints.</a:t>
            </a:r>
          </a:p>
          <a:p>
            <a:pPr marL="342900" indent="-342900">
              <a:lnSpc>
                <a:spcPct val="150000"/>
              </a:lnSpc>
              <a:buFont typeface="Arial" panose="020B0604020202020204" pitchFamily="34" charset="0"/>
              <a:buChar char="•"/>
            </a:pPr>
            <a:r>
              <a:rPr lang="en-US" sz="2400" dirty="0"/>
              <a:t>Thus this function runs in </a:t>
            </a:r>
            <a:r>
              <a:rPr lang="en-US" sz="2400" b="1" dirty="0"/>
              <a:t>O(n</a:t>
            </a:r>
            <a:r>
              <a:rPr lang="en-US" sz="2400" b="1" baseline="30000" dirty="0"/>
              <a:t>2</a:t>
            </a:r>
            <a:r>
              <a:rPr lang="en-US" sz="2400" b="1" dirty="0"/>
              <a:t>) </a:t>
            </a:r>
            <a:r>
              <a:rPr lang="en-US" sz="2400" dirty="0"/>
              <a:t>time (or "quadratic time"). </a:t>
            </a:r>
          </a:p>
          <a:p>
            <a:pPr marL="342900" indent="-342900">
              <a:lnSpc>
                <a:spcPct val="150000"/>
              </a:lnSpc>
              <a:buFont typeface="Arial" panose="020B0604020202020204" pitchFamily="34" charset="0"/>
              <a:buChar char="•"/>
            </a:pPr>
            <a:r>
              <a:rPr lang="en-US" sz="2400" dirty="0"/>
              <a:t>If the array has </a:t>
            </a:r>
            <a:r>
              <a:rPr lang="en-US" sz="2400" b="1" dirty="0"/>
              <a:t>10 items</a:t>
            </a:r>
            <a:r>
              <a:rPr lang="en-US" sz="2400" dirty="0"/>
              <a:t>, we have to print </a:t>
            </a:r>
            <a:r>
              <a:rPr lang="en-US" sz="2400" b="1" dirty="0"/>
              <a:t>100</a:t>
            </a:r>
            <a:r>
              <a:rPr lang="en-US" sz="2400" dirty="0"/>
              <a:t> times. </a:t>
            </a:r>
          </a:p>
          <a:p>
            <a:pPr marL="342900" indent="-342900">
              <a:lnSpc>
                <a:spcPct val="150000"/>
              </a:lnSpc>
              <a:buFont typeface="Arial" panose="020B0604020202020204" pitchFamily="34" charset="0"/>
              <a:buChar char="•"/>
            </a:pPr>
            <a:r>
              <a:rPr lang="en-US" sz="2400" dirty="0"/>
              <a:t>If it has </a:t>
            </a:r>
            <a:r>
              <a:rPr lang="en-US" sz="2400" b="1" dirty="0"/>
              <a:t>1000</a:t>
            </a:r>
            <a:r>
              <a:rPr lang="en-US" sz="2400" dirty="0"/>
              <a:t> items, we have to print </a:t>
            </a:r>
            <a:r>
              <a:rPr lang="en-US" sz="2400" b="1" dirty="0"/>
              <a:t>1000000</a:t>
            </a:r>
            <a:r>
              <a:rPr lang="en-US" sz="2400" dirty="0"/>
              <a:t> times.</a:t>
            </a:r>
          </a:p>
        </p:txBody>
      </p:sp>
    </p:spTree>
    <p:extLst>
      <p:ext uri="{BB962C8B-B14F-4D97-AF65-F5344CB8AC3E}">
        <p14:creationId xmlns:p14="http://schemas.microsoft.com/office/powerpoint/2010/main" val="17434624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3DF20-05B0-341D-C61F-81B36B3D1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5413F-8F61-F434-AAA6-680F41F04060}"/>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CFA9A1CB-A7B9-F7E3-8F4C-1DC1AE45B23C}"/>
              </a:ext>
            </a:extLst>
          </p:cNvPr>
          <p:cNvSpPr>
            <a:spLocks noGrp="1"/>
          </p:cNvSpPr>
          <p:nvPr>
            <p:ph type="subTitle" idx="1"/>
          </p:nvPr>
        </p:nvSpPr>
        <p:spPr>
          <a:xfrm>
            <a:off x="0" y="798029"/>
            <a:ext cx="12192000" cy="6059971"/>
          </a:xfrm>
        </p:spPr>
        <p:txBody>
          <a:bodyPr>
            <a:normAutofit/>
          </a:bodyPr>
          <a:lstStyle/>
          <a:p>
            <a:pPr marL="0" indent="0" algn="just">
              <a:lnSpc>
                <a:spcPct val="150000"/>
              </a:lnSpc>
              <a:buNone/>
            </a:pPr>
            <a:r>
              <a:rPr lang="en-US" sz="2000" b="1" dirty="0">
                <a:solidFill>
                  <a:srgbClr val="C00000"/>
                </a:solidFill>
              </a:rPr>
              <a:t>int </a:t>
            </a:r>
            <a:r>
              <a:rPr lang="en-US" sz="2000" b="1" dirty="0" err="1">
                <a:solidFill>
                  <a:srgbClr val="C00000"/>
                </a:solidFill>
              </a:rPr>
              <a:t>fibonacci</a:t>
            </a:r>
            <a:r>
              <a:rPr lang="en-US" sz="2000" b="1" dirty="0">
                <a:solidFill>
                  <a:srgbClr val="C00000"/>
                </a:solidFill>
              </a:rPr>
              <a:t>(int num)</a:t>
            </a:r>
          </a:p>
          <a:p>
            <a:pPr marL="0" indent="0" algn="just">
              <a:lnSpc>
                <a:spcPct val="150000"/>
              </a:lnSpc>
              <a:buNone/>
            </a:pPr>
            <a:r>
              <a:rPr lang="en-US" sz="2000" b="1" dirty="0">
                <a:solidFill>
                  <a:srgbClr val="C00000"/>
                </a:solidFill>
              </a:rPr>
              <a:t>{</a:t>
            </a:r>
          </a:p>
          <a:p>
            <a:pPr marL="0" indent="0" algn="just">
              <a:lnSpc>
                <a:spcPct val="150000"/>
              </a:lnSpc>
              <a:buNone/>
            </a:pPr>
            <a:r>
              <a:rPr lang="en-US" sz="2000" b="1" dirty="0">
                <a:solidFill>
                  <a:srgbClr val="C00000"/>
                </a:solidFill>
              </a:rPr>
              <a:t>    if (num &lt;= 1) return num;</a:t>
            </a:r>
          </a:p>
          <a:p>
            <a:pPr marL="0" indent="0" algn="just">
              <a:lnSpc>
                <a:spcPct val="150000"/>
              </a:lnSpc>
              <a:buNone/>
            </a:pPr>
            <a:r>
              <a:rPr lang="en-US" sz="2000" b="1" dirty="0">
                <a:solidFill>
                  <a:srgbClr val="C00000"/>
                </a:solidFill>
              </a:rPr>
              <a:t>    return </a:t>
            </a:r>
            <a:r>
              <a:rPr lang="en-US" sz="2000" b="1" dirty="0" err="1">
                <a:solidFill>
                  <a:srgbClr val="C00000"/>
                </a:solidFill>
              </a:rPr>
              <a:t>fibonacci</a:t>
            </a:r>
            <a:r>
              <a:rPr lang="en-US" sz="2000" b="1" dirty="0">
                <a:solidFill>
                  <a:srgbClr val="C00000"/>
                </a:solidFill>
              </a:rPr>
              <a:t>(num - 2) + </a:t>
            </a:r>
            <a:r>
              <a:rPr lang="en-US" sz="2000" b="1" dirty="0" err="1">
                <a:solidFill>
                  <a:srgbClr val="C00000"/>
                </a:solidFill>
              </a:rPr>
              <a:t>fibonacci</a:t>
            </a:r>
            <a:r>
              <a:rPr lang="en-US" sz="2000" b="1" dirty="0">
                <a:solidFill>
                  <a:srgbClr val="C00000"/>
                </a:solidFill>
              </a:rPr>
              <a:t>(num - 1);</a:t>
            </a:r>
          </a:p>
          <a:p>
            <a:pPr marL="0" indent="0" algn="just">
              <a:lnSpc>
                <a:spcPct val="150000"/>
              </a:lnSpc>
              <a:buNone/>
            </a:pPr>
            <a:r>
              <a:rPr lang="en-US" sz="2000" b="1" dirty="0">
                <a:solidFill>
                  <a:srgbClr val="C00000"/>
                </a:solidFill>
              </a:rPr>
              <a:t>}</a:t>
            </a: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7CB22B9-A529-F535-1CCB-928F8A487775}"/>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F7D7378D-F80E-4A3E-F075-EAAE3ECF2A1A}"/>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TextBox 5">
            <a:extLst>
              <a:ext uri="{FF2B5EF4-FFF2-40B4-BE49-F238E27FC236}">
                <a16:creationId xmlns:a16="http://schemas.microsoft.com/office/drawing/2014/main" id="{45314AA8-3ECD-C69A-69FB-59230B4F04FA}"/>
              </a:ext>
            </a:extLst>
          </p:cNvPr>
          <p:cNvSpPr txBox="1"/>
          <p:nvPr/>
        </p:nvSpPr>
        <p:spPr>
          <a:xfrm>
            <a:off x="5605818" y="1079266"/>
            <a:ext cx="6376916" cy="4467057"/>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400" dirty="0"/>
              <a:t>An example of an </a:t>
            </a:r>
            <a:r>
              <a:rPr lang="en-US" sz="2400" b="1" dirty="0"/>
              <a:t>O(2</a:t>
            </a:r>
            <a:r>
              <a:rPr lang="en-US" sz="2400" b="1" baseline="30000" dirty="0"/>
              <a:t>n</a:t>
            </a:r>
            <a:r>
              <a:rPr lang="en-US" sz="2400" b="1" dirty="0"/>
              <a:t>) </a:t>
            </a:r>
            <a:r>
              <a:rPr lang="en-US" sz="2400" dirty="0"/>
              <a:t>function is the recursive calculation of Fibonacci numbers. </a:t>
            </a:r>
          </a:p>
          <a:p>
            <a:pPr marL="342900" indent="-342900" algn="just">
              <a:lnSpc>
                <a:spcPct val="150000"/>
              </a:lnSpc>
              <a:buFont typeface="Arial" panose="020B0604020202020204" pitchFamily="34" charset="0"/>
              <a:buChar char="•"/>
            </a:pPr>
            <a:r>
              <a:rPr lang="en-US" sz="2400" b="1" dirty="0"/>
              <a:t>O(2</a:t>
            </a:r>
            <a:r>
              <a:rPr lang="en-US" sz="2400" b="1" baseline="30000" dirty="0"/>
              <a:t>n</a:t>
            </a:r>
            <a:r>
              <a:rPr lang="en-US" sz="2400" b="1" dirty="0"/>
              <a:t>) </a:t>
            </a:r>
            <a:r>
              <a:rPr lang="en-US" sz="2400" dirty="0"/>
              <a:t>denotes an algorithm whose growth doubles with each addition to the input data set. </a:t>
            </a:r>
          </a:p>
          <a:p>
            <a:pPr marL="342900" indent="-342900" algn="just">
              <a:lnSpc>
                <a:spcPct val="150000"/>
              </a:lnSpc>
              <a:buFont typeface="Arial" panose="020B0604020202020204" pitchFamily="34" charset="0"/>
              <a:buChar char="•"/>
            </a:pPr>
            <a:r>
              <a:rPr lang="en-US" sz="2400" dirty="0"/>
              <a:t>The growth curve of an </a:t>
            </a:r>
            <a:r>
              <a:rPr lang="en-US" sz="2400" b="1" dirty="0"/>
              <a:t>O(2</a:t>
            </a:r>
            <a:r>
              <a:rPr lang="en-US" sz="2400" b="1" baseline="30000" dirty="0"/>
              <a:t>n</a:t>
            </a:r>
            <a:r>
              <a:rPr lang="en-US" sz="2400" b="1" dirty="0"/>
              <a:t>) </a:t>
            </a:r>
            <a:r>
              <a:rPr lang="en-US" sz="2400" dirty="0"/>
              <a:t>function is exponential - starting off very shallow, then rising meteorically.</a:t>
            </a:r>
          </a:p>
        </p:txBody>
      </p:sp>
    </p:spTree>
    <p:extLst>
      <p:ext uri="{BB962C8B-B14F-4D97-AF65-F5344CB8AC3E}">
        <p14:creationId xmlns:p14="http://schemas.microsoft.com/office/powerpoint/2010/main" val="19007066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7B262-7BA4-5508-8778-1B5AE7779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30E5A-2458-B308-A83A-5112589A3257}"/>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AB6B0845-0CA9-2A2C-6930-56EE5E14A98E}"/>
              </a:ext>
            </a:extLst>
          </p:cNvPr>
          <p:cNvSpPr>
            <a:spLocks noGrp="1"/>
          </p:cNvSpPr>
          <p:nvPr>
            <p:ph type="subTitle" idx="1"/>
          </p:nvPr>
        </p:nvSpPr>
        <p:spPr>
          <a:xfrm>
            <a:off x="0" y="798029"/>
            <a:ext cx="12192000" cy="6059971"/>
          </a:xfrm>
        </p:spPr>
        <p:txBody>
          <a:bodyPr>
            <a:normAutofit lnSpcReduction="10000"/>
          </a:bodyPr>
          <a:lstStyle/>
          <a:p>
            <a:pPr marL="0" indent="0" algn="just">
              <a:buNone/>
            </a:pPr>
            <a:r>
              <a:rPr lang="en-US" sz="2400" b="1" dirty="0">
                <a:solidFill>
                  <a:srgbClr val="C00000"/>
                </a:solidFill>
              </a:rPr>
              <a:t>void </a:t>
            </a:r>
            <a:r>
              <a:rPr lang="en-US" sz="2400" b="1" dirty="0" err="1">
                <a:solidFill>
                  <a:srgbClr val="C00000"/>
                </a:solidFill>
              </a:rPr>
              <a:t>printAllNumbersThenAllPairSums</a:t>
            </a:r>
            <a:r>
              <a:rPr lang="en-US" sz="2400" b="1" dirty="0">
                <a:solidFill>
                  <a:srgbClr val="C00000"/>
                </a:solidFill>
              </a:rPr>
              <a:t>(int </a:t>
            </a:r>
            <a:r>
              <a:rPr lang="en-US" sz="2400" b="1" dirty="0" err="1">
                <a:solidFill>
                  <a:srgbClr val="C00000"/>
                </a:solidFill>
              </a:rPr>
              <a:t>arr</a:t>
            </a:r>
            <a:r>
              <a:rPr lang="en-US" sz="2400" b="1" dirty="0">
                <a:solidFill>
                  <a:srgbClr val="C00000"/>
                </a:solidFill>
              </a:rPr>
              <a:t>[], int size)</a:t>
            </a:r>
          </a:p>
          <a:p>
            <a:pPr marL="0" indent="0" algn="just">
              <a:buNone/>
            </a:pPr>
            <a:r>
              <a:rPr lang="en-US" sz="2400" b="1" dirty="0">
                <a:solidFill>
                  <a:srgbClr val="C00000"/>
                </a:solidFill>
              </a:rPr>
              <a:t>{</a:t>
            </a:r>
          </a:p>
          <a:p>
            <a:pPr marL="0" indent="0" algn="just">
              <a:buNone/>
            </a:pPr>
            <a:r>
              <a:rPr lang="en-US" sz="2400" b="1" dirty="0">
                <a:solidFill>
                  <a:srgbClr val="C00000"/>
                </a:solidFill>
              </a:rPr>
              <a:t>    for (int </a:t>
            </a:r>
            <a:r>
              <a:rPr lang="en-US" sz="2400" b="1" dirty="0" err="1">
                <a:solidFill>
                  <a:srgbClr val="C00000"/>
                </a:solidFill>
              </a:rPr>
              <a:t>i</a:t>
            </a:r>
            <a:r>
              <a:rPr lang="en-US" sz="2400" b="1" dirty="0">
                <a:solidFill>
                  <a:srgbClr val="C00000"/>
                </a:solidFill>
              </a:rPr>
              <a:t> = 0; </a:t>
            </a:r>
            <a:r>
              <a:rPr lang="en-US" sz="2400" b="1" dirty="0" err="1">
                <a:solidFill>
                  <a:srgbClr val="C00000"/>
                </a:solidFill>
              </a:rPr>
              <a:t>i</a:t>
            </a:r>
            <a:r>
              <a:rPr lang="en-US" sz="2400" b="1" dirty="0">
                <a:solidFill>
                  <a:srgbClr val="C00000"/>
                </a:solidFill>
              </a:rPr>
              <a:t> &lt; size; </a:t>
            </a:r>
            <a:r>
              <a:rPr lang="en-US" sz="2400" b="1" dirty="0" err="1">
                <a:solidFill>
                  <a:srgbClr val="C00000"/>
                </a:solidFill>
              </a:rPr>
              <a:t>i</a:t>
            </a:r>
            <a:r>
              <a:rPr lang="en-US" sz="2400" b="1" dirty="0">
                <a:solidFill>
                  <a:srgbClr val="C00000"/>
                </a:solidFill>
              </a:rPr>
              <a:t>++)</a:t>
            </a:r>
          </a:p>
          <a:p>
            <a:pPr marL="0" indent="0" algn="just">
              <a:buNone/>
            </a:pPr>
            <a:r>
              <a:rPr lang="en-US" sz="2400" b="1" dirty="0">
                <a:solidFill>
                  <a:srgbClr val="C00000"/>
                </a:solidFill>
              </a:rPr>
              <a:t>    {</a:t>
            </a:r>
          </a:p>
          <a:p>
            <a:pPr marL="0" indent="0" algn="just">
              <a:buNone/>
            </a:pPr>
            <a:r>
              <a:rPr lang="en-US" sz="2400" b="1" dirty="0">
                <a:solidFill>
                  <a:srgbClr val="C00000"/>
                </a:solidFill>
              </a:rPr>
              <a:t>        </a:t>
            </a:r>
            <a:r>
              <a:rPr lang="en-US" sz="2400" b="1" dirty="0" err="1">
                <a:solidFill>
                  <a:srgbClr val="C00000"/>
                </a:solidFill>
              </a:rPr>
              <a:t>printf</a:t>
            </a:r>
            <a:r>
              <a:rPr lang="en-US" sz="2400" b="1" dirty="0">
                <a:solidFill>
                  <a:srgbClr val="C00000"/>
                </a:solidFill>
              </a:rPr>
              <a:t>("%d\n", </a:t>
            </a:r>
            <a:r>
              <a:rPr lang="en-US" sz="2400" b="1" dirty="0" err="1">
                <a:solidFill>
                  <a:srgbClr val="C00000"/>
                </a:solidFill>
              </a:rPr>
              <a:t>arr</a:t>
            </a:r>
            <a:r>
              <a:rPr lang="en-US" sz="2400" b="1" dirty="0">
                <a:solidFill>
                  <a:srgbClr val="C00000"/>
                </a:solidFill>
              </a:rPr>
              <a:t>[</a:t>
            </a:r>
            <a:r>
              <a:rPr lang="en-US" sz="2400" b="1" dirty="0" err="1">
                <a:solidFill>
                  <a:srgbClr val="C00000"/>
                </a:solidFill>
              </a:rPr>
              <a:t>i</a:t>
            </a:r>
            <a:r>
              <a:rPr lang="en-US" sz="2400" b="1" dirty="0">
                <a:solidFill>
                  <a:srgbClr val="C00000"/>
                </a:solidFill>
              </a:rPr>
              <a:t>]);</a:t>
            </a:r>
          </a:p>
          <a:p>
            <a:pPr marL="0" indent="0" algn="just">
              <a:buNone/>
            </a:pPr>
            <a:r>
              <a:rPr lang="en-US" sz="2400" b="1" dirty="0">
                <a:solidFill>
                  <a:srgbClr val="C00000"/>
                </a:solidFill>
              </a:rPr>
              <a:t>    }</a:t>
            </a:r>
          </a:p>
          <a:p>
            <a:pPr marL="0" indent="0" algn="just">
              <a:buNone/>
            </a:pPr>
            <a:r>
              <a:rPr lang="en-US" sz="2400" b="1" dirty="0">
                <a:solidFill>
                  <a:srgbClr val="C00000"/>
                </a:solidFill>
              </a:rPr>
              <a:t>    for (int </a:t>
            </a:r>
            <a:r>
              <a:rPr lang="en-US" sz="2400" b="1" dirty="0" err="1">
                <a:solidFill>
                  <a:srgbClr val="C00000"/>
                </a:solidFill>
              </a:rPr>
              <a:t>i</a:t>
            </a:r>
            <a:r>
              <a:rPr lang="en-US" sz="2400" b="1" dirty="0">
                <a:solidFill>
                  <a:srgbClr val="C00000"/>
                </a:solidFill>
              </a:rPr>
              <a:t> = 0; </a:t>
            </a:r>
            <a:r>
              <a:rPr lang="en-US" sz="2400" b="1" dirty="0" err="1">
                <a:solidFill>
                  <a:srgbClr val="C00000"/>
                </a:solidFill>
              </a:rPr>
              <a:t>i</a:t>
            </a:r>
            <a:r>
              <a:rPr lang="en-US" sz="2400" b="1" dirty="0">
                <a:solidFill>
                  <a:srgbClr val="C00000"/>
                </a:solidFill>
              </a:rPr>
              <a:t> &lt; size; </a:t>
            </a:r>
            <a:r>
              <a:rPr lang="en-US" sz="2400" b="1" dirty="0" err="1">
                <a:solidFill>
                  <a:srgbClr val="C00000"/>
                </a:solidFill>
              </a:rPr>
              <a:t>i</a:t>
            </a:r>
            <a:r>
              <a:rPr lang="en-US" sz="2400" b="1" dirty="0">
                <a:solidFill>
                  <a:srgbClr val="C00000"/>
                </a:solidFill>
              </a:rPr>
              <a:t>++)</a:t>
            </a:r>
          </a:p>
          <a:p>
            <a:pPr marL="0" indent="0" algn="just">
              <a:buNone/>
            </a:pPr>
            <a:r>
              <a:rPr lang="en-US" sz="2400" b="1" dirty="0">
                <a:solidFill>
                  <a:srgbClr val="C00000"/>
                </a:solidFill>
              </a:rPr>
              <a:t>    {</a:t>
            </a:r>
          </a:p>
          <a:p>
            <a:pPr marL="0" indent="0" algn="just">
              <a:buNone/>
            </a:pPr>
            <a:r>
              <a:rPr lang="en-US" sz="2400" b="1" dirty="0">
                <a:solidFill>
                  <a:srgbClr val="C00000"/>
                </a:solidFill>
              </a:rPr>
              <a:t>        for (int j = 0; j &lt; size; </a:t>
            </a:r>
            <a:r>
              <a:rPr lang="en-US" sz="2400" b="1" dirty="0" err="1">
                <a:solidFill>
                  <a:srgbClr val="C00000"/>
                </a:solidFill>
              </a:rPr>
              <a:t>j++</a:t>
            </a:r>
            <a:r>
              <a:rPr lang="en-US" sz="2400" b="1" dirty="0">
                <a:solidFill>
                  <a:srgbClr val="C00000"/>
                </a:solidFill>
              </a:rPr>
              <a:t>)</a:t>
            </a:r>
          </a:p>
          <a:p>
            <a:pPr marL="0" indent="0" algn="just">
              <a:buNone/>
            </a:pPr>
            <a:r>
              <a:rPr lang="en-US" sz="2400" b="1" dirty="0">
                <a:solidFill>
                  <a:srgbClr val="C00000"/>
                </a:solidFill>
              </a:rPr>
              <a:t>        {</a:t>
            </a:r>
          </a:p>
          <a:p>
            <a:pPr marL="0" indent="0" algn="just">
              <a:buNone/>
            </a:pPr>
            <a:r>
              <a:rPr lang="en-US" sz="2400" b="1" dirty="0">
                <a:solidFill>
                  <a:srgbClr val="C00000"/>
                </a:solidFill>
              </a:rPr>
              <a:t>            </a:t>
            </a:r>
            <a:r>
              <a:rPr lang="en-US" sz="2400" b="1" dirty="0" err="1">
                <a:solidFill>
                  <a:srgbClr val="C00000"/>
                </a:solidFill>
              </a:rPr>
              <a:t>printf</a:t>
            </a:r>
            <a:r>
              <a:rPr lang="en-US" sz="2400" b="1" dirty="0">
                <a:solidFill>
                  <a:srgbClr val="C00000"/>
                </a:solidFill>
              </a:rPr>
              <a:t>("%d\n", </a:t>
            </a:r>
            <a:r>
              <a:rPr lang="en-US" sz="2400" b="1" dirty="0" err="1">
                <a:solidFill>
                  <a:srgbClr val="C00000"/>
                </a:solidFill>
              </a:rPr>
              <a:t>arr</a:t>
            </a:r>
            <a:r>
              <a:rPr lang="en-US" sz="2400" b="1" dirty="0">
                <a:solidFill>
                  <a:srgbClr val="C00000"/>
                </a:solidFill>
              </a:rPr>
              <a:t>[</a:t>
            </a:r>
            <a:r>
              <a:rPr lang="en-US" sz="2400" b="1" dirty="0" err="1">
                <a:solidFill>
                  <a:srgbClr val="C00000"/>
                </a:solidFill>
              </a:rPr>
              <a:t>i</a:t>
            </a:r>
            <a:r>
              <a:rPr lang="en-US" sz="2400" b="1" dirty="0">
                <a:solidFill>
                  <a:srgbClr val="C00000"/>
                </a:solidFill>
              </a:rPr>
              <a:t>] + </a:t>
            </a:r>
            <a:r>
              <a:rPr lang="en-US" sz="2400" b="1" dirty="0" err="1">
                <a:solidFill>
                  <a:srgbClr val="C00000"/>
                </a:solidFill>
              </a:rPr>
              <a:t>arr</a:t>
            </a:r>
            <a:r>
              <a:rPr lang="en-US" sz="2400" b="1" dirty="0">
                <a:solidFill>
                  <a:srgbClr val="C00000"/>
                </a:solidFill>
              </a:rPr>
              <a:t>[j]);</a:t>
            </a:r>
          </a:p>
          <a:p>
            <a:pPr marL="0" indent="0" algn="just">
              <a:buNone/>
            </a:pPr>
            <a:r>
              <a:rPr lang="en-US" sz="2400" b="1" dirty="0">
                <a:solidFill>
                  <a:srgbClr val="C00000"/>
                </a:solidFill>
              </a:rPr>
              <a:t>        }</a:t>
            </a:r>
          </a:p>
          <a:p>
            <a:pPr marL="0" indent="0" algn="just">
              <a:buNone/>
            </a:pPr>
            <a:r>
              <a:rPr lang="en-US" sz="2400" b="1" dirty="0">
                <a:solidFill>
                  <a:srgbClr val="C00000"/>
                </a:solidFill>
              </a:rPr>
              <a:t>    }</a:t>
            </a:r>
          </a:p>
          <a:p>
            <a:pPr marL="0" indent="0" algn="just">
              <a:buNone/>
            </a:pPr>
            <a:r>
              <a:rPr lang="en-US" sz="2400" b="1" dirty="0">
                <a:solidFill>
                  <a:srgbClr val="C00000"/>
                </a:solidFill>
              </a:rPr>
              <a:t>}</a:t>
            </a:r>
          </a:p>
          <a:p>
            <a:pPr algn="just">
              <a:lnSpc>
                <a:spcPct val="150000"/>
              </a:lnSpc>
            </a:pP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1BCCB5EF-A621-7B10-46FC-4299E758643B}"/>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4D94A23D-9327-9F71-67A3-680E5E9D8450}"/>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
        <p:nvSpPr>
          <p:cNvPr id="6" name="TextBox 5">
            <a:extLst>
              <a:ext uri="{FF2B5EF4-FFF2-40B4-BE49-F238E27FC236}">
                <a16:creationId xmlns:a16="http://schemas.microsoft.com/office/drawing/2014/main" id="{E2943C55-98C3-8AC1-42C7-3A93135B9423}"/>
              </a:ext>
            </a:extLst>
          </p:cNvPr>
          <p:cNvSpPr txBox="1"/>
          <p:nvPr/>
        </p:nvSpPr>
        <p:spPr>
          <a:xfrm>
            <a:off x="5904257" y="2469817"/>
            <a:ext cx="6196084" cy="1143070"/>
          </a:xfrm>
          <a:prstGeom prst="rect">
            <a:avLst/>
          </a:prstGeom>
          <a:noFill/>
        </p:spPr>
        <p:txBody>
          <a:bodyPr wrap="square">
            <a:spAutoFit/>
          </a:bodyPr>
          <a:lstStyle/>
          <a:p>
            <a:pPr>
              <a:lnSpc>
                <a:spcPct val="150000"/>
              </a:lnSpc>
            </a:pPr>
            <a:r>
              <a:rPr lang="en-US" sz="2400" dirty="0"/>
              <a:t>Here our runtime is </a:t>
            </a:r>
            <a:r>
              <a:rPr lang="en-US" sz="2400" b="1" dirty="0"/>
              <a:t>O(n + n</a:t>
            </a:r>
            <a:r>
              <a:rPr lang="en-US" sz="2400" b="1" baseline="30000" dirty="0"/>
              <a:t>2</a:t>
            </a:r>
            <a:r>
              <a:rPr lang="en-US" sz="2400" b="1" dirty="0"/>
              <a:t>), </a:t>
            </a:r>
            <a:r>
              <a:rPr lang="en-US" sz="2400" dirty="0"/>
              <a:t>which we just call </a:t>
            </a:r>
            <a:r>
              <a:rPr lang="en-US" sz="2400" b="1" dirty="0"/>
              <a:t>O(n</a:t>
            </a:r>
            <a:r>
              <a:rPr lang="en-US" sz="2400" b="1" baseline="30000" dirty="0"/>
              <a:t>2</a:t>
            </a:r>
            <a:r>
              <a:rPr lang="en-US" sz="2400" b="1" dirty="0"/>
              <a:t>).</a:t>
            </a:r>
          </a:p>
        </p:txBody>
      </p:sp>
    </p:spTree>
    <p:extLst>
      <p:ext uri="{BB962C8B-B14F-4D97-AF65-F5344CB8AC3E}">
        <p14:creationId xmlns:p14="http://schemas.microsoft.com/office/powerpoint/2010/main" val="14873292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969E9-2BCE-FD46-116D-6288A4D882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86E123-4A5C-A46C-0311-C9CB8ED5D839}"/>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D959C64C-CF9E-8322-FFE9-A0B6F1B006CB}"/>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2800" dirty="0">
                <a:cs typeface="Arial" panose="020B0604020202020204" pitchFamily="34" charset="0"/>
              </a:rPr>
              <a:t>Review questions</a:t>
            </a:r>
          </a:p>
          <a:p>
            <a:pPr marL="457200" indent="-457200" algn="just">
              <a:lnSpc>
                <a:spcPct val="150000"/>
              </a:lnSpc>
              <a:buAutoNum type="arabicPeriod"/>
            </a:pPr>
            <a:r>
              <a:rPr lang="en-GB" sz="2000" i="0" dirty="0">
                <a:solidFill>
                  <a:srgbClr val="231F20"/>
                </a:solidFill>
                <a:effectLst/>
              </a:rPr>
              <a:t>What are three reasons why syntax analysers are based on grammars?</a:t>
            </a:r>
            <a:endParaRPr lang="en-GB" sz="2000" dirty="0">
              <a:solidFill>
                <a:srgbClr val="231F20"/>
              </a:solidFill>
            </a:endParaRPr>
          </a:p>
          <a:p>
            <a:pPr marL="457200" indent="-457200" algn="just">
              <a:lnSpc>
                <a:spcPct val="150000"/>
              </a:lnSpc>
              <a:buAutoNum type="arabicPeriod"/>
            </a:pPr>
            <a:r>
              <a:rPr lang="en-GB" sz="2000" i="0" dirty="0">
                <a:solidFill>
                  <a:srgbClr val="231F20"/>
                </a:solidFill>
                <a:effectLst/>
              </a:rPr>
              <a:t>Explain the three reasons why lexical analysis is separated from syntax analysis?</a:t>
            </a:r>
            <a:endParaRPr lang="en-GB" sz="2000" dirty="0">
              <a:solidFill>
                <a:srgbClr val="231F20"/>
              </a:solidFill>
            </a:endParaRPr>
          </a:p>
          <a:p>
            <a:pPr marL="457200" indent="-457200" algn="just">
              <a:lnSpc>
                <a:spcPct val="150000"/>
              </a:lnSpc>
              <a:buAutoNum type="arabicPeriod"/>
            </a:pPr>
            <a:r>
              <a:rPr lang="en-GB" sz="2000" i="0" dirty="0">
                <a:solidFill>
                  <a:srgbClr val="231F20"/>
                </a:solidFill>
                <a:effectLst/>
              </a:rPr>
              <a:t>Define </a:t>
            </a:r>
            <a:r>
              <a:rPr lang="en-GB" sz="2000" i="1" dirty="0">
                <a:solidFill>
                  <a:srgbClr val="231F20"/>
                </a:solidFill>
                <a:effectLst/>
              </a:rPr>
              <a:t>lexeme </a:t>
            </a:r>
            <a:r>
              <a:rPr lang="en-GB" sz="2000" i="0" dirty="0">
                <a:solidFill>
                  <a:srgbClr val="231F20"/>
                </a:solidFill>
                <a:effectLst/>
              </a:rPr>
              <a:t>and </a:t>
            </a:r>
            <a:r>
              <a:rPr lang="en-GB" sz="2000" i="1" dirty="0">
                <a:solidFill>
                  <a:srgbClr val="231F20"/>
                </a:solidFill>
                <a:effectLst/>
              </a:rPr>
              <a:t>token</a:t>
            </a:r>
            <a:r>
              <a:rPr lang="en-GB" sz="2000" dirty="0">
                <a:solidFill>
                  <a:srgbClr val="231F20"/>
                </a:solidFill>
              </a:rPr>
              <a:t>?</a:t>
            </a:r>
          </a:p>
          <a:p>
            <a:pPr marL="457200" indent="-457200" algn="just">
              <a:lnSpc>
                <a:spcPct val="150000"/>
              </a:lnSpc>
              <a:buAutoNum type="arabicPeriod"/>
            </a:pPr>
            <a:r>
              <a:rPr lang="en-GB" sz="2000" i="0" dirty="0">
                <a:solidFill>
                  <a:srgbClr val="231F20"/>
                </a:solidFill>
                <a:effectLst/>
              </a:rPr>
              <a:t>What are the primary tasks of a lexical analyser?</a:t>
            </a:r>
          </a:p>
          <a:p>
            <a:pPr marL="457200" indent="-457200" algn="just">
              <a:lnSpc>
                <a:spcPct val="150000"/>
              </a:lnSpc>
              <a:buAutoNum type="arabicPeriod"/>
            </a:pPr>
            <a:r>
              <a:rPr lang="en-GB" sz="2000" i="0" dirty="0">
                <a:solidFill>
                  <a:srgbClr val="231F20"/>
                </a:solidFill>
                <a:effectLst/>
              </a:rPr>
              <a:t>Describe the differences between top-down and bottom-up parsers?</a:t>
            </a:r>
            <a:endParaRPr lang="en-GB" sz="2000" dirty="0">
              <a:solidFill>
                <a:srgbClr val="231F20"/>
              </a:solidFill>
            </a:endParaRPr>
          </a:p>
          <a:p>
            <a:pPr marL="457200" indent="-457200" algn="just">
              <a:lnSpc>
                <a:spcPct val="150000"/>
              </a:lnSpc>
              <a:buAutoNum type="arabicPeriod"/>
            </a:pPr>
            <a:r>
              <a:rPr lang="en-GB" sz="2000" i="0" dirty="0">
                <a:solidFill>
                  <a:srgbClr val="231F20"/>
                </a:solidFill>
                <a:effectLst/>
              </a:rPr>
              <a:t>Describe the parsing problem for a top-down parser?</a:t>
            </a:r>
            <a:endParaRPr lang="en-GB" sz="2000" dirty="0">
              <a:solidFill>
                <a:srgbClr val="231F20"/>
              </a:solidFill>
            </a:endParaRPr>
          </a:p>
          <a:p>
            <a:pPr marL="457200" indent="-457200" algn="just">
              <a:lnSpc>
                <a:spcPct val="150000"/>
              </a:lnSpc>
              <a:buAutoNum type="arabicPeriod"/>
            </a:pPr>
            <a:r>
              <a:rPr lang="en-GB" sz="2000" i="0" dirty="0">
                <a:solidFill>
                  <a:srgbClr val="231F20"/>
                </a:solidFill>
                <a:effectLst/>
              </a:rPr>
              <a:t>Describe the parsing problem for a bottom-up parser?</a:t>
            </a:r>
          </a:p>
          <a:p>
            <a:pPr marL="457200" indent="-457200" algn="just">
              <a:lnSpc>
                <a:spcPct val="150000"/>
              </a:lnSpc>
              <a:buAutoNum type="arabicPeriod"/>
            </a:pPr>
            <a:r>
              <a:rPr lang="en-GB" sz="2000" i="0" dirty="0">
                <a:solidFill>
                  <a:srgbClr val="231F20"/>
                </a:solidFill>
                <a:effectLst/>
              </a:rPr>
              <a:t>Show a trace of the </a:t>
            </a:r>
            <a:r>
              <a:rPr lang="en-GB" sz="2000" b="1" i="0" dirty="0">
                <a:solidFill>
                  <a:srgbClr val="231F20"/>
                </a:solidFill>
                <a:effectLst/>
              </a:rPr>
              <a:t>recursive descent parser</a:t>
            </a:r>
            <a:r>
              <a:rPr lang="en-GB" sz="2000" i="0" dirty="0">
                <a:solidFill>
                  <a:srgbClr val="231F20"/>
                </a:solidFill>
                <a:effectLst/>
              </a:rPr>
              <a:t> for the string a + b * c</a:t>
            </a:r>
            <a:r>
              <a:rPr lang="en-GB" sz="1800" i="0" dirty="0">
                <a:solidFill>
                  <a:srgbClr val="231F20"/>
                </a:solidFill>
                <a:effectLst/>
                <a:latin typeface="JansonText-Roman"/>
              </a:rPr>
              <a:t>.</a:t>
            </a:r>
          </a:p>
          <a:p>
            <a:pPr marL="457200" indent="-457200" algn="just">
              <a:lnSpc>
                <a:spcPct val="150000"/>
              </a:lnSpc>
              <a:buAutoNum type="arabicPeriod"/>
            </a:pPr>
            <a:endParaRPr lang="en-GB" sz="2000" i="0" dirty="0">
              <a:solidFill>
                <a:srgbClr val="231F20"/>
              </a:solidFill>
              <a:effectLst/>
            </a:endParaRPr>
          </a:p>
          <a:p>
            <a:pPr algn="just">
              <a:lnSpc>
                <a:spcPct val="150000"/>
              </a:lnSpc>
            </a:pPr>
            <a:endParaRPr lang="en-US" dirty="0">
              <a:cs typeface="Arial" panose="020B0604020202020204" pitchFamily="34" charset="0"/>
            </a:endParaRPr>
          </a:p>
        </p:txBody>
      </p:sp>
      <p:cxnSp>
        <p:nvCxnSpPr>
          <p:cNvPr id="5" name="Straight Connector 4">
            <a:extLst>
              <a:ext uri="{FF2B5EF4-FFF2-40B4-BE49-F238E27FC236}">
                <a16:creationId xmlns:a16="http://schemas.microsoft.com/office/drawing/2014/main" id="{4BDD9579-01E6-83EF-5748-9D1DFC046BAA}"/>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F3BA9705-6962-39A0-24D2-9553C75AF3AB}"/>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18837192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5E6C2-5C96-7D3D-9CF1-1D678E478A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480C4-A537-9FEE-31A0-3EA7B5FEF804}"/>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4CFAF3E9-83D6-0973-C1BA-F349BE9773E9}"/>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2000" dirty="0">
                <a:latin typeface="Arial" panose="020B0604020202020204" pitchFamily="34" charset="0"/>
                <a:cs typeface="Arial" panose="020B0604020202020204" pitchFamily="34" charset="0"/>
              </a:rPr>
              <a:t>9. Derivate the following grammar using leftmost and right most derivation? For the A=B+C+(C*D)</a:t>
            </a:r>
          </a:p>
          <a:p>
            <a:pPr algn="just">
              <a:lnSpc>
                <a:spcPct val="150000"/>
              </a:lnSpc>
            </a:pPr>
            <a:r>
              <a:rPr lang="en-GB" sz="2000" dirty="0">
                <a:latin typeface="Arial" panose="020B0604020202020204" pitchFamily="34" charset="0"/>
                <a:cs typeface="Arial" panose="020B0604020202020204" pitchFamily="34" charset="0"/>
              </a:rPr>
              <a:t>&lt;prog&gt; = exp</a:t>
            </a:r>
          </a:p>
          <a:p>
            <a:pPr algn="just">
              <a:lnSpc>
                <a:spcPct val="150000"/>
              </a:lnSpc>
            </a:pPr>
            <a:r>
              <a:rPr lang="en-GB" sz="2000" dirty="0">
                <a:latin typeface="Arial" panose="020B0604020202020204" pitchFamily="34" charset="0"/>
                <a:cs typeface="Arial" panose="020B0604020202020204" pitchFamily="34" charset="0"/>
              </a:rPr>
              <a:t>Exp=exp + exp| (exp) | exp*id | id</a:t>
            </a:r>
          </a:p>
          <a:p>
            <a:pPr algn="just">
              <a:lnSpc>
                <a:spcPct val="150000"/>
              </a:lnSpc>
            </a:pPr>
            <a:r>
              <a:rPr lang="en-GB" sz="2000" dirty="0">
                <a:latin typeface="Arial" panose="020B0604020202020204" pitchFamily="34" charset="0"/>
                <a:cs typeface="Arial" panose="020B0604020202020204" pitchFamily="34" charset="0"/>
              </a:rPr>
              <a:t>Id=A | B |C | D</a:t>
            </a:r>
          </a:p>
          <a:p>
            <a:pPr algn="just">
              <a:lnSpc>
                <a:spcPct val="150000"/>
              </a:lnSpc>
            </a:pPr>
            <a:r>
              <a:rPr lang="en-GB" sz="2000" dirty="0">
                <a:latin typeface="Arial" panose="020B0604020202020204" pitchFamily="34" charset="0"/>
                <a:cs typeface="Arial" panose="020B0604020202020204" pitchFamily="34" charset="0"/>
              </a:rPr>
              <a:t>Draw the parsing tree.</a:t>
            </a: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1CF4DE13-D0C2-22B0-5867-D1EB3F146617}"/>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47F8D17B-75AB-EC88-748B-C233E9949670}"/>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6153771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155F2-29EC-9994-81EC-25FDFA63D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E84EF-D0E9-8553-DED0-9703CB703469}"/>
              </a:ext>
            </a:extLst>
          </p:cNvPr>
          <p:cNvSpPr>
            <a:spLocks noGrp="1"/>
          </p:cNvSpPr>
          <p:nvPr>
            <p:ph type="ctrTitle"/>
          </p:nvPr>
        </p:nvSpPr>
        <p:spPr>
          <a:xfrm>
            <a:off x="0" y="0"/>
            <a:ext cx="12192000" cy="681644"/>
          </a:xfrm>
        </p:spPr>
        <p:txBody>
          <a:bodyPr>
            <a:noAutofit/>
          </a:bodyPr>
          <a:lstStyle/>
          <a:p>
            <a:r>
              <a:rPr lang="en-US" sz="4400" dirty="0">
                <a:latin typeface="Arial" panose="020B0604020202020204" pitchFamily="34" charset="0"/>
                <a:cs typeface="Arial" panose="020B0604020202020204" pitchFamily="34" charset="0"/>
              </a:rPr>
              <a:t>Lexical and Syntax analysis</a:t>
            </a:r>
          </a:p>
        </p:txBody>
      </p:sp>
      <p:sp>
        <p:nvSpPr>
          <p:cNvPr id="3" name="Subtitle 2">
            <a:extLst>
              <a:ext uri="{FF2B5EF4-FFF2-40B4-BE49-F238E27FC236}">
                <a16:creationId xmlns:a16="http://schemas.microsoft.com/office/drawing/2014/main" id="{9DE38E00-FC4F-2ED5-8264-FBB6DE954931}"/>
              </a:ext>
            </a:extLst>
          </p:cNvPr>
          <p:cNvSpPr>
            <a:spLocks noGrp="1"/>
          </p:cNvSpPr>
          <p:nvPr>
            <p:ph type="subTitle" idx="1"/>
          </p:nvPr>
        </p:nvSpPr>
        <p:spPr>
          <a:xfrm>
            <a:off x="0" y="798029"/>
            <a:ext cx="12192000" cy="6059971"/>
          </a:xfrm>
        </p:spPr>
        <p:txBody>
          <a:bodyPr>
            <a:normAutofit/>
          </a:bodyPr>
          <a:lstStyle/>
          <a:p>
            <a:pPr algn="just">
              <a:lnSpc>
                <a:spcPct val="150000"/>
              </a:lnSpc>
            </a:pPr>
            <a:r>
              <a:rPr lang="en-GB" sz="2000" dirty="0">
                <a:latin typeface="Arial" panose="020B0604020202020204" pitchFamily="34" charset="0"/>
                <a:cs typeface="Arial" panose="020B0604020202020204" pitchFamily="34" charset="0"/>
              </a:rPr>
              <a:t>10. Derivate the following grammar using leftmost and right most derivation? For the A=(B+C)+C*D</a:t>
            </a:r>
          </a:p>
          <a:p>
            <a:pPr algn="just">
              <a:lnSpc>
                <a:spcPct val="150000"/>
              </a:lnSpc>
            </a:pPr>
            <a:r>
              <a:rPr lang="en-GB" sz="2000" dirty="0">
                <a:latin typeface="Arial" panose="020B0604020202020204" pitchFamily="34" charset="0"/>
                <a:cs typeface="Arial" panose="020B0604020202020204" pitchFamily="34" charset="0"/>
              </a:rPr>
              <a:t>&lt;prog&gt; = exp</a:t>
            </a:r>
          </a:p>
          <a:p>
            <a:pPr algn="just">
              <a:lnSpc>
                <a:spcPct val="150000"/>
              </a:lnSpc>
            </a:pPr>
            <a:r>
              <a:rPr lang="en-GB" sz="2000" dirty="0">
                <a:latin typeface="Arial" panose="020B0604020202020204" pitchFamily="34" charset="0"/>
                <a:cs typeface="Arial" panose="020B0604020202020204" pitchFamily="34" charset="0"/>
              </a:rPr>
              <a:t>Exp=(exp) | exp + term | term</a:t>
            </a:r>
          </a:p>
          <a:p>
            <a:pPr algn="just">
              <a:lnSpc>
                <a:spcPct val="150000"/>
              </a:lnSpc>
            </a:pPr>
            <a:r>
              <a:rPr lang="en-GB" sz="2000" dirty="0">
                <a:latin typeface="Arial" panose="020B0604020202020204" pitchFamily="34" charset="0"/>
                <a:cs typeface="Arial" panose="020B0604020202020204" pitchFamily="34" charset="0"/>
              </a:rPr>
              <a:t>Term=term*id | id</a:t>
            </a:r>
          </a:p>
          <a:p>
            <a:pPr algn="just">
              <a:lnSpc>
                <a:spcPct val="150000"/>
              </a:lnSpc>
            </a:pPr>
            <a:r>
              <a:rPr lang="en-GB" sz="2000" dirty="0">
                <a:latin typeface="Arial" panose="020B0604020202020204" pitchFamily="34" charset="0"/>
                <a:cs typeface="Arial" panose="020B0604020202020204" pitchFamily="34" charset="0"/>
              </a:rPr>
              <a:t>Id=A | B |C | D</a:t>
            </a:r>
          </a:p>
          <a:p>
            <a:pPr algn="just">
              <a:lnSpc>
                <a:spcPct val="150000"/>
              </a:lnSpc>
            </a:pPr>
            <a:r>
              <a:rPr lang="en-GB" sz="2000" dirty="0">
                <a:latin typeface="Arial" panose="020B0604020202020204" pitchFamily="34" charset="0"/>
                <a:cs typeface="Arial" panose="020B0604020202020204" pitchFamily="34" charset="0"/>
              </a:rPr>
              <a:t>Draw the parsing tree.</a:t>
            </a:r>
            <a:endParaRPr lang="en-US"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0D0FE3FF-6C61-DBDB-6F67-E9E4F4B28185}"/>
              </a:ext>
            </a:extLst>
          </p:cNvPr>
          <p:cNvCxnSpPr/>
          <p:nvPr/>
        </p:nvCxnSpPr>
        <p:spPr>
          <a:xfrm>
            <a:off x="0" y="739836"/>
            <a:ext cx="12192000" cy="0"/>
          </a:xfrm>
          <a:prstGeom prst="line">
            <a:avLst/>
          </a:prstGeom>
          <a:ln w="57150"/>
          <a:effectLst>
            <a:glow rad="63500">
              <a:schemeClr val="accent6">
                <a:satMod val="175000"/>
                <a:alpha val="40000"/>
              </a:schemeClr>
            </a:glow>
          </a:effectLst>
        </p:spPr>
        <p:style>
          <a:lnRef idx="3">
            <a:schemeClr val="accent6"/>
          </a:lnRef>
          <a:fillRef idx="0">
            <a:schemeClr val="accent6"/>
          </a:fillRef>
          <a:effectRef idx="2">
            <a:schemeClr val="accent6"/>
          </a:effectRef>
          <a:fontRef idx="minor">
            <a:schemeClr val="tx1"/>
          </a:fontRef>
        </p:style>
      </p:cxnSp>
      <p:graphicFrame>
        <p:nvGraphicFramePr>
          <p:cNvPr id="11" name="Table 10">
            <a:extLst>
              <a:ext uri="{FF2B5EF4-FFF2-40B4-BE49-F238E27FC236}">
                <a16:creationId xmlns:a16="http://schemas.microsoft.com/office/drawing/2014/main" id="{306DFDE1-D638-A28F-7B94-D4ED6B7A4387}"/>
              </a:ext>
            </a:extLst>
          </p:cNvPr>
          <p:cNvGraphicFramePr>
            <a:graphicFrameLocks noGrp="1"/>
          </p:cNvGraphicFramePr>
          <p:nvPr/>
        </p:nvGraphicFramePr>
        <p:xfrm>
          <a:off x="35720" y="6485937"/>
          <a:ext cx="12192000" cy="365760"/>
        </p:xfrm>
        <a:graphic>
          <a:graphicData uri="http://schemas.openxmlformats.org/drawingml/2006/table">
            <a:tbl>
              <a:tblPr firstRow="1" bandRow="1">
                <a:tableStyleId>{D113A9D2-9D6B-4929-AA2D-F23B5EE8CBE7}</a:tableStyleId>
              </a:tblPr>
              <a:tblGrid>
                <a:gridCol w="4064000">
                  <a:extLst>
                    <a:ext uri="{9D8B030D-6E8A-4147-A177-3AD203B41FA5}">
                      <a16:colId xmlns:a16="http://schemas.microsoft.com/office/drawing/2014/main" val="3109187538"/>
                    </a:ext>
                  </a:extLst>
                </a:gridCol>
                <a:gridCol w="4064000">
                  <a:extLst>
                    <a:ext uri="{9D8B030D-6E8A-4147-A177-3AD203B41FA5}">
                      <a16:colId xmlns:a16="http://schemas.microsoft.com/office/drawing/2014/main" val="3154788058"/>
                    </a:ext>
                  </a:extLst>
                </a:gridCol>
                <a:gridCol w="4064000">
                  <a:extLst>
                    <a:ext uri="{9D8B030D-6E8A-4147-A177-3AD203B41FA5}">
                      <a16:colId xmlns:a16="http://schemas.microsoft.com/office/drawing/2014/main" val="3551678445"/>
                    </a:ext>
                  </a:extLst>
                </a:gridCol>
              </a:tblGrid>
              <a:tr h="224443">
                <a:tc>
                  <a:txBody>
                    <a:bodyPr/>
                    <a:lstStyle/>
                    <a:p>
                      <a:r>
                        <a:rPr lang="en-US" dirty="0"/>
                        <a:t>ethiomisgie@gmail.com</a:t>
                      </a:r>
                    </a:p>
                  </a:txBody>
                  <a:tcPr/>
                </a:tc>
                <a:tc>
                  <a:txBody>
                    <a:bodyPr/>
                    <a:lstStyle/>
                    <a:p>
                      <a:r>
                        <a:rPr lang="en-US" dirty="0"/>
                        <a:t>Project.ethioptec.com</a:t>
                      </a:r>
                    </a:p>
                  </a:txBody>
                  <a:tcPr/>
                </a:tc>
                <a:tc>
                  <a:txBody>
                    <a:bodyPr/>
                    <a:lstStyle/>
                    <a:p>
                      <a:r>
                        <a:rPr lang="en-US" dirty="0"/>
                        <a:t>YouTube:</a:t>
                      </a:r>
                      <a:r>
                        <a:rPr lang="en-US" baseline="0" dirty="0"/>
                        <a:t> </a:t>
                      </a:r>
                      <a:r>
                        <a:rPr lang="en-US" baseline="0" dirty="0" err="1"/>
                        <a:t>ethioptech</a:t>
                      </a:r>
                      <a:endParaRPr lang="en-US" dirty="0"/>
                    </a:p>
                  </a:txBody>
                  <a:tcPr/>
                </a:tc>
                <a:extLst>
                  <a:ext uri="{0D108BD9-81ED-4DB2-BD59-A6C34878D82A}">
                    <a16:rowId xmlns:a16="http://schemas.microsoft.com/office/drawing/2014/main" val="825434283"/>
                  </a:ext>
                </a:extLst>
              </a:tr>
            </a:tbl>
          </a:graphicData>
        </a:graphic>
      </p:graphicFrame>
    </p:spTree>
    <p:extLst>
      <p:ext uri="{BB962C8B-B14F-4D97-AF65-F5344CB8AC3E}">
        <p14:creationId xmlns:p14="http://schemas.microsoft.com/office/powerpoint/2010/main" val="552223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10305</Words>
  <Application>Microsoft Office PowerPoint</Application>
  <PresentationFormat>Widescreen</PresentationFormat>
  <Paragraphs>1078</Paragraphs>
  <Slides>104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104</vt:i4>
      </vt:variant>
    </vt:vector>
  </HeadingPairs>
  <TitlesOfParts>
    <vt:vector size="116" baseType="lpstr">
      <vt:lpstr>Arial</vt:lpstr>
      <vt:lpstr>Calibri</vt:lpstr>
      <vt:lpstr>Calibri (body)</vt:lpstr>
      <vt:lpstr>Calibri Light</vt:lpstr>
      <vt:lpstr>Courier</vt:lpstr>
      <vt:lpstr>Courier-Bold</vt:lpstr>
      <vt:lpstr>FreeSerif</vt:lpstr>
      <vt:lpstr>JansonText-Roman</vt:lpstr>
      <vt:lpstr>Symbol</vt:lpstr>
      <vt:lpstr>Times New Roman</vt:lpstr>
      <vt:lpstr>Wingdings</vt:lpstr>
      <vt:lpstr>Office Theme</vt:lpstr>
      <vt:lpstr>Compiler design</vt:lpstr>
      <vt:lpstr>Compiler design</vt:lpstr>
      <vt:lpstr>Introduction to compiler</vt:lpstr>
      <vt:lpstr>Common terminologies in Compiler</vt:lpstr>
      <vt:lpstr>Common terminologies in Compiler</vt:lpstr>
      <vt:lpstr>Common terminologies in Compiler</vt:lpstr>
      <vt:lpstr>Common terminologies in Compiler</vt:lpstr>
      <vt:lpstr>Common terminologies in Compiler</vt:lpstr>
      <vt:lpstr>Common terminologies in Compiler</vt:lpstr>
      <vt:lpstr>Common terminologies in Compiler</vt:lpstr>
      <vt:lpstr>Common terminologies in Compiler</vt:lpstr>
      <vt:lpstr>Introduction to compiler</vt:lpstr>
      <vt:lpstr>Introduction to compiler</vt:lpstr>
      <vt:lpstr>Introduction to compiler</vt:lpstr>
      <vt:lpstr>Introduction to compiler</vt:lpstr>
      <vt:lpstr>Introduction to compiler</vt:lpstr>
      <vt:lpstr>Introduction to compiler</vt:lpstr>
      <vt:lpstr>Introduction to compiler</vt:lpstr>
      <vt:lpstr>Introduction to compiler</vt:lpstr>
      <vt:lpstr>Introduction to compiler</vt:lpstr>
      <vt:lpstr>Introduction to compiler</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Syntax and Semantics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lpstr>Lexical and Syntax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Compiler Design</dc:title>
  <dc:creator>user</dc:creator>
  <cp:lastModifiedBy>Misganaw Aguate</cp:lastModifiedBy>
  <cp:revision>279</cp:revision>
  <dcterms:created xsi:type="dcterms:W3CDTF">2024-11-28T10:50:51Z</dcterms:created>
  <dcterms:modified xsi:type="dcterms:W3CDTF">2024-12-03T18:06:35Z</dcterms:modified>
</cp:coreProperties>
</file>