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85036-FEB1-44B2-AA2C-BBBBFB0B27E4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E70C5-852F-45E0-8636-F1F6555A1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89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E70C5-852F-45E0-8636-F1F6555A171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39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D79100-6427-4CF6-8FDC-CD9FF1E613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96B906B-1FF3-4485-8EBD-BC0582ABBA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Database </a:t>
            </a:r>
            <a:r>
              <a:rPr lang="en-US" b="1" dirty="0">
                <a:solidFill>
                  <a:schemeClr val="tx1"/>
                </a:solidFill>
              </a:rPr>
              <a:t>system for 4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 Year ECE (Computer Engineering) students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Prepared by M.A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Debre</a:t>
            </a:r>
            <a:r>
              <a:rPr lang="en-US" b="1" dirty="0">
                <a:solidFill>
                  <a:schemeClr val="tx1"/>
                </a:solidFill>
              </a:rPr>
              <a:t> Tabor University, Ethiopia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2010 E.C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197"/>
            <a:ext cx="7772400" cy="59140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Chapter 3: Relational Data Model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90800" y="1375923"/>
            <a:ext cx="3581400" cy="206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41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/>
              <a:t>Keys of relation (integrity key)</a:t>
            </a:r>
            <a:endParaRPr lang="en-US" sz="2000" dirty="0"/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/>
              <a:t>Primary key:</a:t>
            </a:r>
            <a:r>
              <a:rPr lang="en-US" sz="2000" dirty="0"/>
              <a:t> Uniquely identifies each row/record in a database </a:t>
            </a:r>
            <a:r>
              <a:rPr lang="en-US" sz="2000" dirty="0" smtClean="0"/>
              <a:t>table.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Foreign </a:t>
            </a:r>
            <a:r>
              <a:rPr lang="en-US" sz="2000" b="1" dirty="0"/>
              <a:t>key:</a:t>
            </a:r>
            <a:r>
              <a:rPr lang="en-US" sz="2000" dirty="0"/>
              <a:t> Uniquely identifies a row/record in any another database </a:t>
            </a:r>
            <a:r>
              <a:rPr lang="en-US" sz="2000" dirty="0" smtClean="0"/>
              <a:t>table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Unique </a:t>
            </a:r>
            <a:r>
              <a:rPr lang="en-US" sz="2000" b="1" dirty="0"/>
              <a:t>key:</a:t>
            </a:r>
            <a:r>
              <a:rPr lang="en-US" sz="2000" dirty="0"/>
              <a:t> Ensures that all the values in a column are </a:t>
            </a:r>
            <a:r>
              <a:rPr lang="en-US" sz="2000" dirty="0" smtClean="0"/>
              <a:t>different.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Super </a:t>
            </a:r>
            <a:r>
              <a:rPr lang="en-US" sz="2000" b="1" dirty="0"/>
              <a:t>key:</a:t>
            </a:r>
            <a:r>
              <a:rPr lang="en-US" sz="2000" dirty="0"/>
              <a:t> A </a:t>
            </a:r>
            <a:r>
              <a:rPr lang="en-US" sz="2000" b="1" dirty="0"/>
              <a:t>super key </a:t>
            </a:r>
            <a:r>
              <a:rPr lang="en-US" sz="2000" dirty="0"/>
              <a:t>is a set of one or more attributes that, taken collectively, allow us to identify uniquely an entity in the entity set. The set  </a:t>
            </a:r>
            <a:r>
              <a:rPr lang="en-US" sz="2000" i="1" dirty="0"/>
              <a:t>{</a:t>
            </a:r>
            <a:r>
              <a:rPr lang="en-US" sz="2000" i="1" dirty="0" err="1"/>
              <a:t>sid</a:t>
            </a:r>
            <a:r>
              <a:rPr lang="en-US" sz="2000" i="1" dirty="0"/>
              <a:t>, name} </a:t>
            </a:r>
            <a:r>
              <a:rPr lang="en-US" sz="2000" dirty="0"/>
              <a:t>is an example of a </a:t>
            </a:r>
            <a:r>
              <a:rPr lang="en-US" sz="2000" b="1" dirty="0" err="1"/>
              <a:t>superkey</a:t>
            </a:r>
            <a:r>
              <a:rPr lang="en-US" sz="2000" dirty="0"/>
              <a:t>, which is a set of fields that contains a </a:t>
            </a:r>
            <a:r>
              <a:rPr lang="en-US" sz="2000" dirty="0" smtClean="0"/>
              <a:t>key.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Candidate </a:t>
            </a:r>
            <a:r>
              <a:rPr lang="en-US" sz="2000" b="1" dirty="0"/>
              <a:t>key: </a:t>
            </a:r>
            <a:r>
              <a:rPr lang="en-US" sz="2000" dirty="0"/>
              <a:t>A set of fields that uniquely identifies a tuple according to a key constraint is </a:t>
            </a:r>
            <a:r>
              <a:rPr lang="en-US" sz="2000" dirty="0" smtClean="0"/>
              <a:t>called a </a:t>
            </a:r>
            <a:r>
              <a:rPr lang="en-US" sz="2000" b="1" dirty="0"/>
              <a:t>candidate key </a:t>
            </a:r>
            <a:r>
              <a:rPr lang="en-US" sz="2000" dirty="0"/>
              <a:t>for the relation.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2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b="1" dirty="0"/>
              <a:t>Functional dependency and Normalization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b="1" dirty="0"/>
              <a:t>Functional dependency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Consider R(A,B,C) Let the following </a:t>
            </a:r>
            <a:endParaRPr lang="en-US" sz="2000" dirty="0" smtClean="0"/>
          </a:p>
          <a:p>
            <a:pPr marL="0" indent="0" algn="just">
              <a:buNone/>
            </a:pPr>
            <a:r>
              <a:rPr lang="en-US" sz="2000" dirty="0" smtClean="0"/>
              <a:t>functional </a:t>
            </a:r>
            <a:r>
              <a:rPr lang="en-US" sz="2000" dirty="0"/>
              <a:t>dependencies hold: </a:t>
            </a:r>
            <a:endParaRPr lang="en-US" sz="2000" dirty="0" smtClean="0"/>
          </a:p>
          <a:p>
            <a:pPr marL="0" indent="0" algn="just">
              <a:buNone/>
            </a:pPr>
            <a:r>
              <a:rPr lang="en-US" sz="2000" dirty="0" smtClean="0"/>
              <a:t>We </a:t>
            </a:r>
            <a:r>
              <a:rPr lang="en-US" sz="2000" dirty="0"/>
              <a:t>can show that f1 and f2 together logically imply that the following functional dependency also holds:  </a:t>
            </a:r>
          </a:p>
          <a:p>
            <a:pPr marL="0" indent="0" algn="just">
              <a:buNone/>
            </a:pPr>
            <a:r>
              <a:rPr lang="en-US" sz="2000" b="1" i="1" dirty="0" smtClean="0"/>
              <a:t>Database normalization</a:t>
            </a:r>
            <a:r>
              <a:rPr lang="en-US" sz="2000" dirty="0" smtClean="0"/>
              <a:t> </a:t>
            </a:r>
            <a:r>
              <a:rPr lang="en-US" sz="2000" dirty="0"/>
              <a:t>is the process of efficiently organizing data in a database. </a:t>
            </a:r>
            <a:r>
              <a:rPr lang="en-US" sz="2000" dirty="0" smtClean="0"/>
              <a:t>There are </a:t>
            </a:r>
            <a:r>
              <a:rPr lang="en-US" sz="2000" dirty="0"/>
              <a:t>two reasons of this normalization process: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sz="2000" dirty="0"/>
              <a:t>Eliminating redundant data. For example, storing the same data in more than </a:t>
            </a:r>
            <a:r>
              <a:rPr lang="en-US" sz="2000" dirty="0" smtClean="0"/>
              <a:t>one table.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/>
              <a:t>Ensuring </a:t>
            </a:r>
            <a:r>
              <a:rPr lang="en-US" sz="2000" dirty="0"/>
              <a:t>data dependencies make sense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343400" y="1676400"/>
            <a:ext cx="1571625" cy="82867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371600" y="2957584"/>
            <a:ext cx="15430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91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pic>
        <p:nvPicPr>
          <p:cNvPr id="4" name="Content Placeholder 3" descr="C:\Users\fabourit\Desktop\Normalization\cdn.guru99.com\images\NormalizationTable1.png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914400"/>
            <a:ext cx="5953125" cy="18859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228600" y="1143000"/>
            <a:ext cx="2514600" cy="1438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/>
              <a:t> </a:t>
            </a:r>
            <a:r>
              <a:rPr lang="en-US" sz="2000" dirty="0"/>
              <a:t>Assume a video library maintains a database of movies rented out.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819400"/>
            <a:ext cx="8610600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Without </a:t>
            </a:r>
            <a:r>
              <a:rPr lang="en-US" sz="2000" dirty="0" smtClean="0"/>
              <a:t>any normalization, all information </a:t>
            </a:r>
            <a:r>
              <a:rPr lang="en-US" sz="2000" dirty="0"/>
              <a:t>is stored in one table as shown </a:t>
            </a:r>
            <a:r>
              <a:rPr lang="en-US" sz="2000" dirty="0" smtClean="0"/>
              <a:t>above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228600" y="3505200"/>
            <a:ext cx="8610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The aim of normal forms is to organize the database structure, so that it complies with the rules of 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first normal form, then </a:t>
            </a:r>
            <a:endParaRPr lang="en-US" sz="2000" dirty="0" smtClean="0"/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second </a:t>
            </a:r>
            <a:r>
              <a:rPr lang="en-US" sz="2000" dirty="0"/>
              <a:t>normal form and finally </a:t>
            </a:r>
            <a:endParaRPr lang="en-US" sz="2000" dirty="0" smtClean="0"/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</a:t>
            </a:r>
            <a:r>
              <a:rPr lang="en-US" sz="2000" dirty="0"/>
              <a:t>third normal form.</a:t>
            </a:r>
          </a:p>
        </p:txBody>
      </p:sp>
    </p:spTree>
    <p:extLst>
      <p:ext uri="{BB962C8B-B14F-4D97-AF65-F5344CB8AC3E}">
        <p14:creationId xmlns:p14="http://schemas.microsoft.com/office/powerpoint/2010/main" val="304962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91440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pic>
        <p:nvPicPr>
          <p:cNvPr id="4" name="Content Placeholder 3" descr="C:\Users\fabourit\Desktop\Normalization\cdn.guru99.com\images\1NF.png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19200"/>
            <a:ext cx="4657725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52400" y="990600"/>
            <a:ext cx="3810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/>
              <a:t>1NF </a:t>
            </a:r>
            <a:r>
              <a:rPr lang="en-US" sz="2000" b="1" smtClean="0"/>
              <a:t>(</a:t>
            </a:r>
            <a:r>
              <a:rPr lang="en-US" sz="2000" b="1" smtClean="0"/>
              <a:t>first </a:t>
            </a:r>
            <a:r>
              <a:rPr lang="en-US" sz="2000" b="1" smtClean="0"/>
              <a:t> </a:t>
            </a:r>
            <a:r>
              <a:rPr lang="en-US" sz="2000" b="1" dirty="0"/>
              <a:t>Normal Form) Rules 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First Normal Form is defined in the definition of relations </a:t>
            </a:r>
            <a:r>
              <a:rPr lang="en-US" sz="2000" i="1" dirty="0"/>
              <a:t>tables </a:t>
            </a:r>
            <a:r>
              <a:rPr lang="en-US" sz="2000" dirty="0"/>
              <a:t>itself.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Each table cell should contain a single </a:t>
            </a:r>
            <a:r>
              <a:rPr lang="en-US" sz="2000" dirty="0" smtClean="0"/>
              <a:t>value.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Each </a:t>
            </a:r>
            <a:r>
              <a:rPr lang="en-US" sz="2000" dirty="0"/>
              <a:t>record needs to be unique.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4114800"/>
            <a:ext cx="8763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/>
              <a:t>2NF (Second Normal Form) Rules </a:t>
            </a:r>
          </a:p>
          <a:p>
            <a:pPr lvl="0" algn="just">
              <a:lnSpc>
                <a:spcPct val="150000"/>
              </a:lnSpc>
            </a:pPr>
            <a:r>
              <a:rPr lang="en-US" sz="2000" b="1" i="1" dirty="0"/>
              <a:t>Rule 1- </a:t>
            </a:r>
            <a:r>
              <a:rPr lang="en-US" sz="2000" dirty="0"/>
              <a:t>Be in 1NF</a:t>
            </a:r>
          </a:p>
          <a:p>
            <a:pPr lvl="0" algn="just">
              <a:lnSpc>
                <a:spcPct val="150000"/>
              </a:lnSpc>
            </a:pPr>
            <a:r>
              <a:rPr lang="en-US" sz="2000" b="1" i="1" dirty="0"/>
              <a:t>Rule 2- </a:t>
            </a:r>
            <a:r>
              <a:rPr lang="en-US" sz="2000" dirty="0"/>
              <a:t>Single Column Primary Key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It is clear that we can't move forward to make our simple database in 2</a:t>
            </a:r>
            <a:r>
              <a:rPr lang="en-US" sz="2000" baseline="30000" dirty="0"/>
              <a:t>nd</a:t>
            </a:r>
            <a:r>
              <a:rPr lang="en-US" sz="2000" dirty="0"/>
              <a:t> Normalization form unless we partition the table above. </a:t>
            </a:r>
          </a:p>
        </p:txBody>
      </p:sp>
    </p:spTree>
    <p:extLst>
      <p:ext uri="{BB962C8B-B14F-4D97-AF65-F5344CB8AC3E}">
        <p14:creationId xmlns:p14="http://schemas.microsoft.com/office/powerpoint/2010/main" val="88579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pic>
        <p:nvPicPr>
          <p:cNvPr id="4" name="Content Placeholder 3" descr="C:\Users\fabourit\Desktop\Normalization\cdn.guru99.com\images\Table2.png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74676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fabourit\Desktop\Normalization\cdn.guru99.com\images\Table1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615020"/>
            <a:ext cx="350266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52400" y="2438400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We have divided our 1NF table into two tables viz. Table 1 and Table2. Table 1 contains member information. Table 2 contains information on movies rented. 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We have introduced a new column called </a:t>
            </a:r>
            <a:r>
              <a:rPr lang="en-US" sz="2000" dirty="0" err="1"/>
              <a:t>Membership_id</a:t>
            </a:r>
            <a:r>
              <a:rPr lang="en-US" sz="2000" dirty="0"/>
              <a:t> which is the primary key for table 1. Records can be uniquely identified in Table 1 using membership id </a:t>
            </a:r>
          </a:p>
        </p:txBody>
      </p:sp>
    </p:spTree>
    <p:extLst>
      <p:ext uri="{BB962C8B-B14F-4D97-AF65-F5344CB8AC3E}">
        <p14:creationId xmlns:p14="http://schemas.microsoft.com/office/powerpoint/2010/main" val="257925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pic>
        <p:nvPicPr>
          <p:cNvPr id="4" name="Content Placeholder 3" descr="C:\Users\fabourit\Desktop\Normalization\cdn.guru99.com\images\ForeignKeyRelationWithPrimary.png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185862"/>
            <a:ext cx="6191250" cy="5019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816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762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839200" cy="5715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3NF (Third Normal Form) Rules</a:t>
            </a:r>
          </a:p>
          <a:p>
            <a:pPr marL="0" lvl="0" indent="0">
              <a:buNone/>
            </a:pPr>
            <a:r>
              <a:rPr lang="en-US" b="1" i="1" dirty="0"/>
              <a:t>Rule 1- </a:t>
            </a:r>
            <a:r>
              <a:rPr lang="en-US" dirty="0"/>
              <a:t>Be in 2NF</a:t>
            </a:r>
          </a:p>
          <a:p>
            <a:pPr marL="0" lvl="0" indent="0">
              <a:buNone/>
            </a:pPr>
            <a:r>
              <a:rPr lang="en-US" b="1" i="1" dirty="0"/>
              <a:t>Rule 2- </a:t>
            </a:r>
            <a:r>
              <a:rPr lang="en-US" dirty="0"/>
              <a:t>Has no transitive functional dependencies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C:\Users\fabourit\Desktop\Normalization\cdn.guru99.com\images\transitive_functional_dependencie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38400"/>
            <a:ext cx="6738581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109754" y="4479048"/>
            <a:ext cx="22453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000" b="1" dirty="0"/>
              <a:t>Third normal form</a:t>
            </a:r>
            <a:endParaRPr lang="en-US" sz="2000" dirty="0"/>
          </a:p>
        </p:txBody>
      </p:sp>
      <p:pic>
        <p:nvPicPr>
          <p:cNvPr id="8" name="Picture 7" descr="C:\Users\fabourit\Desktop\Normalization\cdn.guru99.com\images\2NFTable1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293" y="4953000"/>
            <a:ext cx="6451489" cy="1678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180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pic>
        <p:nvPicPr>
          <p:cNvPr id="4" name="Content Placeholder 3" descr="C:\Users\fabourit\Desktop\Normalization\cdn.guru99.com\images\2NFTable2.png"/>
          <p:cNvPicPr>
            <a:picLocks noGrp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94" y="1295400"/>
            <a:ext cx="4724400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fabourit\Desktop\Normalization\cdn.guru99.com\images\2NFTable3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10" y="1295400"/>
            <a:ext cx="3505200" cy="1981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52400" y="35814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We have again divided our tables and created a new table which stores Salutations.   There are no transitive functional dependencies, and hence our table is in 3NF. In Table 3 Salutation ID is primary key, and in Table 1 Salutation ID is foreign to primary key in Table 3</a:t>
            </a:r>
          </a:p>
        </p:txBody>
      </p:sp>
    </p:spTree>
    <p:extLst>
      <p:ext uri="{BB962C8B-B14F-4D97-AF65-F5344CB8AC3E}">
        <p14:creationId xmlns:p14="http://schemas.microsoft.com/office/powerpoint/2010/main" val="55298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762000"/>
            <a:ext cx="9067800" cy="60960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/>
              <a:t>DDL: which </a:t>
            </a:r>
            <a:r>
              <a:rPr lang="en-US" sz="2000" dirty="0"/>
              <a:t>define the structure of entities and their relationships.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/>
              <a:t>DML: which </a:t>
            </a:r>
            <a:r>
              <a:rPr lang="en-US" sz="2000" dirty="0"/>
              <a:t>specify manipulation of database contents were also </a:t>
            </a:r>
            <a:r>
              <a:rPr lang="en-US" sz="2000" dirty="0" smtClean="0"/>
              <a:t>established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 smtClean="0"/>
              <a:t>Data model = DDL + DML</a:t>
            </a:r>
            <a:r>
              <a:rPr lang="en-US" sz="2000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/>
              <a:t>There </a:t>
            </a:r>
            <a:r>
              <a:rPr lang="en-US" sz="2000" dirty="0"/>
              <a:t>is no single method for organizing data in a </a:t>
            </a:r>
            <a:r>
              <a:rPr lang="en-US" sz="2000" dirty="0" smtClean="0"/>
              <a:t>database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66657" y="3456295"/>
            <a:ext cx="5847080" cy="282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75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81000" y="1143000"/>
            <a:ext cx="7581900" cy="23907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" y="37338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More formally, a Data Model is a combination of at least three components: 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/>
              <a:t>A collection of data structure types </a:t>
            </a:r>
            <a:endParaRPr lang="en-US" sz="20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 smtClean="0"/>
              <a:t>A </a:t>
            </a:r>
            <a:r>
              <a:rPr lang="en-US" sz="2000" dirty="0"/>
              <a:t>collection of operators or rules of inference, which can be applied to any valid instance of data types </a:t>
            </a:r>
            <a:endParaRPr lang="en-US" sz="20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2000" dirty="0" smtClean="0"/>
              <a:t>A </a:t>
            </a:r>
            <a:r>
              <a:rPr lang="en-US" sz="2000" dirty="0"/>
              <a:t>collection of general integrity rules, which implicitly or explicitly define the set of consistent database states or change of state or both</a:t>
            </a:r>
          </a:p>
        </p:txBody>
      </p:sp>
    </p:spTree>
    <p:extLst>
      <p:ext uri="{BB962C8B-B14F-4D97-AF65-F5344CB8AC3E}">
        <p14:creationId xmlns:p14="http://schemas.microsoft.com/office/powerpoint/2010/main" val="403005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97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066800"/>
            <a:ext cx="8991600" cy="5486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0"/>
            <a:ext cx="8839199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90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Relations </a:t>
            </a: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term relation in data model refers to a two-dimensional table of data. In other words, according to the model, information is arranged in columns and rows.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8238" y="2743200"/>
            <a:ext cx="3634105" cy="18897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6200" y="2693968"/>
            <a:ext cx="335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Relation consists of a </a:t>
            </a:r>
            <a:r>
              <a:rPr lang="en-US" sz="2000" b="1" dirty="0"/>
              <a:t>relation schema </a:t>
            </a:r>
            <a:r>
              <a:rPr lang="en-US" sz="2000" dirty="0"/>
              <a:t>and a </a:t>
            </a:r>
            <a:r>
              <a:rPr lang="en-US" sz="2000" b="1" dirty="0"/>
              <a:t>relation instance</a:t>
            </a:r>
            <a:r>
              <a:rPr lang="en-US" sz="2000" dirty="0"/>
              <a:t>. The relation instance is a table, and the relation schema describes the column heads for the table.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48006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Ø"/>
            </a:pPr>
            <a:r>
              <a:rPr lang="en-US" sz="2000" dirty="0"/>
              <a:t>The schema specifies the relation’s name, the name of each </a:t>
            </a:r>
            <a:r>
              <a:rPr lang="en-US" sz="2000" b="1" dirty="0"/>
              <a:t>field </a:t>
            </a:r>
            <a:r>
              <a:rPr lang="en-US" sz="2000" dirty="0"/>
              <a:t>(or </a:t>
            </a:r>
            <a:r>
              <a:rPr lang="en-US" sz="2000" b="1" dirty="0"/>
              <a:t>column</a:t>
            </a:r>
            <a:r>
              <a:rPr lang="en-US" sz="2000" dirty="0"/>
              <a:t>, or </a:t>
            </a:r>
            <a:r>
              <a:rPr lang="en-US" sz="2000" b="1" dirty="0"/>
              <a:t>attribute</a:t>
            </a:r>
            <a:r>
              <a:rPr lang="en-US" sz="2000" dirty="0"/>
              <a:t>), and the </a:t>
            </a:r>
            <a:r>
              <a:rPr lang="en-US" sz="2000" b="1" dirty="0"/>
              <a:t>domain</a:t>
            </a:r>
            <a:r>
              <a:rPr lang="en-US" sz="2000" dirty="0"/>
              <a:t> of each field.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en-US" sz="2000" dirty="0"/>
              <a:t>An </a:t>
            </a:r>
            <a:r>
              <a:rPr lang="en-US" sz="2000" b="1" dirty="0"/>
              <a:t>instance </a:t>
            </a:r>
            <a:r>
              <a:rPr lang="en-US" sz="2000" dirty="0"/>
              <a:t>of a relation is a set of </a:t>
            </a:r>
            <a:r>
              <a:rPr lang="en-US" sz="2000" b="1" dirty="0"/>
              <a:t>tuples</a:t>
            </a:r>
            <a:r>
              <a:rPr lang="en-US" sz="2000" dirty="0"/>
              <a:t>, also called </a:t>
            </a:r>
            <a:r>
              <a:rPr lang="en-US" sz="2000" b="1" dirty="0"/>
              <a:t>records</a:t>
            </a:r>
            <a:r>
              <a:rPr lang="en-US" sz="2000" dirty="0"/>
              <a:t>, in which each </a:t>
            </a:r>
            <a:r>
              <a:rPr lang="en-US" sz="2000" b="1" i="1" dirty="0"/>
              <a:t>tuple</a:t>
            </a:r>
            <a:r>
              <a:rPr lang="en-US" sz="2000" dirty="0"/>
              <a:t> has the same number of fields as the relation schema.</a:t>
            </a:r>
          </a:p>
        </p:txBody>
      </p:sp>
    </p:spTree>
    <p:extLst>
      <p:ext uri="{BB962C8B-B14F-4D97-AF65-F5344CB8AC3E}">
        <p14:creationId xmlns:p14="http://schemas.microsoft.com/office/powerpoint/2010/main" val="255537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057650" y="990600"/>
            <a:ext cx="5086350" cy="31051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1066800"/>
            <a:ext cx="3733800" cy="3747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A</a:t>
            </a:r>
            <a:r>
              <a:rPr lang="en-US" sz="2000" b="1" i="1" dirty="0"/>
              <a:t> relation </a:t>
            </a:r>
            <a:r>
              <a:rPr lang="en-US" sz="2000" dirty="0"/>
              <a:t>has a unique name and represents a particular entity. Each row of a relation, referred to as a </a:t>
            </a:r>
            <a:r>
              <a:rPr lang="en-US" sz="2000" b="1" i="1" dirty="0"/>
              <a:t>tuple</a:t>
            </a:r>
            <a:r>
              <a:rPr lang="en-US" sz="2000" dirty="0"/>
              <a:t>, is a collection of facts (values) about a particular individual of that entity. In other words, </a:t>
            </a:r>
            <a:r>
              <a:rPr lang="en-US" sz="2000" b="1" i="1" dirty="0"/>
              <a:t>a tuple</a:t>
            </a:r>
            <a:r>
              <a:rPr lang="en-US" sz="2000" dirty="0"/>
              <a:t> represents an instance of the entity represented by the relation.</a:t>
            </a: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3736321" y="4343400"/>
            <a:ext cx="492506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90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dirty="0"/>
              <a:t>When two relations share a domain, identical domain values act as a link between tuples that contain them (because such values mean the same thing). As an example, consider a database comprising three relations as shown in following Figure. </a:t>
            </a:r>
            <a:endParaRPr lang="en-US" sz="20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It </a:t>
            </a:r>
            <a:r>
              <a:rPr lang="en-US" sz="2000" dirty="0"/>
              <a:t>highlights a Transaction tuple and a Customer tuple linked through the C# domain value ‘2’, and the same Transaction tuple and a Product tuple linked through the P# domain value ‘1</a:t>
            </a:r>
            <a:r>
              <a:rPr lang="en-US" sz="2000" dirty="0" smtClean="0"/>
              <a:t>’.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The </a:t>
            </a:r>
            <a:r>
              <a:rPr lang="en-US" sz="2000" dirty="0"/>
              <a:t>Transaction tuple is a record of a purchase by customer number ‘2’ of product number ‘1</a:t>
            </a:r>
            <a:r>
              <a:rPr lang="en-US" sz="2000" dirty="0" smtClean="0"/>
              <a:t>’.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Through </a:t>
            </a:r>
            <a:r>
              <a:rPr lang="en-US" sz="2000" dirty="0"/>
              <a:t>such links, we are able to retrieve the name of the customer and the product, </a:t>
            </a:r>
            <a:endParaRPr lang="en-US" sz="20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000" dirty="0" err="1" smtClean="0"/>
              <a:t>ie</a:t>
            </a:r>
            <a:r>
              <a:rPr lang="en-US" sz="2000" dirty="0"/>
              <a:t>. we are able to state that the customer ‘Martin’ bought a ‘Camera’. They help to avoid redundancy in recording data.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276600" y="3733800"/>
            <a:ext cx="5370830" cy="292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31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/>
              <a:t>Properties of relational model</a:t>
            </a: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/>
              <a:t>The characteristic properties of a relation are as follows: </a:t>
            </a:r>
            <a:endParaRPr lang="en-US" sz="20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All </a:t>
            </a:r>
            <a:r>
              <a:rPr lang="en-US" sz="2000" dirty="0"/>
              <a:t>entries in a given column are of the same kind or type </a:t>
            </a:r>
            <a:r>
              <a:rPr lang="en-US" sz="2000" dirty="0" smtClean="0"/>
              <a:t>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 ordering </a:t>
            </a:r>
            <a:r>
              <a:rPr lang="en-US" sz="2000" dirty="0"/>
              <a:t>of columns is immaterial. This is illustrated in the following Figure where the two tables shown are identical in every respect except for the ordering of their columns.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66800" y="4013369"/>
            <a:ext cx="6172200" cy="238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5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Chapter 3: Relational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No two tuples are exactly the same. A relation is a set of tuples. Thus a table that contains duplicate tuples is not a relation and cannot be stored in a relational </a:t>
            </a:r>
            <a:r>
              <a:rPr lang="en-US" sz="2000" dirty="0" smtClean="0"/>
              <a:t>database.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There </a:t>
            </a:r>
            <a:r>
              <a:rPr lang="en-US" sz="2000" dirty="0"/>
              <a:t>is only one value for each attribute of a tuple. Thus a table such as in the following Figure is not allowed in the relational model.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133600" y="3200400"/>
            <a:ext cx="4419600" cy="1981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5334000"/>
            <a:ext cx="8077200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/>
              <a:t>The ordering of tuples is immaterial. This follows directly from defining a relation as a set of tuples, rather than a sequence or list.</a:t>
            </a:r>
          </a:p>
        </p:txBody>
      </p:sp>
    </p:spTree>
    <p:extLst>
      <p:ext uri="{BB962C8B-B14F-4D97-AF65-F5344CB8AC3E}">
        <p14:creationId xmlns:p14="http://schemas.microsoft.com/office/powerpoint/2010/main" val="92336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</TotalTime>
  <Words>1146</Words>
  <Application>Microsoft Office PowerPoint</Application>
  <PresentationFormat>On-screen Show (4:3)</PresentationFormat>
  <Paragraphs>89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Equity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  <vt:lpstr>Chapter 3: Relational Data Model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fabourit</dc:creator>
  <cp:lastModifiedBy>fabourit</cp:lastModifiedBy>
  <cp:revision>14</cp:revision>
  <dcterms:created xsi:type="dcterms:W3CDTF">2017-11-06T23:40:44Z</dcterms:created>
  <dcterms:modified xsi:type="dcterms:W3CDTF">2017-11-07T10:16:54Z</dcterms:modified>
</cp:coreProperties>
</file>