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10E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3E018A-30D6-4B11-9060-CD3C231961D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B39B79F-CAC5-4A83-BEE9-496362665F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latin typeface="Cambria" pitchFamily="18" charset="0"/>
            </a:endParaRPr>
          </a:p>
          <a:p>
            <a:r>
              <a:rPr lang="en-US" b="1" dirty="0">
                <a:latin typeface="Cambria" pitchFamily="18" charset="0"/>
              </a:rPr>
              <a:t>Database system for 4</a:t>
            </a:r>
            <a:r>
              <a:rPr lang="en-US" b="1" baseline="30000" dirty="0">
                <a:latin typeface="Cambria" pitchFamily="18" charset="0"/>
              </a:rPr>
              <a:t>th</a:t>
            </a:r>
            <a:r>
              <a:rPr lang="en-US" b="1" dirty="0">
                <a:latin typeface="Cambria" pitchFamily="18" charset="0"/>
              </a:rPr>
              <a:t> Year ECE (Computer Engineering) students</a:t>
            </a:r>
            <a:endParaRPr lang="en-US" dirty="0">
              <a:latin typeface="Cambria" pitchFamily="18" charset="0"/>
            </a:endParaRPr>
          </a:p>
          <a:p>
            <a:r>
              <a:rPr lang="en-US" b="1" dirty="0">
                <a:latin typeface="Cambria" pitchFamily="18" charset="0"/>
              </a:rPr>
              <a:t>Prepared by M.A</a:t>
            </a:r>
            <a:endParaRPr lang="en-US" dirty="0">
              <a:latin typeface="Cambria" pitchFamily="18" charset="0"/>
            </a:endParaRPr>
          </a:p>
          <a:p>
            <a:r>
              <a:rPr lang="en-US" b="1" dirty="0">
                <a:latin typeface="Cambria" pitchFamily="18" charset="0"/>
              </a:rPr>
              <a:t> </a:t>
            </a:r>
            <a:r>
              <a:rPr lang="en-US" b="1" dirty="0" err="1">
                <a:latin typeface="Cambria" pitchFamily="18" charset="0"/>
              </a:rPr>
              <a:t>Debre</a:t>
            </a:r>
            <a:r>
              <a:rPr lang="en-US" b="1" dirty="0">
                <a:latin typeface="Cambria" pitchFamily="18" charset="0"/>
              </a:rPr>
              <a:t> Tabor University, Ethiopia</a:t>
            </a:r>
            <a:endParaRPr lang="en-US" dirty="0">
              <a:latin typeface="Cambria" pitchFamily="18" charset="0"/>
            </a:endParaRPr>
          </a:p>
          <a:p>
            <a:r>
              <a:rPr lang="en-US" b="1" dirty="0">
                <a:latin typeface="Cambria" pitchFamily="18" charset="0"/>
              </a:rPr>
              <a:t>2010 E.C</a:t>
            </a:r>
            <a:endParaRPr lang="en-U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6106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5:                                              </a:t>
            </a:r>
            <a:r>
              <a:rPr lang="en-US" sz="4900" b="1" dirty="0">
                <a:solidFill>
                  <a:srgbClr val="0033CC"/>
                </a:solidFill>
              </a:rPr>
              <a:t>SQL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1295400"/>
            <a:ext cx="37338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7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219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510E0"/>
                </a:solidFill>
              </a:rPr>
              <a:t>ALTER  TABLE </a:t>
            </a:r>
            <a:r>
              <a:rPr lang="en-US" dirty="0"/>
              <a:t>Persons</a:t>
            </a:r>
            <a:br>
              <a:rPr lang="en-US" dirty="0"/>
            </a:br>
            <a:r>
              <a:rPr lang="en-US" dirty="0">
                <a:solidFill>
                  <a:srgbClr val="5510E0"/>
                </a:solidFill>
              </a:rPr>
              <a:t>ADD </a:t>
            </a:r>
            <a:r>
              <a:rPr lang="en-US" dirty="0" err="1"/>
              <a:t>DateOfBirth</a:t>
            </a:r>
            <a:r>
              <a:rPr lang="en-US" dirty="0"/>
              <a:t> </a:t>
            </a:r>
            <a:r>
              <a:rPr lang="en-US" dirty="0">
                <a:solidFill>
                  <a:srgbClr val="5510E0"/>
                </a:solidFill>
              </a:rPr>
              <a:t>date</a:t>
            </a:r>
            <a:r>
              <a:rPr lang="en-US" dirty="0"/>
              <a:t>;</a:t>
            </a:r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2400" y="1865531"/>
            <a:ext cx="8534400" cy="16859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2400" y="3733800"/>
            <a:ext cx="4572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Alter table - drop column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To delete a column in a table, use the following syntax (notice that some database systems don't allow deleting a column):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ALTER  TABLE </a:t>
            </a:r>
            <a:r>
              <a:rPr lang="en-US" sz="2000" i="1" dirty="0" err="1"/>
              <a:t>table_name</a:t>
            </a:r>
            <a:br>
              <a:rPr lang="en-US" sz="2000" dirty="0"/>
            </a:br>
            <a:r>
              <a:rPr lang="en-US" sz="2000" dirty="0">
                <a:solidFill>
                  <a:srgbClr val="5510E0"/>
                </a:solidFill>
              </a:rPr>
              <a:t>DROP  COLUMN </a:t>
            </a:r>
            <a:r>
              <a:rPr lang="en-US" sz="2000" i="1" dirty="0" err="1"/>
              <a:t>column_name</a:t>
            </a:r>
            <a:r>
              <a:rPr lang="en-US" sz="2000" dirty="0"/>
              <a:t>;</a:t>
            </a:r>
          </a:p>
        </p:txBody>
      </p:sp>
      <p:sp>
        <p:nvSpPr>
          <p:cNvPr id="7" name="Rectangle 6"/>
          <p:cNvSpPr/>
          <p:nvPr/>
        </p:nvSpPr>
        <p:spPr>
          <a:xfrm>
            <a:off x="5181600" y="3733800"/>
            <a:ext cx="37872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/>
              <a:t>Example </a:t>
            </a:r>
            <a:r>
              <a:rPr lang="en-US" sz="2000" dirty="0"/>
              <a:t>Next, we want to delete the column named "</a:t>
            </a:r>
            <a:r>
              <a:rPr lang="en-US" sz="2000" dirty="0" err="1"/>
              <a:t>DateOfBirth</a:t>
            </a:r>
            <a:r>
              <a:rPr lang="en-US" sz="2000" dirty="0"/>
              <a:t>" in the "Persons" table. We use the following SQL statement:</a:t>
            </a:r>
            <a:endParaRPr lang="en-US" sz="2000" b="1" dirty="0"/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ALTER  TABLE </a:t>
            </a:r>
            <a:r>
              <a:rPr lang="en-US" sz="2000" dirty="0"/>
              <a:t>Persons</a:t>
            </a:r>
            <a:br>
              <a:rPr lang="en-US" sz="2000" dirty="0"/>
            </a:br>
            <a:r>
              <a:rPr lang="en-US" sz="2000" dirty="0">
                <a:solidFill>
                  <a:srgbClr val="5510E0"/>
                </a:solidFill>
              </a:rPr>
              <a:t>DROP COLUMN </a:t>
            </a:r>
            <a:r>
              <a:rPr lang="en-US" sz="2000" dirty="0" err="1"/>
              <a:t>DateOfBirth</a:t>
            </a:r>
            <a:r>
              <a:rPr lang="en-US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48547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1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219200"/>
            <a:ext cx="4197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000" dirty="0"/>
              <a:t>The "Persons" table will now look like this</a:t>
            </a:r>
            <a:r>
              <a:rPr lang="en-US" dirty="0"/>
              <a:t>:</a:t>
            </a:r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4800" y="1619310"/>
            <a:ext cx="8610600" cy="1676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2400" y="3469649"/>
            <a:ext cx="4572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/>
              <a:t>Alter table - alter/modify column</a:t>
            </a:r>
          </a:p>
          <a:p>
            <a:r>
              <a:rPr lang="en-US" sz="2000" dirty="0">
                <a:solidFill>
                  <a:srgbClr val="5510E0"/>
                </a:solidFill>
              </a:rPr>
              <a:t>ALTER  TABLE </a:t>
            </a:r>
            <a:r>
              <a:rPr lang="en-US" sz="2000" i="1" dirty="0" err="1"/>
              <a:t>table_name</a:t>
            </a:r>
            <a:br>
              <a:rPr lang="en-US" sz="2000" dirty="0"/>
            </a:br>
            <a:r>
              <a:rPr lang="en-US" sz="2000" dirty="0">
                <a:solidFill>
                  <a:srgbClr val="5510E0"/>
                </a:solidFill>
              </a:rPr>
              <a:t>ALTER COLUMN </a:t>
            </a:r>
            <a:r>
              <a:rPr lang="en-US" sz="2000" i="1" dirty="0" err="1"/>
              <a:t>column_name</a:t>
            </a:r>
            <a:r>
              <a:rPr lang="en-US" sz="2000" i="1" dirty="0"/>
              <a:t> </a:t>
            </a:r>
            <a:r>
              <a:rPr lang="en-US" sz="2000" i="1" dirty="0" err="1"/>
              <a:t>datatype</a:t>
            </a:r>
            <a:r>
              <a:rPr lang="en-US" sz="2000" dirty="0"/>
              <a:t>;</a:t>
            </a:r>
          </a:p>
          <a:p>
            <a:pPr algn="just"/>
            <a:r>
              <a:rPr lang="en-US" sz="2000" b="1" dirty="0"/>
              <a:t>Example: </a:t>
            </a:r>
            <a:endParaRPr lang="en-US" sz="2000" dirty="0"/>
          </a:p>
          <a:p>
            <a:r>
              <a:rPr lang="en-US" sz="2000" dirty="0">
                <a:solidFill>
                  <a:srgbClr val="5510E0"/>
                </a:solidFill>
              </a:rPr>
              <a:t>ALTER  TABLE </a:t>
            </a:r>
            <a:r>
              <a:rPr lang="en-US" sz="2000" i="1" dirty="0"/>
              <a:t>persons</a:t>
            </a:r>
            <a:br>
              <a:rPr lang="en-US" sz="2000" dirty="0"/>
            </a:br>
            <a:r>
              <a:rPr lang="en-US" sz="2000" dirty="0">
                <a:solidFill>
                  <a:srgbClr val="5510E0"/>
                </a:solidFill>
              </a:rPr>
              <a:t>ALTER COLUMN </a:t>
            </a:r>
            <a:r>
              <a:rPr lang="en-US" sz="2000" i="1" dirty="0" err="1"/>
              <a:t>PersonId</a:t>
            </a:r>
            <a:r>
              <a:rPr lang="en-US" sz="2000" i="1" dirty="0"/>
              <a:t> </a:t>
            </a:r>
            <a:r>
              <a:rPr lang="en-US" sz="2000" i="1" dirty="0" err="1"/>
              <a:t>varchar</a:t>
            </a:r>
            <a:r>
              <a:rPr lang="en-US" sz="2000" i="1" dirty="0"/>
              <a:t>(12)</a:t>
            </a:r>
            <a:r>
              <a:rPr lang="en-US" sz="2000" dirty="0"/>
              <a:t>;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5470197"/>
            <a:ext cx="41972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SQL Constraints</a:t>
            </a:r>
            <a:endParaRPr lang="en-US" sz="2400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SQL constraints are used to specify rules for data in a table.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0" y="5008532"/>
            <a:ext cx="3810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en-US" sz="2000" dirty="0"/>
              <a:t>Constraints can be specified when the table is created with the CREATE TABLE statement, or after the table is created with the ALTER TABLE statement.</a:t>
            </a:r>
          </a:p>
        </p:txBody>
      </p:sp>
    </p:spTree>
    <p:extLst>
      <p:ext uri="{BB962C8B-B14F-4D97-AF65-F5344CB8AC3E}">
        <p14:creationId xmlns:p14="http://schemas.microsoft.com/office/powerpoint/2010/main" val="2669504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1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8991600" cy="5562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42265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/>
              <a:t>Basic syntax</a:t>
            </a:r>
            <a:endParaRPr lang="en-US" sz="2400" dirty="0"/>
          </a:p>
          <a:p>
            <a:r>
              <a:rPr lang="en-US" sz="2000" dirty="0">
                <a:solidFill>
                  <a:srgbClr val="5510E0"/>
                </a:solidFill>
              </a:rPr>
              <a:t>CREATE  TABLE </a:t>
            </a:r>
            <a:r>
              <a:rPr lang="en-US" sz="2000" i="1" dirty="0" err="1"/>
              <a:t>table_name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br>
              <a:rPr lang="en-US" sz="2000" dirty="0"/>
            </a:br>
            <a:r>
              <a:rPr lang="en-US" sz="2000" i="1" dirty="0"/>
              <a:t>    column1 </a:t>
            </a:r>
            <a:r>
              <a:rPr lang="en-US" sz="2000" i="1" dirty="0" err="1">
                <a:solidFill>
                  <a:srgbClr val="5510E0"/>
                </a:solidFill>
              </a:rPr>
              <a:t>datatype</a:t>
            </a:r>
            <a:r>
              <a:rPr lang="en-US" sz="2000" dirty="0">
                <a:solidFill>
                  <a:srgbClr val="5510E0"/>
                </a:solidFill>
              </a:rPr>
              <a:t> </a:t>
            </a:r>
            <a:r>
              <a:rPr lang="en-US" sz="2000" i="1" dirty="0"/>
              <a:t>constraint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i="1" dirty="0"/>
              <a:t>    column2 </a:t>
            </a:r>
            <a:r>
              <a:rPr lang="en-US" sz="2000" i="1" dirty="0" err="1">
                <a:solidFill>
                  <a:srgbClr val="5510E0"/>
                </a:solidFill>
              </a:rPr>
              <a:t>datatype</a:t>
            </a:r>
            <a:r>
              <a:rPr lang="en-US" sz="2000" dirty="0">
                <a:solidFill>
                  <a:srgbClr val="5510E0"/>
                </a:solidFill>
              </a:rPr>
              <a:t> </a:t>
            </a:r>
            <a:r>
              <a:rPr lang="en-US" sz="2000" i="1" dirty="0"/>
              <a:t>constraint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i="1" dirty="0"/>
              <a:t>    column3 </a:t>
            </a:r>
            <a:r>
              <a:rPr lang="en-US" sz="2000" i="1" dirty="0" err="1">
                <a:solidFill>
                  <a:srgbClr val="5510E0"/>
                </a:solidFill>
              </a:rPr>
              <a:t>datatype</a:t>
            </a:r>
            <a:r>
              <a:rPr lang="en-US" sz="2000" dirty="0">
                <a:solidFill>
                  <a:srgbClr val="5510E0"/>
                </a:solidFill>
              </a:rPr>
              <a:t> </a:t>
            </a:r>
            <a:r>
              <a:rPr lang="en-US" sz="2000" i="1" dirty="0"/>
              <a:t>constraint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    ....</a:t>
            </a:r>
            <a:br>
              <a:rPr lang="en-US" sz="2000" dirty="0"/>
            </a:br>
            <a:r>
              <a:rPr lang="en-US" sz="2000" dirty="0"/>
              <a:t>);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3730979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/>
              <a:t>SQL not null constraint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By default, a column can hold NULL values.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The NOT NULL constraint enforces a column to NOT accept NULL values.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3400" y="1295400"/>
            <a:ext cx="4572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/>
              <a:t>Example: </a:t>
            </a:r>
            <a:endParaRPr lang="en-US" sz="2400" dirty="0"/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CREATE  TABLE </a:t>
            </a:r>
            <a:r>
              <a:rPr lang="en-US" sz="2000" dirty="0"/>
              <a:t>Persons (</a:t>
            </a:r>
          </a:p>
          <a:p>
            <a:pPr algn="just"/>
            <a:r>
              <a:rPr lang="en-US" sz="2000" dirty="0"/>
              <a:t>ID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 NOT NULL</a:t>
            </a:r>
            <a:r>
              <a:rPr lang="en-US" sz="2000" dirty="0"/>
              <a:t>,</a:t>
            </a:r>
          </a:p>
          <a:p>
            <a:pPr algn="just"/>
            <a:r>
              <a:rPr lang="en-US" sz="2000" dirty="0" err="1"/>
              <a:t>LastName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 </a:t>
            </a:r>
            <a:r>
              <a:rPr lang="en-US" sz="2000" dirty="0">
                <a:solidFill>
                  <a:srgbClr val="5510E0"/>
                </a:solidFill>
              </a:rPr>
              <a:t>NOT NULL</a:t>
            </a:r>
            <a:r>
              <a:rPr lang="en-US" sz="2000" dirty="0"/>
              <a:t>,</a:t>
            </a:r>
          </a:p>
          <a:p>
            <a:pPr algn="just"/>
            <a:r>
              <a:rPr lang="en-US" sz="2000" dirty="0" err="1"/>
              <a:t>FirstName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 </a:t>
            </a:r>
            <a:r>
              <a:rPr lang="en-US" sz="2000" dirty="0">
                <a:solidFill>
                  <a:srgbClr val="5510E0"/>
                </a:solidFill>
              </a:rPr>
              <a:t>NOT NULL</a:t>
            </a:r>
            <a:r>
              <a:rPr lang="en-US" sz="2000" dirty="0"/>
              <a:t>,</a:t>
            </a:r>
          </a:p>
          <a:p>
            <a:pPr algn="just"/>
            <a:r>
              <a:rPr lang="en-US" sz="2000" dirty="0"/>
              <a:t>Age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/>
              <a:t>);</a:t>
            </a:r>
          </a:p>
        </p:txBody>
      </p:sp>
      <p:sp>
        <p:nvSpPr>
          <p:cNvPr id="7" name="Rectangle 6"/>
          <p:cNvSpPr/>
          <p:nvPr/>
        </p:nvSpPr>
        <p:spPr>
          <a:xfrm>
            <a:off x="4876800" y="3429000"/>
            <a:ext cx="419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SQL unique constraint</a:t>
            </a:r>
          </a:p>
          <a:p>
            <a:pPr lvl="0" algn="just"/>
            <a:r>
              <a:rPr lang="en-US" sz="2000" dirty="0"/>
              <a:t>The UNIQUE constraint ensures that all values in a column are different.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5115974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However, you can have many UNIQUE constraints per table, but only one PRIMARY KEY constraint per table</a:t>
            </a:r>
          </a:p>
        </p:txBody>
      </p:sp>
    </p:spTree>
    <p:extLst>
      <p:ext uri="{BB962C8B-B14F-4D97-AF65-F5344CB8AC3E}">
        <p14:creationId xmlns:p14="http://schemas.microsoft.com/office/powerpoint/2010/main" val="1332421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9067800" cy="5638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447800"/>
            <a:ext cx="388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5510E0"/>
                </a:solidFill>
              </a:rPr>
              <a:t>CREATE  TABLE </a:t>
            </a:r>
            <a:r>
              <a:rPr lang="en-US" sz="2000" dirty="0"/>
              <a:t>Persons (</a:t>
            </a:r>
          </a:p>
          <a:p>
            <a:r>
              <a:rPr lang="en-US" sz="2000" dirty="0"/>
              <a:t>ID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 NOT NULL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LastName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 </a:t>
            </a:r>
            <a:r>
              <a:rPr lang="en-US" sz="2000" dirty="0">
                <a:solidFill>
                  <a:srgbClr val="5510E0"/>
                </a:solidFill>
              </a:rPr>
              <a:t>NOT NULL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FirstName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(255),</a:t>
            </a:r>
          </a:p>
          <a:p>
            <a:r>
              <a:rPr lang="en-US" sz="2000" dirty="0"/>
              <a:t>Age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/>
              <a:t>, </a:t>
            </a:r>
          </a:p>
          <a:p>
            <a:r>
              <a:rPr lang="en-US" sz="2000" dirty="0">
                <a:solidFill>
                  <a:srgbClr val="5510E0"/>
                </a:solidFill>
              </a:rPr>
              <a:t>UNIQUE</a:t>
            </a:r>
            <a:r>
              <a:rPr lang="en-US" sz="2000" dirty="0"/>
              <a:t> (ID));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3429000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000" b="1" dirty="0"/>
              <a:t>SQL unique constraint on alter table</a:t>
            </a:r>
          </a:p>
          <a:p>
            <a:pPr algn="just"/>
            <a:r>
              <a:rPr lang="en-US" dirty="0"/>
              <a:t>To create a UNIQUE constraint on the "ID" column when the table is already created, use the following SQL:</a:t>
            </a:r>
          </a:p>
          <a:p>
            <a:pPr algn="just"/>
            <a:r>
              <a:rPr lang="en-US" dirty="0">
                <a:solidFill>
                  <a:srgbClr val="5510E0"/>
                </a:solidFill>
              </a:rPr>
              <a:t>ALTER  TABLE </a:t>
            </a:r>
            <a:r>
              <a:rPr lang="en-US" dirty="0"/>
              <a:t>Persons</a:t>
            </a:r>
          </a:p>
          <a:p>
            <a:pPr algn="just"/>
            <a:r>
              <a:rPr lang="en-US" dirty="0">
                <a:solidFill>
                  <a:srgbClr val="5510E0"/>
                </a:solidFill>
              </a:rPr>
              <a:t>ADD UNIQUE </a:t>
            </a:r>
            <a:r>
              <a:rPr lang="en-US" dirty="0"/>
              <a:t>(ID);</a:t>
            </a:r>
          </a:p>
          <a:p>
            <a:pPr algn="just"/>
            <a:r>
              <a:rPr lang="en-US" b="1" dirty="0"/>
              <a:t>Drop a unique constraint</a:t>
            </a:r>
          </a:p>
          <a:p>
            <a:pPr algn="just"/>
            <a:r>
              <a:rPr lang="en-US" dirty="0"/>
              <a:t>To drop a UNIQUE constraint, use the following SQL:</a:t>
            </a:r>
          </a:p>
          <a:p>
            <a:pPr algn="just"/>
            <a:r>
              <a:rPr lang="en-US" dirty="0">
                <a:solidFill>
                  <a:srgbClr val="5510E0"/>
                </a:solidFill>
              </a:rPr>
              <a:t>ALTER TABLE </a:t>
            </a:r>
            <a:r>
              <a:rPr lang="en-US" dirty="0"/>
              <a:t>Persons</a:t>
            </a:r>
          </a:p>
          <a:p>
            <a:pPr algn="just"/>
            <a:r>
              <a:rPr lang="en-US" dirty="0">
                <a:solidFill>
                  <a:srgbClr val="5510E0"/>
                </a:solidFill>
              </a:rPr>
              <a:t>DROP INDEX </a:t>
            </a:r>
            <a:r>
              <a:rPr lang="en-US" dirty="0" err="1"/>
              <a:t>UC_Person</a:t>
            </a:r>
            <a:r>
              <a:rPr lang="en-US" dirty="0"/>
              <a:t>;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1219200"/>
            <a:ext cx="39624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SQL primary key constraint</a:t>
            </a:r>
          </a:p>
          <a:p>
            <a:pPr lvl="0" algn="just"/>
            <a:r>
              <a:rPr lang="en-US" sz="2000" dirty="0"/>
              <a:t>The PRIMARY KEY constraint uniquely identifies each record in a database table.</a:t>
            </a:r>
          </a:p>
          <a:p>
            <a:pPr lvl="0" algn="just"/>
            <a:r>
              <a:rPr lang="en-US" sz="2000" dirty="0"/>
              <a:t>Primary keys must contain UNIQUE values, and cannot contain NULL values.</a:t>
            </a:r>
          </a:p>
          <a:p>
            <a:pPr algn="just"/>
            <a:r>
              <a:rPr lang="en-US" sz="2000" dirty="0"/>
              <a:t>A table can have only one primary key, which may consist of single or multiple fields.</a:t>
            </a:r>
          </a:p>
          <a:p>
            <a:pPr algn="just"/>
            <a:r>
              <a:rPr lang="en-US" sz="2000" b="1" dirty="0"/>
              <a:t>Example: </a:t>
            </a:r>
            <a:endParaRPr lang="en-US" sz="2000" dirty="0"/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CREATE TABLE </a:t>
            </a:r>
            <a:r>
              <a:rPr lang="en-US" sz="2000" dirty="0"/>
              <a:t>Persons (ID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 NOT NULL</a:t>
            </a:r>
            <a:r>
              <a:rPr lang="en-US" sz="2000" dirty="0"/>
              <a:t>, </a:t>
            </a:r>
            <a:r>
              <a:rPr lang="en-US" sz="2000" dirty="0" err="1"/>
              <a:t>LastName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 </a:t>
            </a:r>
            <a:r>
              <a:rPr lang="en-US" sz="2000" dirty="0">
                <a:solidFill>
                  <a:srgbClr val="5510E0"/>
                </a:solidFill>
              </a:rPr>
              <a:t>NOT NULL</a:t>
            </a:r>
            <a:r>
              <a:rPr lang="en-US" sz="2000" dirty="0"/>
              <a:t>, </a:t>
            </a:r>
          </a:p>
          <a:p>
            <a:pPr algn="just"/>
            <a:r>
              <a:rPr lang="en-US" sz="2000" dirty="0" err="1"/>
              <a:t>FirstName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(255), Age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, PRIMARY KEY </a:t>
            </a:r>
            <a:r>
              <a:rPr lang="en-US" sz="2000" dirty="0"/>
              <a:t>(ID));</a:t>
            </a:r>
          </a:p>
        </p:txBody>
      </p:sp>
    </p:spTree>
    <p:extLst>
      <p:ext uri="{BB962C8B-B14F-4D97-AF65-F5344CB8AC3E}">
        <p14:creationId xmlns:p14="http://schemas.microsoft.com/office/powerpoint/2010/main" val="2499412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90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219200"/>
            <a:ext cx="8991600" cy="5334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676400"/>
            <a:ext cx="434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SQL primary key on alter table</a:t>
            </a:r>
          </a:p>
          <a:p>
            <a:pPr algn="just"/>
            <a:r>
              <a:rPr lang="en-US" sz="2000" dirty="0"/>
              <a:t>To create a PRIMARY KEY constraint on the "ID" column when the table is already created, use the following SQL: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ALTER TABLE </a:t>
            </a:r>
            <a:r>
              <a:rPr lang="en-US" sz="2000" dirty="0"/>
              <a:t>Persons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ADD PRIMARY KEY </a:t>
            </a:r>
            <a:r>
              <a:rPr lang="en-US" sz="2000" dirty="0"/>
              <a:t>(ID);</a:t>
            </a:r>
          </a:p>
          <a:p>
            <a:pPr algn="just"/>
            <a:r>
              <a:rPr lang="en-US" sz="2000" b="1" dirty="0"/>
              <a:t>Drop a primary key constraint</a:t>
            </a:r>
          </a:p>
          <a:p>
            <a:pPr algn="just"/>
            <a:r>
              <a:rPr lang="en-US" sz="2000" dirty="0"/>
              <a:t>To drop a PRIMARY KEY constraint, use the following SQL: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ALTER TABLE </a:t>
            </a:r>
            <a:r>
              <a:rPr lang="en-US" sz="2000" dirty="0"/>
              <a:t>Persons 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DROP PRIMARY KEY;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599" y="1447800"/>
            <a:ext cx="401357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SQL foreign key constraint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A FOREIGN KEY is a key used to link two tables together.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A FOREIGN KEY is a field (or collection of fields) in one table that refers to the PRIMARY KEY in another table.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The table containing the foreign key is called the child table, and the table containing the candidate key is called the referenced or parent table.</a:t>
            </a:r>
          </a:p>
        </p:txBody>
      </p:sp>
    </p:spTree>
    <p:extLst>
      <p:ext uri="{BB962C8B-B14F-4D97-AF65-F5344CB8AC3E}">
        <p14:creationId xmlns:p14="http://schemas.microsoft.com/office/powerpoint/2010/main" val="1523710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90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915400" cy="5486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14600"/>
            <a:ext cx="82296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Picture 4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95800"/>
            <a:ext cx="67056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9075" y="1683603"/>
            <a:ext cx="595312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Look at the following two tables: "Persons" table: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847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533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4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91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067800" cy="5715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" y="1409007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Notice that the "</a:t>
            </a:r>
            <a:r>
              <a:rPr lang="en-US" sz="2000" dirty="0" err="1"/>
              <a:t>PersonID</a:t>
            </a:r>
            <a:r>
              <a:rPr lang="en-US" sz="2000" dirty="0"/>
              <a:t>" column in the "Orders" table points to the "</a:t>
            </a:r>
            <a:r>
              <a:rPr lang="en-US" sz="2000" dirty="0" err="1"/>
              <a:t>PersonID</a:t>
            </a:r>
            <a:r>
              <a:rPr lang="en-US" sz="2000" dirty="0"/>
              <a:t>" column in the "Persons" table.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The "</a:t>
            </a:r>
            <a:r>
              <a:rPr lang="en-US" sz="2000" dirty="0" err="1"/>
              <a:t>PersonID</a:t>
            </a:r>
            <a:r>
              <a:rPr lang="en-US" sz="2000" dirty="0"/>
              <a:t>" column in the "Persons" table is the PRIMARY KEY in the "Persons" table.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The "</a:t>
            </a:r>
            <a:r>
              <a:rPr lang="en-US" sz="2000" dirty="0" err="1"/>
              <a:t>PersonID</a:t>
            </a:r>
            <a:r>
              <a:rPr lang="en-US" sz="2000" dirty="0"/>
              <a:t>" column in the "Orders" table is a FOREIGN KEY in the "Orders" 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87573" y="4243739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Example: </a:t>
            </a:r>
            <a:endParaRPr lang="en-US" sz="2000" dirty="0"/>
          </a:p>
          <a:p>
            <a:r>
              <a:rPr lang="en-US" sz="2000" dirty="0">
                <a:solidFill>
                  <a:srgbClr val="5510E0"/>
                </a:solidFill>
              </a:rPr>
              <a:t>CREATE  TABLE </a:t>
            </a:r>
            <a:r>
              <a:rPr lang="en-US" sz="2000" dirty="0"/>
              <a:t>Orders (</a:t>
            </a:r>
            <a:r>
              <a:rPr lang="en-US" sz="2000" dirty="0" err="1"/>
              <a:t>OrderID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 NOT NULL</a:t>
            </a:r>
            <a:r>
              <a:rPr lang="en-US" sz="2000" dirty="0"/>
              <a:t>,  </a:t>
            </a:r>
            <a:r>
              <a:rPr lang="en-US" sz="2000" dirty="0" err="1"/>
              <a:t>OrderNumber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 NOT NULL</a:t>
            </a:r>
            <a:r>
              <a:rPr lang="en-US" sz="2000" dirty="0"/>
              <a:t>,  </a:t>
            </a:r>
            <a:r>
              <a:rPr lang="en-US" sz="2000" dirty="0" err="1"/>
              <a:t>PersonID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/>
              <a:t>,</a:t>
            </a:r>
          </a:p>
          <a:p>
            <a:r>
              <a:rPr lang="en-US" sz="2000" dirty="0"/>
              <a:t>  </a:t>
            </a:r>
            <a:r>
              <a:rPr lang="en-US" sz="2000" dirty="0">
                <a:solidFill>
                  <a:srgbClr val="5510E0"/>
                </a:solidFill>
              </a:rPr>
              <a:t>PRIMARY KEY </a:t>
            </a:r>
            <a:r>
              <a:rPr lang="en-US" sz="2000" dirty="0"/>
              <a:t>(</a:t>
            </a:r>
            <a:r>
              <a:rPr lang="en-US" sz="2000" dirty="0" err="1"/>
              <a:t>OrderID</a:t>
            </a:r>
            <a:r>
              <a:rPr lang="en-US" sz="2000" dirty="0"/>
              <a:t>),</a:t>
            </a:r>
          </a:p>
          <a:p>
            <a:r>
              <a:rPr lang="en-US" sz="2000" dirty="0"/>
              <a:t>    </a:t>
            </a:r>
            <a:r>
              <a:rPr lang="en-US" sz="2000" dirty="0">
                <a:solidFill>
                  <a:srgbClr val="5510E0"/>
                </a:solidFill>
              </a:rPr>
              <a:t>FOREIGN KEY </a:t>
            </a:r>
            <a:r>
              <a:rPr lang="en-US" sz="2000" dirty="0"/>
              <a:t>(</a:t>
            </a:r>
            <a:r>
              <a:rPr lang="en-US" sz="2000" dirty="0" err="1"/>
              <a:t>PersonID</a:t>
            </a:r>
            <a:r>
              <a:rPr lang="en-US" sz="2000" dirty="0"/>
              <a:t>) </a:t>
            </a:r>
            <a:r>
              <a:rPr lang="en-US" sz="2000" dirty="0">
                <a:solidFill>
                  <a:srgbClr val="5510E0"/>
                </a:solidFill>
              </a:rPr>
              <a:t>REFERENCES </a:t>
            </a:r>
            <a:r>
              <a:rPr lang="en-US" sz="2000" dirty="0"/>
              <a:t>Persons(</a:t>
            </a:r>
            <a:r>
              <a:rPr lang="en-US" sz="2000" dirty="0" err="1"/>
              <a:t>PersonID</a:t>
            </a:r>
            <a:r>
              <a:rPr lang="en-US" sz="2000" dirty="0"/>
              <a:t>));</a:t>
            </a:r>
          </a:p>
        </p:txBody>
      </p:sp>
      <p:sp>
        <p:nvSpPr>
          <p:cNvPr id="6" name="Rectangle 5"/>
          <p:cNvSpPr/>
          <p:nvPr/>
        </p:nvSpPr>
        <p:spPr>
          <a:xfrm>
            <a:off x="5105400" y="1295400"/>
            <a:ext cx="40386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SQL foreign key on alter table</a:t>
            </a:r>
          </a:p>
          <a:p>
            <a:pPr algn="just"/>
            <a:r>
              <a:rPr lang="en-US" sz="2000" dirty="0"/>
              <a:t>To create a FOREIGN KEY constraint on the "</a:t>
            </a:r>
            <a:r>
              <a:rPr lang="en-US" sz="2000" dirty="0" err="1"/>
              <a:t>PersonID</a:t>
            </a:r>
            <a:r>
              <a:rPr lang="en-US" sz="2000" dirty="0"/>
              <a:t>" column when the "Orders" table is already created, use the following SQL: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ALTER TABLE </a:t>
            </a:r>
            <a:r>
              <a:rPr lang="en-US" sz="2000" dirty="0"/>
              <a:t>Orders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ADD FOREIGN KEY </a:t>
            </a:r>
            <a:r>
              <a:rPr lang="en-US" sz="2000" dirty="0"/>
              <a:t>(</a:t>
            </a:r>
            <a:r>
              <a:rPr lang="en-US" sz="2000" dirty="0" err="1"/>
              <a:t>PersonID</a:t>
            </a:r>
            <a:r>
              <a:rPr lang="en-US" sz="2000" dirty="0"/>
              <a:t>) </a:t>
            </a:r>
            <a:r>
              <a:rPr lang="en-US" sz="2000" dirty="0">
                <a:solidFill>
                  <a:srgbClr val="5510E0"/>
                </a:solidFill>
              </a:rPr>
              <a:t>REFERENCES</a:t>
            </a:r>
            <a:r>
              <a:rPr lang="en-US" sz="2000" dirty="0"/>
              <a:t> Persons(</a:t>
            </a:r>
            <a:r>
              <a:rPr lang="en-US" sz="2000" dirty="0" err="1"/>
              <a:t>PersonID</a:t>
            </a:r>
            <a:r>
              <a:rPr lang="en-US" sz="2000" dirty="0"/>
              <a:t>);</a:t>
            </a:r>
          </a:p>
          <a:p>
            <a:pPr algn="just"/>
            <a:r>
              <a:rPr lang="en-US" sz="2000" b="1" dirty="0"/>
              <a:t>Drop a foreign key constraint</a:t>
            </a:r>
          </a:p>
          <a:p>
            <a:pPr algn="just"/>
            <a:r>
              <a:rPr lang="en-US" sz="2000" dirty="0"/>
              <a:t>To drop a FOREIGN KEY constraint, use the following SQL: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ALTER  TABLE </a:t>
            </a:r>
            <a:r>
              <a:rPr lang="en-US" sz="2000" dirty="0"/>
              <a:t>Orders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DROP FOREIGN KEY </a:t>
            </a:r>
            <a:r>
              <a:rPr lang="en-US" sz="2000" dirty="0" err="1"/>
              <a:t>FK_PersonOrder</a:t>
            </a:r>
            <a:r>
              <a:rPr lang="en-US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25317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8991600" cy="5638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447800"/>
            <a:ext cx="42672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SQL check constraint</a:t>
            </a:r>
          </a:p>
          <a:p>
            <a:pPr lvl="0" algn="just"/>
            <a:r>
              <a:rPr lang="en-US" sz="2000" dirty="0"/>
              <a:t>The CHECK constraint is used to limit the value range that can be placed in a column.</a:t>
            </a:r>
          </a:p>
          <a:p>
            <a:pPr lvl="0" algn="just"/>
            <a:r>
              <a:rPr lang="en-US" sz="2000" dirty="0"/>
              <a:t>If you define a CHECK constraint on a single column it allows only certain values for this column.</a:t>
            </a:r>
          </a:p>
          <a:p>
            <a:pPr lvl="0" algn="just"/>
            <a:r>
              <a:rPr lang="en-US" sz="2000" dirty="0"/>
              <a:t>If you define a CHECK constraint on a table it can limit the values in certain columns based on values in other columns in the row.</a:t>
            </a:r>
          </a:p>
          <a:p>
            <a:pPr algn="just"/>
            <a:r>
              <a:rPr lang="en-US" sz="2000" b="1" dirty="0"/>
              <a:t>Example:</a:t>
            </a:r>
            <a:endParaRPr lang="en-US" sz="2000" dirty="0"/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CREATE TABLE </a:t>
            </a:r>
            <a:r>
              <a:rPr lang="en-US" sz="2000" dirty="0"/>
              <a:t>Persons (ID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 NOT NULL,  </a:t>
            </a:r>
            <a:r>
              <a:rPr lang="en-US" sz="2000" dirty="0" err="1"/>
              <a:t>LastName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 </a:t>
            </a:r>
            <a:r>
              <a:rPr lang="en-US" sz="2000" dirty="0">
                <a:solidFill>
                  <a:srgbClr val="5510E0"/>
                </a:solidFill>
              </a:rPr>
              <a:t>NOT NULL,</a:t>
            </a:r>
            <a:r>
              <a:rPr lang="en-US" sz="2000" dirty="0"/>
              <a:t>  </a:t>
            </a:r>
            <a:r>
              <a:rPr lang="en-US" sz="2000" dirty="0" err="1"/>
              <a:t>FirstName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(255), Age </a:t>
            </a:r>
            <a:r>
              <a:rPr lang="en-US" sz="2000" dirty="0" err="1">
                <a:solidFill>
                  <a:srgbClr val="5510E0"/>
                </a:solidFill>
              </a:rPr>
              <a:t>int</a:t>
            </a:r>
            <a:r>
              <a:rPr lang="en-US" sz="2000" dirty="0">
                <a:solidFill>
                  <a:srgbClr val="5510E0"/>
                </a:solidFill>
              </a:rPr>
              <a:t>,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    CHECK</a:t>
            </a:r>
            <a:r>
              <a:rPr lang="en-US" sz="2000" dirty="0"/>
              <a:t> (Age&gt;=18));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1305341"/>
            <a:ext cx="4191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INSERT INTO Syntax</a:t>
            </a:r>
          </a:p>
          <a:p>
            <a:pPr algn="just"/>
            <a:r>
              <a:rPr lang="en-US" sz="2000" dirty="0"/>
              <a:t>It is possible to write the INSERT INTO statement in two ways.</a:t>
            </a:r>
          </a:p>
          <a:p>
            <a:pPr algn="just"/>
            <a:r>
              <a:rPr lang="en-US" sz="2000" dirty="0"/>
              <a:t>The first way specifies both the column names and the values to be inserted: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INSERT INTO </a:t>
            </a:r>
            <a:r>
              <a:rPr lang="en-US" sz="2000" i="1" dirty="0" err="1"/>
              <a:t>table_name</a:t>
            </a:r>
            <a:r>
              <a:rPr lang="en-US" sz="2000" dirty="0"/>
              <a:t> (</a:t>
            </a:r>
            <a:r>
              <a:rPr lang="en-US" sz="2000" i="1" dirty="0"/>
              <a:t>column1</a:t>
            </a:r>
            <a:r>
              <a:rPr lang="en-US" sz="2000" dirty="0"/>
              <a:t>,</a:t>
            </a:r>
            <a:r>
              <a:rPr lang="en-US" sz="2000" i="1" dirty="0"/>
              <a:t> column2</a:t>
            </a:r>
            <a:r>
              <a:rPr lang="en-US" sz="2000" dirty="0"/>
              <a:t>,</a:t>
            </a:r>
            <a:r>
              <a:rPr lang="en-US" sz="2000" i="1" dirty="0"/>
              <a:t> column3</a:t>
            </a:r>
            <a:r>
              <a:rPr lang="en-US" sz="2000" dirty="0"/>
              <a:t>, ...)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VALUES</a:t>
            </a:r>
            <a:r>
              <a:rPr lang="en-US" sz="2000" dirty="0"/>
              <a:t> (</a:t>
            </a:r>
            <a:r>
              <a:rPr lang="en-US" sz="2000" i="1" dirty="0"/>
              <a:t>value1</a:t>
            </a:r>
            <a:r>
              <a:rPr lang="en-US" sz="2000" dirty="0"/>
              <a:t>,</a:t>
            </a:r>
            <a:r>
              <a:rPr lang="en-US" sz="2000" i="1" dirty="0"/>
              <a:t> value2</a:t>
            </a:r>
            <a:r>
              <a:rPr lang="en-US" sz="2000" dirty="0"/>
              <a:t>,</a:t>
            </a:r>
            <a:r>
              <a:rPr lang="en-US" sz="2000" i="1" dirty="0"/>
              <a:t> value3</a:t>
            </a:r>
            <a:r>
              <a:rPr lang="en-US" sz="2000" dirty="0"/>
              <a:t>, ...);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The second way specifies only the values to be inserted: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INSERT INTO </a:t>
            </a:r>
            <a:r>
              <a:rPr lang="en-US" sz="2000" i="1" dirty="0" err="1"/>
              <a:t>table_name</a:t>
            </a:r>
            <a:endParaRPr lang="en-US" sz="2000" dirty="0"/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VALUES </a:t>
            </a:r>
            <a:r>
              <a:rPr lang="en-US" sz="2000" dirty="0"/>
              <a:t>(</a:t>
            </a:r>
            <a:r>
              <a:rPr lang="en-US" sz="2000" i="1" dirty="0"/>
              <a:t>value1</a:t>
            </a:r>
            <a:r>
              <a:rPr lang="en-US" sz="2000" dirty="0"/>
              <a:t>,</a:t>
            </a:r>
            <a:r>
              <a:rPr lang="en-US" sz="2000" i="1" dirty="0"/>
              <a:t> value2</a:t>
            </a:r>
            <a:r>
              <a:rPr lang="en-US" sz="2000" dirty="0"/>
              <a:t>,</a:t>
            </a:r>
            <a:r>
              <a:rPr lang="en-US" sz="2000" i="1" dirty="0"/>
              <a:t> value3</a:t>
            </a:r>
            <a:r>
              <a:rPr lang="en-US" sz="2000" dirty="0"/>
              <a:t>, ...)</a:t>
            </a:r>
          </a:p>
          <a:p>
            <a:pPr algn="just"/>
            <a:r>
              <a:rPr lang="en-US" sz="2000" b="1" dirty="0"/>
              <a:t>Example: </a:t>
            </a:r>
            <a:endParaRPr lang="en-US" sz="2000" dirty="0"/>
          </a:p>
          <a:p>
            <a:pPr algn="just"/>
            <a:r>
              <a:rPr lang="en-US" sz="2000" dirty="0"/>
              <a:t>Below is a selection from the "Customers" table in the sample database</a:t>
            </a:r>
          </a:p>
        </p:txBody>
      </p:sp>
    </p:spTree>
    <p:extLst>
      <p:ext uri="{BB962C8B-B14F-4D97-AF65-F5344CB8AC3E}">
        <p14:creationId xmlns:p14="http://schemas.microsoft.com/office/powerpoint/2010/main" val="3511146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8382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991600" cy="5638800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1371600"/>
            <a:ext cx="8001000" cy="1981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3446397"/>
            <a:ext cx="8534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solidFill>
                  <a:srgbClr val="5510E0"/>
                </a:solidFill>
              </a:rPr>
              <a:t>NSERT INTO </a:t>
            </a:r>
            <a:r>
              <a:rPr lang="en-US" sz="2000" dirty="0"/>
              <a:t>Customers (</a:t>
            </a:r>
            <a:r>
              <a:rPr lang="en-US" sz="2000" dirty="0" err="1"/>
              <a:t>CustomerName</a:t>
            </a:r>
            <a:r>
              <a:rPr lang="en-US" sz="2000" dirty="0"/>
              <a:t>, </a:t>
            </a:r>
            <a:r>
              <a:rPr lang="en-US" sz="2000" dirty="0" err="1"/>
              <a:t>ContactName</a:t>
            </a:r>
            <a:r>
              <a:rPr lang="en-US" sz="2000" dirty="0"/>
              <a:t>, Address, City, </a:t>
            </a:r>
            <a:r>
              <a:rPr lang="en-US" sz="2000" dirty="0" err="1"/>
              <a:t>PostalCode</a:t>
            </a:r>
            <a:r>
              <a:rPr lang="en-US" sz="2000" dirty="0"/>
              <a:t>, Country)</a:t>
            </a:r>
          </a:p>
          <a:p>
            <a:pPr algn="just"/>
            <a:r>
              <a:rPr lang="en-US" sz="2000" dirty="0">
                <a:solidFill>
                  <a:srgbClr val="5510E0"/>
                </a:solidFill>
              </a:rPr>
              <a:t>VALUES</a:t>
            </a:r>
            <a:r>
              <a:rPr lang="en-US" sz="2000" dirty="0"/>
              <a:t> ('Cardinal', 'Tom B. </a:t>
            </a:r>
            <a:r>
              <a:rPr lang="en-US" sz="2000" dirty="0" err="1"/>
              <a:t>Erichsen</a:t>
            </a:r>
            <a:r>
              <a:rPr lang="en-US" sz="2000" dirty="0"/>
              <a:t>', '</a:t>
            </a:r>
            <a:r>
              <a:rPr lang="en-US" sz="2000" dirty="0" err="1"/>
              <a:t>Skagen</a:t>
            </a:r>
            <a:r>
              <a:rPr lang="en-US" sz="2000" dirty="0"/>
              <a:t> 21', 'Stavanger', '4006', 'Norway');</a:t>
            </a:r>
          </a:p>
        </p:txBody>
      </p:sp>
    </p:spTree>
    <p:extLst>
      <p:ext uri="{BB962C8B-B14F-4D97-AF65-F5344CB8AC3E}">
        <p14:creationId xmlns:p14="http://schemas.microsoft.com/office/powerpoint/2010/main" val="1468305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991600" cy="5562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64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838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5:                                              </a:t>
            </a:r>
            <a:r>
              <a:rPr lang="en-US" sz="4900" b="1" dirty="0">
                <a:solidFill>
                  <a:srgbClr val="0033CC"/>
                </a:solidFill>
              </a:rPr>
              <a:t>SQL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8458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Introduction</a:t>
            </a:r>
            <a:endParaRPr lang="en-US" dirty="0"/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SQL is Structured Query Language, which is a computer language for storing, manipulating and retrieving data stored in a relational database. 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SQL is the standard language for Relational Database System. 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All the Relational Database Management Systems (RDMS) like MySQL, MS Access, Oracle,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Sybase, Informix, </a:t>
            </a:r>
            <a:r>
              <a:rPr lang="en-US" sz="2000" dirty="0" err="1"/>
              <a:t>Postgres</a:t>
            </a:r>
            <a:r>
              <a:rPr lang="en-US" sz="2000" dirty="0"/>
              <a:t> and SQL Server use SQL as their standard database language</a:t>
            </a:r>
          </a:p>
        </p:txBody>
      </p:sp>
    </p:spTree>
    <p:extLst>
      <p:ext uri="{BB962C8B-B14F-4D97-AF65-F5344CB8AC3E}">
        <p14:creationId xmlns:p14="http://schemas.microsoft.com/office/powerpoint/2010/main" val="6581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419600" y="1655844"/>
            <a:ext cx="4514850" cy="43053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1219200"/>
            <a:ext cx="4332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mbria" pitchFamily="18" charset="0"/>
              </a:rPr>
              <a:t>SQL Process and Architecture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026" y="1828800"/>
            <a:ext cx="43105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Cambria" pitchFamily="18" charset="0"/>
              </a:rPr>
              <a:t>Some of the components that include in this process are: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Cambria" pitchFamily="18" charset="0"/>
              </a:rPr>
              <a:t> Query Dispatcher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Cambria" pitchFamily="18" charset="0"/>
              </a:rPr>
              <a:t>Optimization Engines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Cambria" pitchFamily="18" charset="0"/>
              </a:rPr>
              <a:t>Classic Query Engine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Cambria" pitchFamily="18" charset="0"/>
              </a:rPr>
              <a:t>SQL Query Engine, </a:t>
            </a:r>
            <a:r>
              <a:rPr lang="en-US" sz="2000" dirty="0" err="1">
                <a:latin typeface="Cambria" pitchFamily="18" charset="0"/>
              </a:rPr>
              <a:t>etc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6556" y="4876800"/>
            <a:ext cx="42730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Cambria" pitchFamily="18" charset="0"/>
              </a:rPr>
              <a:t>Following is a simple diagram showing the SQL Architecture:</a:t>
            </a:r>
          </a:p>
        </p:txBody>
      </p:sp>
    </p:spTree>
    <p:extLst>
      <p:ext uri="{BB962C8B-B14F-4D97-AF65-F5344CB8AC3E}">
        <p14:creationId xmlns:p14="http://schemas.microsoft.com/office/powerpoint/2010/main" val="50078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/>
              <a:t>Basic SQL Commands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/>
              <a:t>The standard SQL commands to interact with relational databases are </a:t>
            </a:r>
            <a:r>
              <a:rPr lang="en-US" sz="2000" b="1" i="1" dirty="0"/>
              <a:t>CREATE, SELECT, INSERT, UPDATE, DELETE</a:t>
            </a:r>
            <a:r>
              <a:rPr lang="en-US" sz="2000" dirty="0"/>
              <a:t> and </a:t>
            </a:r>
            <a:r>
              <a:rPr lang="en-US" sz="2000" b="1" i="1" dirty="0"/>
              <a:t>DROP</a:t>
            </a:r>
            <a:r>
              <a:rPr lang="en-US" sz="2000" dirty="0"/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/>
              <a:t>Types of SQL commands</a:t>
            </a:r>
            <a:endParaRPr lang="en-US" sz="2400" dirty="0"/>
          </a:p>
          <a:p>
            <a:pPr marL="0" indent="0" algn="just">
              <a:buNone/>
            </a:pPr>
            <a:r>
              <a:rPr lang="en-US" sz="2000" dirty="0"/>
              <a:t>These commands can be classified into the following groups based on their nature:</a:t>
            </a:r>
          </a:p>
          <a:p>
            <a:pPr>
              <a:buFont typeface="Wingdings" pitchFamily="2" charset="2"/>
              <a:buChar char="Ø"/>
            </a:pPr>
            <a:r>
              <a:rPr lang="en-US" sz="2000" b="1" dirty="0"/>
              <a:t>DDL - Data Definition Language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" y="4028023"/>
            <a:ext cx="7053580" cy="267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130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990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600" y="1981200"/>
            <a:ext cx="8382000" cy="351905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1371600"/>
            <a:ext cx="43843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2000" b="1" dirty="0"/>
              <a:t>DML - Data Manipulation Language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21021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838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43110"/>
            <a:ext cx="8686800" cy="214067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476" y="1143000"/>
            <a:ext cx="37744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/>
              <a:t>DCL - Data Control Language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966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91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Creating a database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2743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5812" y="2945810"/>
            <a:ext cx="30445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In our SQL server there may be multiple database to use one specified database we will use the </a:t>
            </a:r>
            <a:r>
              <a:rPr lang="en-US" sz="2000" b="1" i="1" dirty="0"/>
              <a:t>use </a:t>
            </a:r>
            <a:r>
              <a:rPr lang="en-US" sz="2000" dirty="0"/>
              <a:t>key word to manipulate a table inside that database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12" y="5808132"/>
            <a:ext cx="2282588" cy="592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38600" y="1295400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Drop a database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DROP DATABASE </a:t>
            </a:r>
            <a:r>
              <a:rPr lang="en-US" sz="2000" i="1" dirty="0" err="1"/>
              <a:t>databasename</a:t>
            </a:r>
            <a:r>
              <a:rPr lang="en-US" sz="2000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Example : </a:t>
            </a:r>
            <a:r>
              <a:rPr lang="en-US" sz="2000" dirty="0">
                <a:solidFill>
                  <a:srgbClr val="5510E0"/>
                </a:solidFill>
              </a:rPr>
              <a:t>DROP DATABASE </a:t>
            </a:r>
            <a:r>
              <a:rPr lang="en-US" sz="2000" dirty="0" err="1"/>
              <a:t>testDB</a:t>
            </a:r>
            <a:r>
              <a:rPr lang="en-US" sz="2000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400" b="1" dirty="0"/>
              <a:t>Creating a table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733800" y="3276600"/>
            <a:ext cx="5181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CREATE TABLE </a:t>
            </a:r>
            <a:r>
              <a:rPr lang="en-US" sz="2000" i="1" dirty="0" err="1"/>
              <a:t>table_name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</a:p>
          <a:p>
            <a:pPr algn="just">
              <a:lnSpc>
                <a:spcPct val="150000"/>
              </a:lnSpc>
            </a:pPr>
            <a:r>
              <a:rPr lang="en-US" sz="2000" i="1" dirty="0"/>
              <a:t>column1 </a:t>
            </a:r>
            <a:r>
              <a:rPr lang="en-US" sz="2000" i="1" dirty="0" err="1">
                <a:solidFill>
                  <a:srgbClr val="5510E0"/>
                </a:solidFill>
              </a:rPr>
              <a:t>datatype</a:t>
            </a:r>
            <a:r>
              <a:rPr lang="en-US" sz="20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000" i="1" dirty="0"/>
              <a:t>column2 </a:t>
            </a:r>
            <a:r>
              <a:rPr lang="en-US" sz="2000" i="1" dirty="0" err="1">
                <a:solidFill>
                  <a:srgbClr val="5510E0"/>
                </a:solidFill>
              </a:rPr>
              <a:t>datatype</a:t>
            </a:r>
            <a:r>
              <a:rPr lang="en-US" sz="20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000" i="1" dirty="0"/>
              <a:t>column3 </a:t>
            </a:r>
            <a:r>
              <a:rPr lang="en-US" sz="2000" i="1" dirty="0" err="1">
                <a:solidFill>
                  <a:srgbClr val="5510E0"/>
                </a:solidFill>
              </a:rPr>
              <a:t>datatype</a:t>
            </a:r>
            <a:r>
              <a:rPr lang="en-US" sz="20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....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....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93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2830" y="1295400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/>
              <a:t>Example : 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CREATE TABLE </a:t>
            </a:r>
            <a:r>
              <a:rPr lang="en-US" sz="2000" dirty="0"/>
              <a:t>Persons (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PersonID</a:t>
            </a:r>
            <a:r>
              <a:rPr lang="en-US" sz="2000" dirty="0"/>
              <a:t> </a:t>
            </a:r>
            <a:r>
              <a:rPr lang="en-US" sz="2000" dirty="0" err="1"/>
              <a:t>int</a:t>
            </a:r>
            <a:r>
              <a:rPr lang="en-US" sz="2000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LastName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(255),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FirstName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(255),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Address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(255),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City </a:t>
            </a:r>
            <a:r>
              <a:rPr lang="en-US" sz="2000" dirty="0" err="1">
                <a:solidFill>
                  <a:srgbClr val="5510E0"/>
                </a:solidFill>
              </a:rPr>
              <a:t>varchar</a:t>
            </a:r>
            <a:r>
              <a:rPr lang="en-US" sz="2000" dirty="0"/>
              <a:t>(255) );</a:t>
            </a:r>
          </a:p>
        </p:txBody>
      </p:sp>
      <p:sp>
        <p:nvSpPr>
          <p:cNvPr id="5" name="Rectangle 4"/>
          <p:cNvSpPr/>
          <p:nvPr/>
        </p:nvSpPr>
        <p:spPr>
          <a:xfrm>
            <a:off x="122830" y="462886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Drop tables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DROP  TABLE </a:t>
            </a:r>
            <a:r>
              <a:rPr lang="en-US" sz="2000" i="1" dirty="0" err="1"/>
              <a:t>table_name</a:t>
            </a:r>
            <a:r>
              <a:rPr lang="en-US" sz="2000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000" b="1" dirty="0"/>
              <a:t>Example : </a:t>
            </a:r>
            <a:r>
              <a:rPr lang="en-US" sz="2000" dirty="0">
                <a:solidFill>
                  <a:srgbClr val="5510E0"/>
                </a:solidFill>
              </a:rPr>
              <a:t>DROP  TABLE </a:t>
            </a:r>
            <a:r>
              <a:rPr lang="en-US" sz="2000" dirty="0"/>
              <a:t>person;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3400" y="122825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SQL truncate table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000" dirty="0"/>
              <a:t>The TRUNCATE TABLE statement is used to delete the data inside a table, but not the table itself.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TRUNCATE  TABLE </a:t>
            </a:r>
            <a:r>
              <a:rPr lang="en-US" sz="2000" i="1" dirty="0" err="1"/>
              <a:t>table_name</a:t>
            </a:r>
            <a:r>
              <a:rPr lang="en-US" sz="2000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000" b="1" dirty="0"/>
              <a:t>Example : 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TRUNCATE  TABLE </a:t>
            </a:r>
            <a:r>
              <a:rPr lang="en-US" sz="2000" dirty="0"/>
              <a:t>person;</a:t>
            </a:r>
          </a:p>
        </p:txBody>
      </p:sp>
      <p:sp>
        <p:nvSpPr>
          <p:cNvPr id="7" name="Rectangle 6"/>
          <p:cNvSpPr/>
          <p:nvPr/>
        </p:nvSpPr>
        <p:spPr>
          <a:xfrm>
            <a:off x="4378657" y="467503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SQL alter table Statement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ALTER TABLE statement is used to add, delete, or modify columns in an existing table.</a:t>
            </a:r>
          </a:p>
        </p:txBody>
      </p:sp>
    </p:spTree>
    <p:extLst>
      <p:ext uri="{BB962C8B-B14F-4D97-AF65-F5344CB8AC3E}">
        <p14:creationId xmlns:p14="http://schemas.microsoft.com/office/powerpoint/2010/main" val="3833582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382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106680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Alter table - add column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To add a column in a table, use the following syntax: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510E0"/>
                </a:solidFill>
              </a:rPr>
              <a:t>ALTER  TABLE </a:t>
            </a:r>
            <a:r>
              <a:rPr lang="en-US" sz="2000" i="1" dirty="0" err="1"/>
              <a:t>table_name</a:t>
            </a:r>
            <a:br>
              <a:rPr lang="en-US" sz="2000" dirty="0"/>
            </a:br>
            <a:r>
              <a:rPr lang="en-US" sz="2000" dirty="0">
                <a:solidFill>
                  <a:srgbClr val="5510E0"/>
                </a:solidFill>
              </a:rPr>
              <a:t>ADD</a:t>
            </a:r>
            <a:r>
              <a:rPr lang="en-US" sz="2000" dirty="0"/>
              <a:t> </a:t>
            </a:r>
            <a:r>
              <a:rPr lang="en-US" sz="2000" i="1" dirty="0" err="1"/>
              <a:t>column_name</a:t>
            </a:r>
            <a:r>
              <a:rPr lang="en-US" sz="2000" i="1" dirty="0"/>
              <a:t> </a:t>
            </a:r>
            <a:r>
              <a:rPr lang="en-US" sz="2000" i="1" dirty="0" err="1"/>
              <a:t>datatype</a:t>
            </a:r>
            <a:r>
              <a:rPr lang="en-US" sz="2000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000" b="1" dirty="0"/>
              <a:t>Example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Look at the "Persons" table:</a:t>
            </a: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4648200"/>
            <a:ext cx="6934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030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183</TotalTime>
  <Words>1419</Words>
  <Application>Microsoft Office PowerPoint</Application>
  <PresentationFormat>On-screen Show (4:3)</PresentationFormat>
  <Paragraphs>162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Cambria</vt:lpstr>
      <vt:lpstr>Franklin Gothic Book</vt:lpstr>
      <vt:lpstr>Perpetua</vt:lpstr>
      <vt:lpstr>Wingdings</vt:lpstr>
      <vt:lpstr>Wingdings 2</vt:lpstr>
      <vt:lpstr>Equity</vt:lpstr>
      <vt:lpstr>Chapter 5:                                              SQL   </vt:lpstr>
      <vt:lpstr>Chapter 5:                                              SQL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fabourit</dc:creator>
  <cp:lastModifiedBy>Misganaw Aguate</cp:lastModifiedBy>
  <cp:revision>18</cp:revision>
  <dcterms:created xsi:type="dcterms:W3CDTF">2017-11-12T05:41:37Z</dcterms:created>
  <dcterms:modified xsi:type="dcterms:W3CDTF">2024-12-18T06:00:46Z</dcterms:modified>
</cp:coreProperties>
</file>