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31F23-4215-4F69-B197-B45990125A8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D13B5-E1B4-451D-A5D1-D6C82968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65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D13B5-E1B4-451D-A5D1-D6C82968B0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03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0002BD-A87E-4AF0-AA63-7E7DCD96A35B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C8E652-F3AF-478F-ADFE-F324531BFE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219200"/>
            <a:ext cx="8991600" cy="5334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Database </a:t>
            </a:r>
            <a:r>
              <a:rPr lang="en-US" b="1" dirty="0">
                <a:solidFill>
                  <a:schemeClr val="tx1"/>
                </a:solidFill>
              </a:rPr>
              <a:t>system for 4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Year ECE (Computer Engineering) students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Prepared by M.A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Debre</a:t>
            </a:r>
            <a:r>
              <a:rPr lang="en-US" b="1" dirty="0">
                <a:solidFill>
                  <a:schemeClr val="tx1"/>
                </a:solidFill>
              </a:rPr>
              <a:t> Tabor University, Ethiopia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2010 E.C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229600" cy="1066799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Chapter 6:DB </a:t>
            </a:r>
            <a:r>
              <a:rPr lang="en-US" dirty="0">
                <a:solidFill>
                  <a:schemeClr val="tx1"/>
                </a:solidFill>
              </a:rPr>
              <a:t>security and integrity</a:t>
            </a:r>
            <a:br>
              <a:rPr lang="en-US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90800" y="1375923"/>
            <a:ext cx="3581400" cy="206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9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991600" cy="5486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021" y="1524000"/>
            <a:ext cx="3937379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Relation Constraints</a:t>
            </a:r>
            <a:endParaRPr lang="en-US" sz="2000" dirty="0"/>
          </a:p>
          <a:p>
            <a:pPr lvl="0" algn="just">
              <a:lnSpc>
                <a:spcPct val="150000"/>
              </a:lnSpc>
            </a:pPr>
            <a:r>
              <a:rPr lang="en-US" dirty="0"/>
              <a:t>To create a relation constraint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We simply make an assertion that checks the </a:t>
            </a:r>
            <a:r>
              <a:rPr lang="en-US" dirty="0" smtClean="0"/>
              <a:t>constraint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Example</a:t>
            </a:r>
            <a:r>
              <a:rPr lang="en-US" dirty="0"/>
              <a:t>: in an Employee table, no employee’s bonus should be more than </a:t>
            </a:r>
            <a:r>
              <a:rPr lang="en-US" b="1" dirty="0"/>
              <a:t>15% </a:t>
            </a:r>
            <a:r>
              <a:rPr lang="en-US" dirty="0"/>
              <a:t>of their </a:t>
            </a:r>
            <a:r>
              <a:rPr lang="en-US" dirty="0" smtClean="0"/>
              <a:t>salary </a:t>
            </a:r>
            <a:r>
              <a:rPr lang="en-US" b="1" dirty="0" smtClean="0">
                <a:solidFill>
                  <a:srgbClr val="7030A0"/>
                </a:solidFill>
              </a:rPr>
              <a:t>CREATE  ASSERTION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b="1" dirty="0" err="1"/>
              <a:t>checkSalaryBonus</a:t>
            </a:r>
            <a:r>
              <a:rPr lang="en-US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CHECK</a:t>
            </a:r>
            <a:r>
              <a:rPr lang="en-US" b="1" dirty="0"/>
              <a:t> (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NOT EXISTS </a:t>
            </a:r>
            <a:r>
              <a:rPr lang="en-US" b="1" dirty="0"/>
              <a:t>(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SELECT *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FROM </a:t>
            </a:r>
            <a:r>
              <a:rPr lang="en-US" b="1" dirty="0"/>
              <a:t>EMPLOYEE</a:t>
            </a:r>
            <a:r>
              <a:rPr lang="en-US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WHERE</a:t>
            </a:r>
            <a:r>
              <a:rPr lang="en-US" b="1" dirty="0"/>
              <a:t> (Bonus &gt;</a:t>
            </a:r>
            <a:r>
              <a:rPr lang="en-US" dirty="0"/>
              <a:t> </a:t>
            </a:r>
            <a:r>
              <a:rPr lang="en-US" b="1" dirty="0"/>
              <a:t>0.15*Salary)</a:t>
            </a:r>
            <a:r>
              <a:rPr lang="en-US" dirty="0"/>
              <a:t> </a:t>
            </a:r>
            <a:r>
              <a:rPr lang="en-US" b="1" dirty="0"/>
              <a:t>))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121300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Database Constraints</a:t>
            </a:r>
            <a:endParaRPr lang="en-US" dirty="0"/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Database constraints are similar but refer to several </a:t>
            </a:r>
            <a:r>
              <a:rPr lang="en-US" dirty="0" smtClean="0"/>
              <a:t>tables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Example</a:t>
            </a:r>
            <a:r>
              <a:rPr lang="en-US" dirty="0"/>
              <a:t>: Given tables student and enrolment, make sure no CS student takes more than 12 modules</a:t>
            </a: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4419600" y="3403126"/>
            <a:ext cx="4701654" cy="8640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419600" y="4419600"/>
            <a:ext cx="4572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</a:t>
            </a:r>
            <a:r>
              <a:rPr lang="en-US" b="1" dirty="0" smtClean="0">
                <a:solidFill>
                  <a:srgbClr val="7030A0"/>
                </a:solidFill>
              </a:rPr>
              <a:t> ASSERTION  </a:t>
            </a:r>
            <a:r>
              <a:rPr lang="en-US" b="1" dirty="0" err="1" smtClean="0"/>
              <a:t>CSEnrolment</a:t>
            </a:r>
            <a:r>
              <a:rPr lang="en-US" b="1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CHECK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b="1" dirty="0"/>
              <a:t>(</a:t>
            </a:r>
            <a:r>
              <a:rPr lang="en-US" b="1" dirty="0">
                <a:solidFill>
                  <a:srgbClr val="7030A0"/>
                </a:solidFill>
              </a:rPr>
              <a:t>NOT EXISTS </a:t>
            </a:r>
            <a:r>
              <a:rPr lang="en-US" b="1" dirty="0"/>
              <a:t>(</a:t>
            </a:r>
            <a:r>
              <a:rPr lang="en-US" b="1" dirty="0">
                <a:solidFill>
                  <a:srgbClr val="7030A0"/>
                </a:solidFill>
              </a:rPr>
              <a:t>SELECT * FROM </a:t>
            </a:r>
            <a:r>
              <a:rPr lang="en-US" b="1" dirty="0"/>
              <a:t>Student </a:t>
            </a:r>
            <a:r>
              <a:rPr lang="en-US" b="1" dirty="0">
                <a:solidFill>
                  <a:srgbClr val="7030A0"/>
                </a:solidFill>
              </a:rPr>
              <a:t>AS</a:t>
            </a:r>
            <a:r>
              <a:rPr lang="en-US" b="1" dirty="0"/>
              <a:t> S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WHERE</a:t>
            </a:r>
            <a:r>
              <a:rPr lang="en-US" b="1" dirty="0"/>
              <a:t> </a:t>
            </a:r>
            <a:r>
              <a:rPr lang="en-US" b="1" dirty="0" err="1"/>
              <a:t>S.Department</a:t>
            </a:r>
            <a:r>
              <a:rPr lang="en-US" b="1" dirty="0"/>
              <a:t> = ‘CS’ </a:t>
            </a:r>
            <a:r>
              <a:rPr lang="en-US" b="1" dirty="0">
                <a:solidFill>
                  <a:srgbClr val="7030A0"/>
                </a:solidFill>
              </a:rPr>
              <a:t>AND</a:t>
            </a:r>
            <a:r>
              <a:rPr lang="en-US" b="1" dirty="0"/>
              <a:t> ((</a:t>
            </a:r>
            <a:r>
              <a:rPr lang="en-US" b="1" dirty="0">
                <a:solidFill>
                  <a:srgbClr val="7030A0"/>
                </a:solidFill>
              </a:rPr>
              <a:t>SELECT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COUNT (*) FROM </a:t>
            </a:r>
            <a:r>
              <a:rPr lang="en-US" b="1" dirty="0"/>
              <a:t>Enrolment AS </a:t>
            </a:r>
            <a:r>
              <a:rPr lang="en-US" b="1" dirty="0">
                <a:solidFill>
                  <a:srgbClr val="7030A0"/>
                </a:solidFill>
              </a:rPr>
              <a:t>E</a:t>
            </a:r>
            <a:endParaRPr lang="en-US" dirty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WHERE</a:t>
            </a:r>
            <a:r>
              <a:rPr lang="en-US" b="1" dirty="0"/>
              <a:t> S.ID = E.ID) &gt; 12)))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6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9067800" cy="5562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143000"/>
            <a:ext cx="39624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DBMS can provide some security</a:t>
            </a:r>
            <a:endParaRPr lang="en-US" dirty="0"/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Each user has an account, username and </a:t>
            </a:r>
            <a:r>
              <a:rPr lang="en-US" dirty="0" smtClean="0"/>
              <a:t>password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These </a:t>
            </a:r>
            <a:r>
              <a:rPr lang="en-US" dirty="0"/>
              <a:t>are used to identify a user and control their access to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90197" y="1143000"/>
            <a:ext cx="402040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DBMS verifies password and checks a user’s permissions when they try to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Retrieve </a:t>
            </a:r>
            <a:r>
              <a:rPr lang="en-US" dirty="0" smtClean="0"/>
              <a:t>data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Modify data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Modify </a:t>
            </a:r>
            <a:r>
              <a:rPr lang="en-US" dirty="0"/>
              <a:t>the database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3429000"/>
            <a:ext cx="4572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Permissions and Privilege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SQL uses privileges to control access to tables and other database objects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SELECT </a:t>
            </a:r>
            <a:r>
              <a:rPr lang="en-US" dirty="0" smtClean="0"/>
              <a:t>privilege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INSERT privilege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UPDATE privilege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DELETE </a:t>
            </a:r>
            <a:r>
              <a:rPr lang="en-US" dirty="0"/>
              <a:t>privilege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0" y="4398496"/>
            <a:ext cx="4953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The owner (creator) of a database has all privileges on all objects in the database, and can grant these to </a:t>
            </a:r>
            <a:r>
              <a:rPr lang="en-US" dirty="0" smtClean="0"/>
              <a:t>others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The </a:t>
            </a:r>
            <a:r>
              <a:rPr lang="en-US" dirty="0"/>
              <a:t>owner (creator) of an object has all privileges on that object and can pass them on to others</a:t>
            </a:r>
          </a:p>
        </p:txBody>
      </p:sp>
    </p:spTree>
    <p:extLst>
      <p:ext uri="{BB962C8B-B14F-4D97-AF65-F5344CB8AC3E}">
        <p14:creationId xmlns:p14="http://schemas.microsoft.com/office/powerpoint/2010/main" val="165717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219200"/>
            <a:ext cx="8915400" cy="5410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371600"/>
            <a:ext cx="28194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Privileges in SQL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GRANT</a:t>
            </a:r>
            <a:r>
              <a:rPr lang="en-US" b="1" dirty="0"/>
              <a:t> &lt;privileges&gt;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ON </a:t>
            </a:r>
            <a:r>
              <a:rPr lang="en-US" b="1" dirty="0"/>
              <a:t>&lt;object&gt;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TO</a:t>
            </a:r>
            <a:r>
              <a:rPr lang="en-US" b="1" dirty="0"/>
              <a:t> &lt;users</a:t>
            </a:r>
            <a:r>
              <a:rPr lang="en-US" b="1" dirty="0" smtClean="0"/>
              <a:t>&gt;</a:t>
            </a:r>
          </a:p>
          <a:p>
            <a:pPr>
              <a:lnSpc>
                <a:spcPct val="150000"/>
              </a:lnSpc>
            </a:pPr>
            <a:r>
              <a:rPr lang="en-US" b="1" dirty="0"/>
              <a:t>[WITH GRANT OPTION</a:t>
            </a:r>
            <a:r>
              <a:rPr lang="en-US" b="1" dirty="0" smtClean="0"/>
              <a:t>]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36576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Privileges Examples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GRANT ALL ON </a:t>
            </a:r>
            <a:r>
              <a:rPr lang="en-US" b="1" dirty="0"/>
              <a:t>Employee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TO</a:t>
            </a:r>
            <a:r>
              <a:rPr lang="en-US" b="1" dirty="0"/>
              <a:t> Manager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WITH GRANT OPTION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5340" y="5411926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GRANT SELECT,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UPDATE</a:t>
            </a:r>
            <a:r>
              <a:rPr lang="en-US" b="1" dirty="0"/>
              <a:t> (Salary) </a:t>
            </a:r>
            <a:r>
              <a:rPr lang="en-US" b="1" dirty="0">
                <a:solidFill>
                  <a:srgbClr val="7030A0"/>
                </a:solidFill>
              </a:rPr>
              <a:t>ON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/>
              <a:t>Employee 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TO </a:t>
            </a:r>
            <a:r>
              <a:rPr lang="en-US" b="1" dirty="0"/>
              <a:t>Finance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05200" y="1371600"/>
            <a:ext cx="51054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Removing Privileges</a:t>
            </a:r>
            <a:endParaRPr lang="en-US" dirty="0"/>
          </a:p>
          <a:p>
            <a:pPr lvl="0">
              <a:lnSpc>
                <a:spcPct val="150000"/>
              </a:lnSpc>
            </a:pPr>
            <a:r>
              <a:rPr lang="en-US" dirty="0"/>
              <a:t>If you want to remove a privilege you have granted you use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REVOKE</a:t>
            </a:r>
            <a:r>
              <a:rPr lang="en-US" b="1" dirty="0"/>
              <a:t> &lt;privileges&gt;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ON</a:t>
            </a:r>
            <a:r>
              <a:rPr lang="en-US" b="1" dirty="0"/>
              <a:t> &lt;object&gt;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FROM </a:t>
            </a:r>
            <a:r>
              <a:rPr lang="en-US" b="1" dirty="0"/>
              <a:t>&lt;users&gt;</a:t>
            </a:r>
            <a:endParaRPr lang="en-US" dirty="0"/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If a user has the same privilege from other users then they keep </a:t>
            </a:r>
            <a:r>
              <a:rPr lang="en-US" dirty="0" smtClean="0"/>
              <a:t>it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All </a:t>
            </a:r>
            <a:r>
              <a:rPr lang="en-US" dirty="0"/>
              <a:t>privileges dependent on the revoked one are also revoked</a:t>
            </a:r>
          </a:p>
        </p:txBody>
      </p:sp>
    </p:spTree>
    <p:extLst>
      <p:ext uri="{BB962C8B-B14F-4D97-AF65-F5344CB8AC3E}">
        <p14:creationId xmlns:p14="http://schemas.microsoft.com/office/powerpoint/2010/main" val="190328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143000"/>
            <a:ext cx="8534400" cy="5486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Granting privilege                                         revoking privilege                        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1676400"/>
            <a:ext cx="2952750" cy="235267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5181601" y="1828800"/>
            <a:ext cx="2971800" cy="22002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39890" y="4191000"/>
            <a:ext cx="4572000" cy="26314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Views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dirty="0"/>
              <a:t>Privileges work at the level of tables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You can restrict access by column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You cannot restrict access by row</a:t>
            </a:r>
          </a:p>
          <a:p>
            <a:pPr>
              <a:lnSpc>
                <a:spcPct val="150000"/>
              </a:lnSpc>
            </a:pPr>
            <a:r>
              <a:rPr lang="en-US" dirty="0"/>
              <a:t>Views, along with privileges, allow for customized access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81601" y="4206375"/>
            <a:ext cx="37719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Views provide ‘derived’ </a:t>
            </a:r>
            <a:r>
              <a:rPr lang="en-US" dirty="0" smtClean="0"/>
              <a:t>tables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A </a:t>
            </a:r>
            <a:r>
              <a:rPr lang="en-US" dirty="0"/>
              <a:t>view is the result of a SELECT statement which is treated like a </a:t>
            </a:r>
            <a:r>
              <a:rPr lang="en-US" dirty="0" smtClean="0"/>
              <a:t>table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You </a:t>
            </a:r>
            <a:r>
              <a:rPr lang="en-US" dirty="0"/>
              <a:t>can SELECT from (and sometimes UPDATE </a:t>
            </a:r>
            <a:r>
              <a:rPr lang="en-US" dirty="0" err="1"/>
              <a:t>etc</a:t>
            </a:r>
            <a:r>
              <a:rPr lang="en-US" dirty="0"/>
              <a:t>) views just like tables</a:t>
            </a:r>
          </a:p>
        </p:txBody>
      </p:sp>
    </p:spTree>
    <p:extLst>
      <p:ext uri="{BB962C8B-B14F-4D97-AF65-F5344CB8AC3E}">
        <p14:creationId xmlns:p14="http://schemas.microsoft.com/office/powerpoint/2010/main" val="104522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91600" cy="5562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447800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</a:t>
            </a:r>
            <a:r>
              <a:rPr lang="en-US" b="1" dirty="0" smtClean="0">
                <a:solidFill>
                  <a:srgbClr val="7030A0"/>
                </a:solidFill>
              </a:rPr>
              <a:t> VIEW </a:t>
            </a:r>
            <a:r>
              <a:rPr lang="en-US" b="1" dirty="0"/>
              <a:t>&lt;name&gt;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AS </a:t>
            </a:r>
            <a:r>
              <a:rPr lang="en-US" b="1" dirty="0"/>
              <a:t>&lt;select </a:t>
            </a:r>
            <a:r>
              <a:rPr lang="en-US" b="1" dirty="0" err="1"/>
              <a:t>stmt</a:t>
            </a:r>
            <a:r>
              <a:rPr lang="en-US" b="1" dirty="0"/>
              <a:t>&gt;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76800" y="1078468"/>
            <a:ext cx="914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Example</a:t>
            </a: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3939654" y="1478320"/>
            <a:ext cx="4975746" cy="195068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45576" y="2496330"/>
            <a:ext cx="36644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</a:t>
            </a:r>
            <a:r>
              <a:rPr lang="en-US" b="1" dirty="0" smtClean="0">
                <a:solidFill>
                  <a:srgbClr val="7030A0"/>
                </a:solidFill>
              </a:rPr>
              <a:t> VIEW </a:t>
            </a:r>
            <a:r>
              <a:rPr lang="en-US" b="1" dirty="0" err="1"/>
              <a:t>OwnDept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AS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SELECT</a:t>
            </a:r>
            <a:r>
              <a:rPr lang="en-US" b="1" dirty="0"/>
              <a:t> Name, Phone</a:t>
            </a:r>
            <a:r>
              <a:rPr lang="en-US" b="1" dirty="0">
                <a:solidFill>
                  <a:srgbClr val="7030A0"/>
                </a:solidFill>
              </a:rPr>
              <a:t> FROM </a:t>
            </a:r>
            <a:r>
              <a:rPr lang="en-US" b="1" dirty="0"/>
              <a:t>Employee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WHERE </a:t>
            </a:r>
            <a:r>
              <a:rPr lang="en-US" b="1" dirty="0"/>
              <a:t>Department =</a:t>
            </a:r>
            <a:r>
              <a:rPr lang="en-US" dirty="0"/>
              <a:t> </a:t>
            </a:r>
            <a:r>
              <a:rPr lang="en-US" b="1" dirty="0"/>
              <a:t>(</a:t>
            </a:r>
            <a:r>
              <a:rPr lang="en-US" b="1" dirty="0">
                <a:solidFill>
                  <a:srgbClr val="7030A0"/>
                </a:solidFill>
              </a:rPr>
              <a:t>SELECT</a:t>
            </a:r>
            <a:r>
              <a:rPr lang="en-US" b="1" dirty="0"/>
              <a:t> Department </a:t>
            </a:r>
            <a:r>
              <a:rPr lang="en-US" b="1" dirty="0">
                <a:solidFill>
                  <a:srgbClr val="7030A0"/>
                </a:solidFill>
              </a:rPr>
              <a:t>FROM </a:t>
            </a:r>
            <a:r>
              <a:rPr lang="en-US" b="1" dirty="0"/>
              <a:t>Employee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WHERE</a:t>
            </a:r>
            <a:r>
              <a:rPr lang="en-US" b="1" dirty="0"/>
              <a:t> name = </a:t>
            </a:r>
            <a:r>
              <a:rPr lang="en-US" b="1" dirty="0">
                <a:solidFill>
                  <a:srgbClr val="7030A0"/>
                </a:solidFill>
              </a:rPr>
              <a:t>USER</a:t>
            </a:r>
            <a:r>
              <a:rPr lang="en-US" b="1" dirty="0"/>
              <a:t>)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GRANT SELECT ON </a:t>
            </a:r>
            <a:r>
              <a:rPr lang="en-US" b="1" dirty="0" err="1"/>
              <a:t>OwnDept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TO PUBLIC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56078" y="3581400"/>
            <a:ext cx="4572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Using Views and Privileges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Views and privileges are used together to control </a:t>
            </a:r>
            <a:r>
              <a:rPr lang="en-US" dirty="0" smtClean="0"/>
              <a:t>access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A </a:t>
            </a:r>
            <a:r>
              <a:rPr lang="en-US" dirty="0"/>
              <a:t>view is made which contains the information </a:t>
            </a:r>
            <a:r>
              <a:rPr lang="en-US" dirty="0" smtClean="0"/>
              <a:t>needed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Privileges </a:t>
            </a:r>
            <a:r>
              <a:rPr lang="en-US" dirty="0"/>
              <a:t>are granted to that view, rather than the underlying tables</a:t>
            </a:r>
          </a:p>
        </p:txBody>
      </p:sp>
    </p:spTree>
    <p:extLst>
      <p:ext uri="{BB962C8B-B14F-4D97-AF65-F5344CB8AC3E}">
        <p14:creationId xmlns:p14="http://schemas.microsoft.com/office/powerpoint/2010/main" val="93554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905000" y="1219200"/>
            <a:ext cx="5048250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066800"/>
            <a:ext cx="8991600" cy="55626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371600"/>
            <a:ext cx="38100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View Updating</a:t>
            </a:r>
            <a:endParaRPr lang="en-US" dirty="0"/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Views are like virtual </a:t>
            </a:r>
            <a:r>
              <a:rPr lang="en-US" dirty="0" smtClean="0"/>
              <a:t>tables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Their </a:t>
            </a:r>
            <a:r>
              <a:rPr lang="en-US" dirty="0"/>
              <a:t>value depends on the ‘base’ tables that they are defined </a:t>
            </a:r>
            <a:r>
              <a:rPr lang="en-US" dirty="0" smtClean="0"/>
              <a:t>from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You </a:t>
            </a:r>
            <a:r>
              <a:rPr lang="en-US" dirty="0"/>
              <a:t>can select from views just like a </a:t>
            </a:r>
            <a:r>
              <a:rPr lang="en-US" dirty="0" err="1" smtClean="0"/>
              <a:t>tableWhat</a:t>
            </a:r>
            <a:r>
              <a:rPr lang="en-US" dirty="0" smtClean="0"/>
              <a:t> </a:t>
            </a:r>
            <a:r>
              <a:rPr lang="en-US" dirty="0"/>
              <a:t>about update, insert, and delete?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1143000"/>
            <a:ext cx="419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To restrict someone's access to a table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Create a view of that table that shows only the information they need to </a:t>
            </a:r>
            <a:r>
              <a:rPr lang="en-US" dirty="0" smtClean="0"/>
              <a:t>see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Grant </a:t>
            </a:r>
            <a:r>
              <a:rPr lang="en-US" dirty="0"/>
              <a:t>them privileges on the </a:t>
            </a:r>
            <a:r>
              <a:rPr lang="en-US" dirty="0" smtClean="0"/>
              <a:t>view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Revoke </a:t>
            </a:r>
            <a:r>
              <a:rPr lang="en-US" dirty="0"/>
              <a:t>any privileges they have on the original table</a:t>
            </a: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2494199" y="4685040"/>
            <a:ext cx="4162425" cy="102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991600" cy="5410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0"/>
            <a:ext cx="381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Create a view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</a:t>
            </a:r>
            <a:r>
              <a:rPr lang="en-US" b="1" dirty="0" smtClean="0">
                <a:solidFill>
                  <a:srgbClr val="7030A0"/>
                </a:solidFill>
              </a:rPr>
              <a:t> VIEW </a:t>
            </a:r>
            <a:r>
              <a:rPr lang="en-US" b="1" dirty="0" err="1" smtClean="0"/>
              <a:t>forJohn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AS SELECT </a:t>
            </a:r>
            <a:r>
              <a:rPr lang="en-US" b="1" dirty="0"/>
              <a:t>Name,</a:t>
            </a:r>
            <a:r>
              <a:rPr lang="en-US" dirty="0"/>
              <a:t> </a:t>
            </a:r>
            <a:r>
              <a:rPr lang="en-US" b="1" dirty="0"/>
              <a:t>Department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FROM Employee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1295400"/>
            <a:ext cx="42672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Set the privileges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GRANT SELECT,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UPDATE </a:t>
            </a:r>
            <a:r>
              <a:rPr lang="en-US" b="1" dirty="0"/>
              <a:t>(Department)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ON</a:t>
            </a:r>
            <a:r>
              <a:rPr lang="en-US" b="1" dirty="0"/>
              <a:t> </a:t>
            </a:r>
            <a:r>
              <a:rPr lang="en-US" b="1" dirty="0" err="1" smtClean="0"/>
              <a:t>forJohn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TO</a:t>
            </a:r>
            <a:r>
              <a:rPr lang="en-US" b="1" dirty="0"/>
              <a:t> John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REVOKE </a:t>
            </a:r>
            <a:r>
              <a:rPr lang="en-US" b="1" dirty="0" smtClean="0">
                <a:solidFill>
                  <a:srgbClr val="7030A0"/>
                </a:solidFill>
              </a:rPr>
              <a:t> ALL </a:t>
            </a:r>
            <a:r>
              <a:rPr lang="en-US" b="1" dirty="0">
                <a:solidFill>
                  <a:srgbClr val="7030A0"/>
                </a:solidFill>
              </a:rPr>
              <a:t>ON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/>
              <a:t>Employee</a:t>
            </a:r>
            <a:r>
              <a:rPr lang="en-US" b="1" dirty="0">
                <a:solidFill>
                  <a:srgbClr val="7030A0"/>
                </a:solidFill>
              </a:rPr>
              <a:t> FROM </a:t>
            </a:r>
            <a:r>
              <a:rPr lang="en-US" b="1" dirty="0"/>
              <a:t>John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70810" y="3613666"/>
            <a:ext cx="2601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Database Integrity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52400" y="4013776"/>
            <a:ext cx="998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Security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4383108"/>
            <a:ext cx="3657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Database security makes sure that the user is </a:t>
            </a:r>
            <a:r>
              <a:rPr lang="en-US" dirty="0" smtClean="0"/>
              <a:t>authorized </a:t>
            </a:r>
            <a:r>
              <a:rPr lang="en-US" dirty="0"/>
              <a:t>to access information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1058" y="4013776"/>
            <a:ext cx="1070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Integrity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361597" y="439090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dirty="0"/>
              <a:t>Database integrity makes sure that (</a:t>
            </a:r>
            <a:r>
              <a:rPr lang="en-US" dirty="0" smtClean="0"/>
              <a:t>authorized</a:t>
            </a:r>
            <a:r>
              <a:rPr lang="en-US" dirty="0"/>
              <a:t>) users use that information correctly</a:t>
            </a:r>
          </a:p>
        </p:txBody>
      </p:sp>
    </p:spTree>
    <p:extLst>
      <p:ext uri="{BB962C8B-B14F-4D97-AF65-F5344CB8AC3E}">
        <p14:creationId xmlns:p14="http://schemas.microsoft.com/office/powerpoint/2010/main" val="14418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Chapter 6:DB security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991600" cy="54864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6761" y="1447800"/>
            <a:ext cx="253146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Integrity </a:t>
            </a:r>
            <a:r>
              <a:rPr lang="en-US" sz="2000" b="1" dirty="0" smtClean="0"/>
              <a:t>constraints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This can be classified as: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Domain constraint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Relation constraint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Database constraint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19800" y="1143000"/>
            <a:ext cx="3048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Domains and Attributes</a:t>
            </a:r>
            <a:endParaRPr lang="en-US" sz="2000" dirty="0"/>
          </a:p>
          <a:p>
            <a:pPr lvl="0" algn="just">
              <a:lnSpc>
                <a:spcPct val="150000"/>
              </a:lnSpc>
            </a:pPr>
            <a:r>
              <a:rPr lang="en-US" dirty="0"/>
              <a:t>Domains constraints are data types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DOMAIN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 err="1"/>
              <a:t>Colour</a:t>
            </a:r>
            <a:r>
              <a:rPr lang="en-US" b="1" dirty="0"/>
              <a:t> </a:t>
            </a:r>
            <a:r>
              <a:rPr lang="en-US" b="1" dirty="0">
                <a:solidFill>
                  <a:srgbClr val="7030A0"/>
                </a:solidFill>
              </a:rPr>
              <a:t>VARCHAR</a:t>
            </a:r>
            <a:r>
              <a:rPr lang="en-US" b="1" dirty="0"/>
              <a:t>(15) </a:t>
            </a:r>
            <a:r>
              <a:rPr lang="en-US" b="1" dirty="0">
                <a:solidFill>
                  <a:srgbClr val="7030A0"/>
                </a:solidFill>
              </a:rPr>
              <a:t>CONSTRAINT</a:t>
            </a:r>
            <a:r>
              <a:rPr lang="en-US" b="1" dirty="0"/>
              <a:t> </a:t>
            </a:r>
            <a:r>
              <a:rPr lang="en-US" b="1" dirty="0" err="1"/>
              <a:t>checkCol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CHECK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/>
              <a:t>(</a:t>
            </a:r>
            <a:r>
              <a:rPr lang="en-US" b="1" dirty="0">
                <a:solidFill>
                  <a:srgbClr val="7030A0"/>
                </a:solidFill>
              </a:rPr>
              <a:t>VALUE </a:t>
            </a:r>
            <a:r>
              <a:rPr lang="en-US" b="1" dirty="0" smtClean="0">
                <a:solidFill>
                  <a:srgbClr val="7030A0"/>
                </a:solidFill>
              </a:rPr>
              <a:t>IN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 smtClean="0"/>
              <a:t>(‘</a:t>
            </a:r>
            <a:r>
              <a:rPr lang="en-US" b="1" dirty="0" err="1"/>
              <a:t>RED’,‘Blue</a:t>
            </a:r>
            <a:r>
              <a:rPr lang="en-US" b="1" dirty="0"/>
              <a:t>’…))</a:t>
            </a:r>
            <a:endParaRPr lang="en-US" dirty="0"/>
          </a:p>
          <a:p>
            <a:pPr lvl="0" algn="just">
              <a:lnSpc>
                <a:spcPct val="150000"/>
              </a:lnSpc>
            </a:pPr>
            <a:r>
              <a:rPr lang="en-US" dirty="0"/>
              <a:t>Attributes are constrained by their domains 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CREATE TABLE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b="1" dirty="0"/>
              <a:t>Rainbow (</a:t>
            </a:r>
            <a:r>
              <a:rPr lang="en-US" dirty="0"/>
              <a:t> </a:t>
            </a:r>
            <a:r>
              <a:rPr lang="en-US" b="1" dirty="0" err="1"/>
              <a:t>Rorder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7030A0"/>
                </a:solidFill>
              </a:rPr>
              <a:t>Int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b="1" dirty="0" err="1"/>
              <a:t>Rcolour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7030A0"/>
                </a:solidFill>
              </a:rPr>
              <a:t>Colour</a:t>
            </a:r>
            <a:r>
              <a:rPr lang="en-US" b="1" dirty="0"/>
              <a:t>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37" y="3441680"/>
            <a:ext cx="601866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Assertions</a:t>
            </a:r>
            <a:endParaRPr lang="en-US" sz="2000" dirty="0"/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/>
              <a:t>Provide a way to give relation and database </a:t>
            </a:r>
            <a:r>
              <a:rPr lang="en-US" dirty="0" smtClean="0"/>
              <a:t>constraints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Give </a:t>
            </a:r>
            <a:r>
              <a:rPr lang="en-US" dirty="0"/>
              <a:t>a Boolean condition that must always be </a:t>
            </a:r>
            <a:r>
              <a:rPr lang="en-US" dirty="0" smtClean="0"/>
              <a:t>true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/>
              <a:t>No </a:t>
            </a:r>
            <a:r>
              <a:rPr lang="en-US" dirty="0"/>
              <a:t>action is permitted that would make the condition false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CREATE ASSERTION</a:t>
            </a:r>
            <a:r>
              <a:rPr lang="en-US" sz="1400" dirty="0"/>
              <a:t> </a:t>
            </a:r>
            <a:r>
              <a:rPr lang="en-US" sz="1400" b="1" dirty="0"/>
              <a:t>&lt;name&gt;</a:t>
            </a:r>
            <a:r>
              <a:rPr lang="en-US" sz="14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1400" b="1" dirty="0"/>
              <a:t>CHECK (&lt;condition&gt;</a:t>
            </a:r>
            <a:r>
              <a:rPr lang="en-US" sz="1400" dirty="0"/>
              <a:t> </a:t>
            </a:r>
            <a:r>
              <a:rPr lang="en-US" sz="1400" b="1" dirty="0"/>
              <a:t>)</a:t>
            </a:r>
            <a:endParaRPr lang="en-US" sz="1400" dirty="0"/>
          </a:p>
          <a:p>
            <a:pPr lvl="0">
              <a:lnSpc>
                <a:spcPct val="150000"/>
              </a:lnSpc>
            </a:pPr>
            <a:r>
              <a:rPr lang="en-US" dirty="0"/>
              <a:t>The condition can refer to one or several tables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Often use </a:t>
            </a:r>
            <a:r>
              <a:rPr lang="en-US" b="1" dirty="0"/>
              <a:t>EXISTS </a:t>
            </a:r>
            <a:r>
              <a:rPr lang="en-US" dirty="0"/>
              <a:t>or </a:t>
            </a:r>
            <a:r>
              <a:rPr lang="en-US" b="1" dirty="0"/>
              <a:t>NOT EXISTS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95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</TotalTime>
  <Words>788</Words>
  <Application>Microsoft Office PowerPoint</Application>
  <PresentationFormat>On-screen Show (4:3)</PresentationFormat>
  <Paragraphs>128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Chapter 6:DB security and integrity </vt:lpstr>
      <vt:lpstr>Chapter 6:DB security and integrity</vt:lpstr>
      <vt:lpstr>Chapter 6:DB security and integrity</vt:lpstr>
      <vt:lpstr>Chapter 6:DB security and integrity</vt:lpstr>
      <vt:lpstr>Chapter 6:DB security and integrity</vt:lpstr>
      <vt:lpstr>Chapter 6:DB security and integrity</vt:lpstr>
      <vt:lpstr>Chapter 6:DB security and integrity</vt:lpstr>
      <vt:lpstr>Chapter 6:DB security and integrity</vt:lpstr>
      <vt:lpstr>Chapter 6:DB security and integrity</vt:lpstr>
      <vt:lpstr>Chapter 6:DB security and integrity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6:DB security and integrity </dc:title>
  <dc:creator>fabourit</dc:creator>
  <cp:lastModifiedBy>fabourit</cp:lastModifiedBy>
  <cp:revision>13</cp:revision>
  <dcterms:created xsi:type="dcterms:W3CDTF">2017-12-15T01:00:19Z</dcterms:created>
  <dcterms:modified xsi:type="dcterms:W3CDTF">2017-12-15T02:20:40Z</dcterms:modified>
</cp:coreProperties>
</file>