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6" r:id="rId24"/>
    <p:sldId id="30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2A7B-B6A4-4FC8-6A47-654674D043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B66E7B-A8E8-1396-B0D0-92866AF55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85A81-5164-CA93-0887-97961C794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269D8-7349-FFD4-6E47-1D84D85EC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9CE2D-056D-9652-5233-E083D4478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5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8AB4F-B8D5-5D08-CD3D-D822270D0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EF4A25-7EA6-6A60-3FBA-DD9C0CEEF3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524F6-412E-33EC-9B9E-CA9F7D9A4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6336F-BC28-1BCC-AA50-AD97131A0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D19CB-C5E1-2AA0-1CCF-2603851D0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4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5E82D-664D-2D77-47C4-D3DD4FFF0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004F76-0320-E744-9F76-3A0374B69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B40FC-5757-4EB7-2D80-F76222773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B9388-F711-B56E-1675-BFC9B1F2A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136D8-07CC-7D95-75F9-6952A9640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9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60C-EF30-8D01-57D4-6208489BC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BAD7D-782D-07E7-D5FC-8A6909E7A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526BC-C04D-4004-6136-50D8E1781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5E1C6-0C4B-14C9-80DF-12922C467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2FB35-C01D-5B58-E5E2-A7D4F708E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0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FEC42-2FC6-A22E-924F-962C979FE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3B9E9-CE5B-A50B-050C-6E9EE62C4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2B82B-B2B6-E941-6D1F-AAED5A91D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6F7C7-6C1E-C706-39D5-AFEC7084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01B21-71D5-1C97-95D4-E071C99C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9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050F-A6D1-AC07-3FE5-C79E2BFAF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F11FA-9BCF-A297-04EB-D78B09A6A9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4E6865-E6F9-428F-E866-E499BB067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D93DAE-19F1-D2D6-7ABE-F3308BD10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5C358E-25EC-0456-CB12-FD77B64D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03E42-7A5D-2E57-56E2-063281D1C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768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8F54F-544F-7353-AF08-06960F77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C9794B-5E0C-197C-703A-FCB435E94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FA9D0-C992-9E57-6697-ADAD08FD8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4D2A7B-8323-7EC3-7E2A-4368B0DA6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F80F0F-B43A-3BD7-C432-1E2D2AA12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7CF778-B0E3-2F2A-7499-017F79B6B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FFCD57-B187-DA25-4094-DCA294FFC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D4ECC9-B6D7-0E79-2754-D1EE8303A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22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12433-5B6D-7DDF-71C4-703265446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381F28-510C-E85E-9AF0-DBF10A94F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A022CE-3739-9F10-A631-A7C47FBBF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685E73-C5D5-AB9A-233B-6A94C3115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8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977B24-4134-1DEB-3CB3-49AFD015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1A8768-47B2-F58F-7902-14772D84B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83562-A57F-7973-03CC-CD42D7C06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420F4-8425-D6BB-61AC-721C0EB71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DE483-BD7B-0B46-1A38-B1161E14C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75EFAD-F39A-B54B-BDC9-AF1086CEB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81265-A79F-610B-4A74-89290E40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16B9A-59C2-62A2-9C75-CEAA5779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97A198-90D2-0B93-5F84-B03D09678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86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C2D6E-97C9-6A97-90F4-01E6C9436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254D05-F419-BB26-A4A4-F7D43CF5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BF4AA5-452E-E8CE-5B3D-EF9D1CC71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7FA5D-4917-6E56-A4E1-6A9092704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828F9-F30C-3A01-CB55-9E2819AC0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046C7-A6F9-0E7F-F870-4EAE9DE73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67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1BA98F-6F3A-CB5D-8613-8D90203D5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87819-6598-28B3-F0AC-E5006A6E3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4089CD-E8CE-79C7-3EB8-76437380A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E0405-3DC8-450C-AACB-B8C573F2AA92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D01F1-E625-6AA2-FC82-639E2B7AC5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647B1-D644-E4B0-ABB7-44CD6C3E1C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F16F-7C06-4C60-8EB2-D2B6BA1AA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971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thioptec.com/" TargetMode="External"/><Relationship Id="rId2" Type="http://schemas.openxmlformats.org/officeDocument/2006/relationships/hyperlink" Target="mailto:mail@ethioptec.com/ethiomisgie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.me/ethiop_computing" TargetMode="External"/><Relationship Id="rId4" Type="http://schemas.openxmlformats.org/officeDocument/2006/relationships/hyperlink" Target="https://info.ethioptec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  <a:custGeom>
            <a:avLst/>
            <a:gdLst>
              <a:gd name="connsiteX0" fmla="*/ 0 w 11737075"/>
              <a:gd name="connsiteY0" fmla="*/ 0 h 740343"/>
              <a:gd name="connsiteX1" fmla="*/ 586854 w 11737075"/>
              <a:gd name="connsiteY1" fmla="*/ 0 h 740343"/>
              <a:gd name="connsiteX2" fmla="*/ 1056337 w 11737075"/>
              <a:gd name="connsiteY2" fmla="*/ 0 h 740343"/>
              <a:gd name="connsiteX3" fmla="*/ 1525820 w 11737075"/>
              <a:gd name="connsiteY3" fmla="*/ 0 h 740343"/>
              <a:gd name="connsiteX4" fmla="*/ 1995303 w 11737075"/>
              <a:gd name="connsiteY4" fmla="*/ 0 h 740343"/>
              <a:gd name="connsiteX5" fmla="*/ 2464786 w 11737075"/>
              <a:gd name="connsiteY5" fmla="*/ 0 h 740343"/>
              <a:gd name="connsiteX6" fmla="*/ 2699527 w 11737075"/>
              <a:gd name="connsiteY6" fmla="*/ 0 h 740343"/>
              <a:gd name="connsiteX7" fmla="*/ 2934269 w 11737075"/>
              <a:gd name="connsiteY7" fmla="*/ 0 h 740343"/>
              <a:gd name="connsiteX8" fmla="*/ 3521123 w 11737075"/>
              <a:gd name="connsiteY8" fmla="*/ 0 h 740343"/>
              <a:gd name="connsiteX9" fmla="*/ 3755864 w 11737075"/>
              <a:gd name="connsiteY9" fmla="*/ 0 h 740343"/>
              <a:gd name="connsiteX10" fmla="*/ 4225347 w 11737075"/>
              <a:gd name="connsiteY10" fmla="*/ 0 h 740343"/>
              <a:gd name="connsiteX11" fmla="*/ 4694830 w 11737075"/>
              <a:gd name="connsiteY11" fmla="*/ 0 h 740343"/>
              <a:gd name="connsiteX12" fmla="*/ 5046942 w 11737075"/>
              <a:gd name="connsiteY12" fmla="*/ 0 h 740343"/>
              <a:gd name="connsiteX13" fmla="*/ 5281684 w 11737075"/>
              <a:gd name="connsiteY13" fmla="*/ 0 h 740343"/>
              <a:gd name="connsiteX14" fmla="*/ 5516425 w 11737075"/>
              <a:gd name="connsiteY14" fmla="*/ 0 h 740343"/>
              <a:gd name="connsiteX15" fmla="*/ 6103279 w 11737075"/>
              <a:gd name="connsiteY15" fmla="*/ 0 h 740343"/>
              <a:gd name="connsiteX16" fmla="*/ 6924874 w 11737075"/>
              <a:gd name="connsiteY16" fmla="*/ 0 h 740343"/>
              <a:gd name="connsiteX17" fmla="*/ 7159616 w 11737075"/>
              <a:gd name="connsiteY17" fmla="*/ 0 h 740343"/>
              <a:gd name="connsiteX18" fmla="*/ 7863840 w 11737075"/>
              <a:gd name="connsiteY18" fmla="*/ 0 h 740343"/>
              <a:gd name="connsiteX19" fmla="*/ 8568065 w 11737075"/>
              <a:gd name="connsiteY19" fmla="*/ 0 h 740343"/>
              <a:gd name="connsiteX20" fmla="*/ 9154919 w 11737075"/>
              <a:gd name="connsiteY20" fmla="*/ 0 h 740343"/>
              <a:gd name="connsiteX21" fmla="*/ 9507031 w 11737075"/>
              <a:gd name="connsiteY21" fmla="*/ 0 h 740343"/>
              <a:gd name="connsiteX22" fmla="*/ 9976514 w 11737075"/>
              <a:gd name="connsiteY22" fmla="*/ 0 h 740343"/>
              <a:gd name="connsiteX23" fmla="*/ 10328626 w 11737075"/>
              <a:gd name="connsiteY23" fmla="*/ 0 h 740343"/>
              <a:gd name="connsiteX24" fmla="*/ 11032851 w 11737075"/>
              <a:gd name="connsiteY24" fmla="*/ 0 h 740343"/>
              <a:gd name="connsiteX25" fmla="*/ 11737075 w 11737075"/>
              <a:gd name="connsiteY25" fmla="*/ 0 h 740343"/>
              <a:gd name="connsiteX26" fmla="*/ 11737075 w 11737075"/>
              <a:gd name="connsiteY26" fmla="*/ 362768 h 740343"/>
              <a:gd name="connsiteX27" fmla="*/ 11737075 w 11737075"/>
              <a:gd name="connsiteY27" fmla="*/ 740343 h 740343"/>
              <a:gd name="connsiteX28" fmla="*/ 11032851 w 11737075"/>
              <a:gd name="connsiteY28" fmla="*/ 740343 h 740343"/>
              <a:gd name="connsiteX29" fmla="*/ 10680738 w 11737075"/>
              <a:gd name="connsiteY29" fmla="*/ 740343 h 740343"/>
              <a:gd name="connsiteX30" fmla="*/ 10445997 w 11737075"/>
              <a:gd name="connsiteY30" fmla="*/ 740343 h 740343"/>
              <a:gd name="connsiteX31" fmla="*/ 9741772 w 11737075"/>
              <a:gd name="connsiteY31" fmla="*/ 740343 h 740343"/>
              <a:gd name="connsiteX32" fmla="*/ 9389660 w 11737075"/>
              <a:gd name="connsiteY32" fmla="*/ 740343 h 740343"/>
              <a:gd name="connsiteX33" fmla="*/ 9037548 w 11737075"/>
              <a:gd name="connsiteY33" fmla="*/ 740343 h 740343"/>
              <a:gd name="connsiteX34" fmla="*/ 8685436 w 11737075"/>
              <a:gd name="connsiteY34" fmla="*/ 740343 h 740343"/>
              <a:gd name="connsiteX35" fmla="*/ 8450694 w 11737075"/>
              <a:gd name="connsiteY35" fmla="*/ 740343 h 740343"/>
              <a:gd name="connsiteX36" fmla="*/ 7746469 w 11737075"/>
              <a:gd name="connsiteY36" fmla="*/ 740343 h 740343"/>
              <a:gd name="connsiteX37" fmla="*/ 7159616 w 11737075"/>
              <a:gd name="connsiteY37" fmla="*/ 740343 h 740343"/>
              <a:gd name="connsiteX38" fmla="*/ 6924874 w 11737075"/>
              <a:gd name="connsiteY38" fmla="*/ 740343 h 740343"/>
              <a:gd name="connsiteX39" fmla="*/ 6690133 w 11737075"/>
              <a:gd name="connsiteY39" fmla="*/ 740343 h 740343"/>
              <a:gd name="connsiteX40" fmla="*/ 5985908 w 11737075"/>
              <a:gd name="connsiteY40" fmla="*/ 740343 h 740343"/>
              <a:gd name="connsiteX41" fmla="*/ 5164313 w 11737075"/>
              <a:gd name="connsiteY41" fmla="*/ 740343 h 740343"/>
              <a:gd name="connsiteX42" fmla="*/ 4929571 w 11737075"/>
              <a:gd name="connsiteY42" fmla="*/ 740343 h 740343"/>
              <a:gd name="connsiteX43" fmla="*/ 4225347 w 11737075"/>
              <a:gd name="connsiteY43" fmla="*/ 740343 h 740343"/>
              <a:gd name="connsiteX44" fmla="*/ 3873235 w 11737075"/>
              <a:gd name="connsiteY44" fmla="*/ 740343 h 740343"/>
              <a:gd name="connsiteX45" fmla="*/ 3403752 w 11737075"/>
              <a:gd name="connsiteY45" fmla="*/ 740343 h 740343"/>
              <a:gd name="connsiteX46" fmla="*/ 2934269 w 11737075"/>
              <a:gd name="connsiteY46" fmla="*/ 740343 h 740343"/>
              <a:gd name="connsiteX47" fmla="*/ 2464786 w 11737075"/>
              <a:gd name="connsiteY47" fmla="*/ 740343 h 740343"/>
              <a:gd name="connsiteX48" fmla="*/ 1877932 w 11737075"/>
              <a:gd name="connsiteY48" fmla="*/ 740343 h 740343"/>
              <a:gd name="connsiteX49" fmla="*/ 1643190 w 11737075"/>
              <a:gd name="connsiteY49" fmla="*/ 740343 h 740343"/>
              <a:gd name="connsiteX50" fmla="*/ 1408449 w 11737075"/>
              <a:gd name="connsiteY50" fmla="*/ 740343 h 740343"/>
              <a:gd name="connsiteX51" fmla="*/ 1056337 w 11737075"/>
              <a:gd name="connsiteY51" fmla="*/ 740343 h 740343"/>
              <a:gd name="connsiteX52" fmla="*/ 0 w 11737075"/>
              <a:gd name="connsiteY52" fmla="*/ 740343 h 740343"/>
              <a:gd name="connsiteX53" fmla="*/ 0 w 11737075"/>
              <a:gd name="connsiteY53" fmla="*/ 392382 h 740343"/>
              <a:gd name="connsiteX54" fmla="*/ 0 w 11737075"/>
              <a:gd name="connsiteY54" fmla="*/ 0 h 74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1737075" h="740343" fill="none" extrusionOk="0">
                <a:moveTo>
                  <a:pt x="0" y="0"/>
                </a:moveTo>
                <a:cubicBezTo>
                  <a:pt x="180330" y="-63143"/>
                  <a:pt x="452078" y="13993"/>
                  <a:pt x="586854" y="0"/>
                </a:cubicBezTo>
                <a:cubicBezTo>
                  <a:pt x="721630" y="-13993"/>
                  <a:pt x="888311" y="50458"/>
                  <a:pt x="1056337" y="0"/>
                </a:cubicBezTo>
                <a:cubicBezTo>
                  <a:pt x="1224363" y="-50458"/>
                  <a:pt x="1416162" y="54828"/>
                  <a:pt x="1525820" y="0"/>
                </a:cubicBezTo>
                <a:cubicBezTo>
                  <a:pt x="1635478" y="-54828"/>
                  <a:pt x="1776530" y="54011"/>
                  <a:pt x="1995303" y="0"/>
                </a:cubicBezTo>
                <a:cubicBezTo>
                  <a:pt x="2214076" y="-54011"/>
                  <a:pt x="2235358" y="19761"/>
                  <a:pt x="2464786" y="0"/>
                </a:cubicBezTo>
                <a:cubicBezTo>
                  <a:pt x="2694214" y="-19761"/>
                  <a:pt x="2583019" y="21167"/>
                  <a:pt x="2699527" y="0"/>
                </a:cubicBezTo>
                <a:cubicBezTo>
                  <a:pt x="2816035" y="-21167"/>
                  <a:pt x="2824695" y="5387"/>
                  <a:pt x="2934269" y="0"/>
                </a:cubicBezTo>
                <a:cubicBezTo>
                  <a:pt x="3043843" y="-5387"/>
                  <a:pt x="3364781" y="35064"/>
                  <a:pt x="3521123" y="0"/>
                </a:cubicBezTo>
                <a:cubicBezTo>
                  <a:pt x="3677465" y="-35064"/>
                  <a:pt x="3638716" y="21817"/>
                  <a:pt x="3755864" y="0"/>
                </a:cubicBezTo>
                <a:cubicBezTo>
                  <a:pt x="3873012" y="-21817"/>
                  <a:pt x="4021827" y="9603"/>
                  <a:pt x="4225347" y="0"/>
                </a:cubicBezTo>
                <a:cubicBezTo>
                  <a:pt x="4428867" y="-9603"/>
                  <a:pt x="4577740" y="46185"/>
                  <a:pt x="4694830" y="0"/>
                </a:cubicBezTo>
                <a:cubicBezTo>
                  <a:pt x="4811920" y="-46185"/>
                  <a:pt x="4929237" y="19068"/>
                  <a:pt x="5046942" y="0"/>
                </a:cubicBezTo>
                <a:cubicBezTo>
                  <a:pt x="5164647" y="-19068"/>
                  <a:pt x="5182480" y="2140"/>
                  <a:pt x="5281684" y="0"/>
                </a:cubicBezTo>
                <a:cubicBezTo>
                  <a:pt x="5380888" y="-2140"/>
                  <a:pt x="5439302" y="13244"/>
                  <a:pt x="5516425" y="0"/>
                </a:cubicBezTo>
                <a:cubicBezTo>
                  <a:pt x="5593548" y="-13244"/>
                  <a:pt x="5817165" y="27201"/>
                  <a:pt x="6103279" y="0"/>
                </a:cubicBezTo>
                <a:cubicBezTo>
                  <a:pt x="6389393" y="-27201"/>
                  <a:pt x="6586837" y="49156"/>
                  <a:pt x="6924874" y="0"/>
                </a:cubicBezTo>
                <a:cubicBezTo>
                  <a:pt x="7262911" y="-49156"/>
                  <a:pt x="7065953" y="277"/>
                  <a:pt x="7159616" y="0"/>
                </a:cubicBezTo>
                <a:cubicBezTo>
                  <a:pt x="7253279" y="-277"/>
                  <a:pt x="7519172" y="60347"/>
                  <a:pt x="7863840" y="0"/>
                </a:cubicBezTo>
                <a:cubicBezTo>
                  <a:pt x="8208508" y="-60347"/>
                  <a:pt x="8424744" y="29605"/>
                  <a:pt x="8568065" y="0"/>
                </a:cubicBezTo>
                <a:cubicBezTo>
                  <a:pt x="8711386" y="-29605"/>
                  <a:pt x="8988074" y="32611"/>
                  <a:pt x="9154919" y="0"/>
                </a:cubicBezTo>
                <a:cubicBezTo>
                  <a:pt x="9321764" y="-32611"/>
                  <a:pt x="9341860" y="11302"/>
                  <a:pt x="9507031" y="0"/>
                </a:cubicBezTo>
                <a:cubicBezTo>
                  <a:pt x="9672202" y="-11302"/>
                  <a:pt x="9863909" y="35035"/>
                  <a:pt x="9976514" y="0"/>
                </a:cubicBezTo>
                <a:cubicBezTo>
                  <a:pt x="10089119" y="-35035"/>
                  <a:pt x="10248076" y="27850"/>
                  <a:pt x="10328626" y="0"/>
                </a:cubicBezTo>
                <a:cubicBezTo>
                  <a:pt x="10409176" y="-27850"/>
                  <a:pt x="10807105" y="47369"/>
                  <a:pt x="11032851" y="0"/>
                </a:cubicBezTo>
                <a:cubicBezTo>
                  <a:pt x="11258598" y="-47369"/>
                  <a:pt x="11552293" y="60867"/>
                  <a:pt x="11737075" y="0"/>
                </a:cubicBezTo>
                <a:cubicBezTo>
                  <a:pt x="11776391" y="130745"/>
                  <a:pt x="11731087" y="183103"/>
                  <a:pt x="11737075" y="362768"/>
                </a:cubicBezTo>
                <a:cubicBezTo>
                  <a:pt x="11743063" y="542433"/>
                  <a:pt x="11692011" y="572786"/>
                  <a:pt x="11737075" y="740343"/>
                </a:cubicBezTo>
                <a:cubicBezTo>
                  <a:pt x="11399194" y="792983"/>
                  <a:pt x="11299954" y="668109"/>
                  <a:pt x="11032851" y="740343"/>
                </a:cubicBezTo>
                <a:cubicBezTo>
                  <a:pt x="10765748" y="812577"/>
                  <a:pt x="10844250" y="715738"/>
                  <a:pt x="10680738" y="740343"/>
                </a:cubicBezTo>
                <a:cubicBezTo>
                  <a:pt x="10517226" y="764948"/>
                  <a:pt x="10559457" y="736821"/>
                  <a:pt x="10445997" y="740343"/>
                </a:cubicBezTo>
                <a:cubicBezTo>
                  <a:pt x="10332537" y="743865"/>
                  <a:pt x="9906841" y="684845"/>
                  <a:pt x="9741772" y="740343"/>
                </a:cubicBezTo>
                <a:cubicBezTo>
                  <a:pt x="9576703" y="795841"/>
                  <a:pt x="9511599" y="713626"/>
                  <a:pt x="9389660" y="740343"/>
                </a:cubicBezTo>
                <a:cubicBezTo>
                  <a:pt x="9267721" y="767060"/>
                  <a:pt x="9209872" y="715713"/>
                  <a:pt x="9037548" y="740343"/>
                </a:cubicBezTo>
                <a:cubicBezTo>
                  <a:pt x="8865224" y="764973"/>
                  <a:pt x="8826856" y="732677"/>
                  <a:pt x="8685436" y="740343"/>
                </a:cubicBezTo>
                <a:cubicBezTo>
                  <a:pt x="8544016" y="748009"/>
                  <a:pt x="8511114" y="726222"/>
                  <a:pt x="8450694" y="740343"/>
                </a:cubicBezTo>
                <a:cubicBezTo>
                  <a:pt x="8390274" y="754464"/>
                  <a:pt x="8057623" y="659943"/>
                  <a:pt x="7746469" y="740343"/>
                </a:cubicBezTo>
                <a:cubicBezTo>
                  <a:pt x="7435315" y="820743"/>
                  <a:pt x="7380375" y="682646"/>
                  <a:pt x="7159616" y="740343"/>
                </a:cubicBezTo>
                <a:cubicBezTo>
                  <a:pt x="6938857" y="798040"/>
                  <a:pt x="6982592" y="730287"/>
                  <a:pt x="6924874" y="740343"/>
                </a:cubicBezTo>
                <a:cubicBezTo>
                  <a:pt x="6867156" y="750399"/>
                  <a:pt x="6806681" y="737399"/>
                  <a:pt x="6690133" y="740343"/>
                </a:cubicBezTo>
                <a:cubicBezTo>
                  <a:pt x="6573585" y="743287"/>
                  <a:pt x="6309857" y="701297"/>
                  <a:pt x="5985908" y="740343"/>
                </a:cubicBezTo>
                <a:cubicBezTo>
                  <a:pt x="5661959" y="779389"/>
                  <a:pt x="5526705" y="685353"/>
                  <a:pt x="5164313" y="740343"/>
                </a:cubicBezTo>
                <a:cubicBezTo>
                  <a:pt x="4801922" y="795333"/>
                  <a:pt x="5011342" y="738816"/>
                  <a:pt x="4929571" y="740343"/>
                </a:cubicBezTo>
                <a:cubicBezTo>
                  <a:pt x="4847800" y="741870"/>
                  <a:pt x="4492626" y="685688"/>
                  <a:pt x="4225347" y="740343"/>
                </a:cubicBezTo>
                <a:cubicBezTo>
                  <a:pt x="3958068" y="794998"/>
                  <a:pt x="4000127" y="716236"/>
                  <a:pt x="3873235" y="740343"/>
                </a:cubicBezTo>
                <a:cubicBezTo>
                  <a:pt x="3746343" y="764450"/>
                  <a:pt x="3577413" y="727118"/>
                  <a:pt x="3403752" y="740343"/>
                </a:cubicBezTo>
                <a:cubicBezTo>
                  <a:pt x="3230091" y="753568"/>
                  <a:pt x="3167020" y="721599"/>
                  <a:pt x="2934269" y="740343"/>
                </a:cubicBezTo>
                <a:cubicBezTo>
                  <a:pt x="2701518" y="759087"/>
                  <a:pt x="2599503" y="688813"/>
                  <a:pt x="2464786" y="740343"/>
                </a:cubicBezTo>
                <a:cubicBezTo>
                  <a:pt x="2330069" y="791873"/>
                  <a:pt x="2090373" y="729003"/>
                  <a:pt x="1877932" y="740343"/>
                </a:cubicBezTo>
                <a:cubicBezTo>
                  <a:pt x="1665491" y="751683"/>
                  <a:pt x="1726065" y="721669"/>
                  <a:pt x="1643190" y="740343"/>
                </a:cubicBezTo>
                <a:cubicBezTo>
                  <a:pt x="1560315" y="759017"/>
                  <a:pt x="1496335" y="737837"/>
                  <a:pt x="1408449" y="740343"/>
                </a:cubicBezTo>
                <a:cubicBezTo>
                  <a:pt x="1320563" y="742849"/>
                  <a:pt x="1195970" y="722059"/>
                  <a:pt x="1056337" y="740343"/>
                </a:cubicBezTo>
                <a:cubicBezTo>
                  <a:pt x="916704" y="758627"/>
                  <a:pt x="220763" y="662724"/>
                  <a:pt x="0" y="740343"/>
                </a:cubicBezTo>
                <a:cubicBezTo>
                  <a:pt x="-37644" y="637236"/>
                  <a:pt x="38312" y="493609"/>
                  <a:pt x="0" y="392382"/>
                </a:cubicBezTo>
                <a:cubicBezTo>
                  <a:pt x="-38312" y="291155"/>
                  <a:pt x="42512" y="130770"/>
                  <a:pt x="0" y="0"/>
                </a:cubicBezTo>
                <a:close/>
              </a:path>
              <a:path w="11737075" h="740343" stroke="0" extrusionOk="0">
                <a:moveTo>
                  <a:pt x="0" y="0"/>
                </a:moveTo>
                <a:cubicBezTo>
                  <a:pt x="154274" y="-35944"/>
                  <a:pt x="238782" y="41000"/>
                  <a:pt x="352112" y="0"/>
                </a:cubicBezTo>
                <a:cubicBezTo>
                  <a:pt x="465442" y="-41000"/>
                  <a:pt x="943816" y="38880"/>
                  <a:pt x="1173708" y="0"/>
                </a:cubicBezTo>
                <a:cubicBezTo>
                  <a:pt x="1403600" y="-38880"/>
                  <a:pt x="1425140" y="6562"/>
                  <a:pt x="1525820" y="0"/>
                </a:cubicBezTo>
                <a:cubicBezTo>
                  <a:pt x="1626500" y="-6562"/>
                  <a:pt x="1730044" y="37240"/>
                  <a:pt x="1877932" y="0"/>
                </a:cubicBezTo>
                <a:cubicBezTo>
                  <a:pt x="2025820" y="-37240"/>
                  <a:pt x="2045640" y="4344"/>
                  <a:pt x="2112674" y="0"/>
                </a:cubicBezTo>
                <a:cubicBezTo>
                  <a:pt x="2179708" y="-4344"/>
                  <a:pt x="2434520" y="53163"/>
                  <a:pt x="2699527" y="0"/>
                </a:cubicBezTo>
                <a:cubicBezTo>
                  <a:pt x="2964534" y="-53163"/>
                  <a:pt x="3084529" y="62388"/>
                  <a:pt x="3403752" y="0"/>
                </a:cubicBezTo>
                <a:cubicBezTo>
                  <a:pt x="3722975" y="-62388"/>
                  <a:pt x="3570044" y="3403"/>
                  <a:pt x="3638493" y="0"/>
                </a:cubicBezTo>
                <a:cubicBezTo>
                  <a:pt x="3706942" y="-3403"/>
                  <a:pt x="3782112" y="24168"/>
                  <a:pt x="3873235" y="0"/>
                </a:cubicBezTo>
                <a:cubicBezTo>
                  <a:pt x="3964358" y="-24168"/>
                  <a:pt x="4339540" y="94567"/>
                  <a:pt x="4694830" y="0"/>
                </a:cubicBezTo>
                <a:cubicBezTo>
                  <a:pt x="5050121" y="-94567"/>
                  <a:pt x="4907046" y="33614"/>
                  <a:pt x="5046942" y="0"/>
                </a:cubicBezTo>
                <a:cubicBezTo>
                  <a:pt x="5186838" y="-33614"/>
                  <a:pt x="5572769" y="71178"/>
                  <a:pt x="5751167" y="0"/>
                </a:cubicBezTo>
                <a:cubicBezTo>
                  <a:pt x="5929566" y="-71178"/>
                  <a:pt x="6170608" y="66949"/>
                  <a:pt x="6455391" y="0"/>
                </a:cubicBezTo>
                <a:cubicBezTo>
                  <a:pt x="6740174" y="-66949"/>
                  <a:pt x="6879714" y="23579"/>
                  <a:pt x="7276987" y="0"/>
                </a:cubicBezTo>
                <a:cubicBezTo>
                  <a:pt x="7674260" y="-23579"/>
                  <a:pt x="7517124" y="15901"/>
                  <a:pt x="7746470" y="0"/>
                </a:cubicBezTo>
                <a:cubicBezTo>
                  <a:pt x="7975816" y="-15901"/>
                  <a:pt x="8059280" y="38532"/>
                  <a:pt x="8333323" y="0"/>
                </a:cubicBezTo>
                <a:cubicBezTo>
                  <a:pt x="8607366" y="-38532"/>
                  <a:pt x="8544762" y="4657"/>
                  <a:pt x="8685436" y="0"/>
                </a:cubicBezTo>
                <a:cubicBezTo>
                  <a:pt x="8826110" y="-4657"/>
                  <a:pt x="8833956" y="14306"/>
                  <a:pt x="8920177" y="0"/>
                </a:cubicBezTo>
                <a:cubicBezTo>
                  <a:pt x="9006398" y="-14306"/>
                  <a:pt x="9166766" y="17967"/>
                  <a:pt x="9389660" y="0"/>
                </a:cubicBezTo>
                <a:cubicBezTo>
                  <a:pt x="9612554" y="-17967"/>
                  <a:pt x="9988529" y="70029"/>
                  <a:pt x="10211255" y="0"/>
                </a:cubicBezTo>
                <a:cubicBezTo>
                  <a:pt x="10433982" y="-70029"/>
                  <a:pt x="10343507" y="24332"/>
                  <a:pt x="10445997" y="0"/>
                </a:cubicBezTo>
                <a:cubicBezTo>
                  <a:pt x="10548487" y="-24332"/>
                  <a:pt x="10625540" y="28934"/>
                  <a:pt x="10798109" y="0"/>
                </a:cubicBezTo>
                <a:cubicBezTo>
                  <a:pt x="10970678" y="-28934"/>
                  <a:pt x="11521799" y="16742"/>
                  <a:pt x="11737075" y="0"/>
                </a:cubicBezTo>
                <a:cubicBezTo>
                  <a:pt x="11767165" y="113830"/>
                  <a:pt x="11726328" y="228444"/>
                  <a:pt x="11737075" y="362768"/>
                </a:cubicBezTo>
                <a:cubicBezTo>
                  <a:pt x="11747822" y="497092"/>
                  <a:pt x="11697314" y="580390"/>
                  <a:pt x="11737075" y="740343"/>
                </a:cubicBezTo>
                <a:cubicBezTo>
                  <a:pt x="11577363" y="778200"/>
                  <a:pt x="11307272" y="696210"/>
                  <a:pt x="11032851" y="740343"/>
                </a:cubicBezTo>
                <a:cubicBezTo>
                  <a:pt x="10758430" y="784476"/>
                  <a:pt x="10673518" y="687604"/>
                  <a:pt x="10563368" y="740343"/>
                </a:cubicBezTo>
                <a:cubicBezTo>
                  <a:pt x="10453218" y="793082"/>
                  <a:pt x="10067466" y="692414"/>
                  <a:pt x="9741772" y="740343"/>
                </a:cubicBezTo>
                <a:cubicBezTo>
                  <a:pt x="9416078" y="788272"/>
                  <a:pt x="9578347" y="720033"/>
                  <a:pt x="9507031" y="740343"/>
                </a:cubicBezTo>
                <a:cubicBezTo>
                  <a:pt x="9435715" y="760653"/>
                  <a:pt x="8949581" y="657684"/>
                  <a:pt x="8685436" y="740343"/>
                </a:cubicBezTo>
                <a:cubicBezTo>
                  <a:pt x="8421291" y="823002"/>
                  <a:pt x="8444509" y="736145"/>
                  <a:pt x="8215952" y="740343"/>
                </a:cubicBezTo>
                <a:cubicBezTo>
                  <a:pt x="7987395" y="744541"/>
                  <a:pt x="7778670" y="684098"/>
                  <a:pt x="7511728" y="740343"/>
                </a:cubicBezTo>
                <a:cubicBezTo>
                  <a:pt x="7244786" y="796588"/>
                  <a:pt x="7258430" y="689662"/>
                  <a:pt x="7042245" y="740343"/>
                </a:cubicBezTo>
                <a:cubicBezTo>
                  <a:pt x="6826060" y="791024"/>
                  <a:pt x="6638161" y="713817"/>
                  <a:pt x="6455391" y="740343"/>
                </a:cubicBezTo>
                <a:cubicBezTo>
                  <a:pt x="6272621" y="766869"/>
                  <a:pt x="6093091" y="734609"/>
                  <a:pt x="5751167" y="740343"/>
                </a:cubicBezTo>
                <a:cubicBezTo>
                  <a:pt x="5409243" y="746077"/>
                  <a:pt x="5533207" y="733196"/>
                  <a:pt x="5399055" y="740343"/>
                </a:cubicBezTo>
                <a:cubicBezTo>
                  <a:pt x="5264903" y="747490"/>
                  <a:pt x="5036642" y="686811"/>
                  <a:pt x="4812201" y="740343"/>
                </a:cubicBezTo>
                <a:cubicBezTo>
                  <a:pt x="4587760" y="793875"/>
                  <a:pt x="4573259" y="737259"/>
                  <a:pt x="4460088" y="740343"/>
                </a:cubicBezTo>
                <a:cubicBezTo>
                  <a:pt x="4346917" y="743427"/>
                  <a:pt x="4323161" y="738126"/>
                  <a:pt x="4225347" y="740343"/>
                </a:cubicBezTo>
                <a:cubicBezTo>
                  <a:pt x="4127533" y="742560"/>
                  <a:pt x="3915377" y="707104"/>
                  <a:pt x="3755864" y="740343"/>
                </a:cubicBezTo>
                <a:cubicBezTo>
                  <a:pt x="3596351" y="773582"/>
                  <a:pt x="3392149" y="698269"/>
                  <a:pt x="3286381" y="740343"/>
                </a:cubicBezTo>
                <a:cubicBezTo>
                  <a:pt x="3180613" y="782417"/>
                  <a:pt x="3094920" y="715094"/>
                  <a:pt x="2934269" y="740343"/>
                </a:cubicBezTo>
                <a:cubicBezTo>
                  <a:pt x="2773618" y="765592"/>
                  <a:pt x="2732998" y="727876"/>
                  <a:pt x="2582156" y="740343"/>
                </a:cubicBezTo>
                <a:cubicBezTo>
                  <a:pt x="2431314" y="752810"/>
                  <a:pt x="2367158" y="703418"/>
                  <a:pt x="2230044" y="740343"/>
                </a:cubicBezTo>
                <a:cubicBezTo>
                  <a:pt x="2092930" y="777268"/>
                  <a:pt x="2081269" y="730776"/>
                  <a:pt x="1995303" y="740343"/>
                </a:cubicBezTo>
                <a:cubicBezTo>
                  <a:pt x="1909337" y="749910"/>
                  <a:pt x="1752221" y="719421"/>
                  <a:pt x="1643190" y="740343"/>
                </a:cubicBezTo>
                <a:cubicBezTo>
                  <a:pt x="1534159" y="761265"/>
                  <a:pt x="1390399" y="724519"/>
                  <a:pt x="1291078" y="740343"/>
                </a:cubicBezTo>
                <a:cubicBezTo>
                  <a:pt x="1191757" y="756167"/>
                  <a:pt x="1025644" y="687227"/>
                  <a:pt x="821595" y="740343"/>
                </a:cubicBezTo>
                <a:cubicBezTo>
                  <a:pt x="617546" y="793459"/>
                  <a:pt x="390451" y="681298"/>
                  <a:pt x="0" y="740343"/>
                </a:cubicBezTo>
                <a:cubicBezTo>
                  <a:pt x="-37258" y="602340"/>
                  <a:pt x="22327" y="525817"/>
                  <a:pt x="0" y="384978"/>
                </a:cubicBezTo>
                <a:cubicBezTo>
                  <a:pt x="-22327" y="244140"/>
                  <a:pt x="2188" y="165971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20470131">
                  <ask:type>
                    <ask:lineSketchScribble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Design and Analysis of Algorithm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82" y="941696"/>
            <a:ext cx="11982734" cy="5773003"/>
          </a:xfrm>
          <a:custGeom>
            <a:avLst/>
            <a:gdLst>
              <a:gd name="connsiteX0" fmla="*/ 0 w 11982734"/>
              <a:gd name="connsiteY0" fmla="*/ 0 h 5773003"/>
              <a:gd name="connsiteX1" fmla="*/ 479309 w 11982734"/>
              <a:gd name="connsiteY1" fmla="*/ 0 h 5773003"/>
              <a:gd name="connsiteX2" fmla="*/ 1318101 w 11982734"/>
              <a:gd name="connsiteY2" fmla="*/ 0 h 5773003"/>
              <a:gd name="connsiteX3" fmla="*/ 2037065 w 11982734"/>
              <a:gd name="connsiteY3" fmla="*/ 0 h 5773003"/>
              <a:gd name="connsiteX4" fmla="*/ 2516374 w 11982734"/>
              <a:gd name="connsiteY4" fmla="*/ 0 h 5773003"/>
              <a:gd name="connsiteX5" fmla="*/ 2756029 w 11982734"/>
              <a:gd name="connsiteY5" fmla="*/ 0 h 5773003"/>
              <a:gd name="connsiteX6" fmla="*/ 3235338 w 11982734"/>
              <a:gd name="connsiteY6" fmla="*/ 0 h 5773003"/>
              <a:gd name="connsiteX7" fmla="*/ 3954302 w 11982734"/>
              <a:gd name="connsiteY7" fmla="*/ 0 h 5773003"/>
              <a:gd name="connsiteX8" fmla="*/ 4793094 w 11982734"/>
              <a:gd name="connsiteY8" fmla="*/ 0 h 5773003"/>
              <a:gd name="connsiteX9" fmla="*/ 5032748 w 11982734"/>
              <a:gd name="connsiteY9" fmla="*/ 0 h 5773003"/>
              <a:gd name="connsiteX10" fmla="*/ 5272403 w 11982734"/>
              <a:gd name="connsiteY10" fmla="*/ 0 h 5773003"/>
              <a:gd name="connsiteX11" fmla="*/ 6111194 w 11982734"/>
              <a:gd name="connsiteY11" fmla="*/ 0 h 5773003"/>
              <a:gd name="connsiteX12" fmla="*/ 6350849 w 11982734"/>
              <a:gd name="connsiteY12" fmla="*/ 0 h 5773003"/>
              <a:gd name="connsiteX13" fmla="*/ 6949986 w 11982734"/>
              <a:gd name="connsiteY13" fmla="*/ 0 h 5773003"/>
              <a:gd name="connsiteX14" fmla="*/ 7309468 w 11982734"/>
              <a:gd name="connsiteY14" fmla="*/ 0 h 5773003"/>
              <a:gd name="connsiteX15" fmla="*/ 7668950 w 11982734"/>
              <a:gd name="connsiteY15" fmla="*/ 0 h 5773003"/>
              <a:gd name="connsiteX16" fmla="*/ 8028432 w 11982734"/>
              <a:gd name="connsiteY16" fmla="*/ 0 h 5773003"/>
              <a:gd name="connsiteX17" fmla="*/ 8387914 w 11982734"/>
              <a:gd name="connsiteY17" fmla="*/ 0 h 5773003"/>
              <a:gd name="connsiteX18" fmla="*/ 8867223 w 11982734"/>
              <a:gd name="connsiteY18" fmla="*/ 0 h 5773003"/>
              <a:gd name="connsiteX19" fmla="*/ 9226705 w 11982734"/>
              <a:gd name="connsiteY19" fmla="*/ 0 h 5773003"/>
              <a:gd name="connsiteX20" fmla="*/ 9706015 w 11982734"/>
              <a:gd name="connsiteY20" fmla="*/ 0 h 5773003"/>
              <a:gd name="connsiteX21" fmla="*/ 10424979 w 11982734"/>
              <a:gd name="connsiteY21" fmla="*/ 0 h 5773003"/>
              <a:gd name="connsiteX22" fmla="*/ 10784461 w 11982734"/>
              <a:gd name="connsiteY22" fmla="*/ 0 h 5773003"/>
              <a:gd name="connsiteX23" fmla="*/ 11024115 w 11982734"/>
              <a:gd name="connsiteY23" fmla="*/ 0 h 5773003"/>
              <a:gd name="connsiteX24" fmla="*/ 11982734 w 11982734"/>
              <a:gd name="connsiteY24" fmla="*/ 0 h 5773003"/>
              <a:gd name="connsiteX25" fmla="*/ 11982734 w 11982734"/>
              <a:gd name="connsiteY25" fmla="*/ 404110 h 5773003"/>
              <a:gd name="connsiteX26" fmla="*/ 11982734 w 11982734"/>
              <a:gd name="connsiteY26" fmla="*/ 808220 h 5773003"/>
              <a:gd name="connsiteX27" fmla="*/ 11982734 w 11982734"/>
              <a:gd name="connsiteY27" fmla="*/ 1270061 h 5773003"/>
              <a:gd name="connsiteX28" fmla="*/ 11982734 w 11982734"/>
              <a:gd name="connsiteY28" fmla="*/ 1847361 h 5773003"/>
              <a:gd name="connsiteX29" fmla="*/ 11982734 w 11982734"/>
              <a:gd name="connsiteY29" fmla="*/ 2482391 h 5773003"/>
              <a:gd name="connsiteX30" fmla="*/ 11982734 w 11982734"/>
              <a:gd name="connsiteY30" fmla="*/ 3001962 h 5773003"/>
              <a:gd name="connsiteX31" fmla="*/ 11982734 w 11982734"/>
              <a:gd name="connsiteY31" fmla="*/ 3463802 h 5773003"/>
              <a:gd name="connsiteX32" fmla="*/ 11982734 w 11982734"/>
              <a:gd name="connsiteY32" fmla="*/ 3925642 h 5773003"/>
              <a:gd name="connsiteX33" fmla="*/ 11982734 w 11982734"/>
              <a:gd name="connsiteY33" fmla="*/ 4560672 h 5773003"/>
              <a:gd name="connsiteX34" fmla="*/ 11982734 w 11982734"/>
              <a:gd name="connsiteY34" fmla="*/ 4964783 h 5773003"/>
              <a:gd name="connsiteX35" fmla="*/ 11982734 w 11982734"/>
              <a:gd name="connsiteY35" fmla="*/ 5773003 h 5773003"/>
              <a:gd name="connsiteX36" fmla="*/ 11383597 w 11982734"/>
              <a:gd name="connsiteY36" fmla="*/ 5773003 h 5773003"/>
              <a:gd name="connsiteX37" fmla="*/ 10544806 w 11982734"/>
              <a:gd name="connsiteY37" fmla="*/ 5773003 h 5773003"/>
              <a:gd name="connsiteX38" fmla="*/ 9945669 w 11982734"/>
              <a:gd name="connsiteY38" fmla="*/ 5773003 h 5773003"/>
              <a:gd name="connsiteX39" fmla="*/ 9706015 w 11982734"/>
              <a:gd name="connsiteY39" fmla="*/ 5773003 h 5773003"/>
              <a:gd name="connsiteX40" fmla="*/ 9466360 w 11982734"/>
              <a:gd name="connsiteY40" fmla="*/ 5773003 h 5773003"/>
              <a:gd name="connsiteX41" fmla="*/ 8627568 w 11982734"/>
              <a:gd name="connsiteY41" fmla="*/ 5773003 h 5773003"/>
              <a:gd name="connsiteX42" fmla="*/ 8148259 w 11982734"/>
              <a:gd name="connsiteY42" fmla="*/ 5773003 h 5773003"/>
              <a:gd name="connsiteX43" fmla="*/ 7309468 w 11982734"/>
              <a:gd name="connsiteY43" fmla="*/ 5773003 h 5773003"/>
              <a:gd name="connsiteX44" fmla="*/ 6710331 w 11982734"/>
              <a:gd name="connsiteY44" fmla="*/ 5773003 h 5773003"/>
              <a:gd name="connsiteX45" fmla="*/ 6470676 w 11982734"/>
              <a:gd name="connsiteY45" fmla="*/ 5773003 h 5773003"/>
              <a:gd name="connsiteX46" fmla="*/ 6111194 w 11982734"/>
              <a:gd name="connsiteY46" fmla="*/ 5773003 h 5773003"/>
              <a:gd name="connsiteX47" fmla="*/ 5631885 w 11982734"/>
              <a:gd name="connsiteY47" fmla="*/ 5773003 h 5773003"/>
              <a:gd name="connsiteX48" fmla="*/ 4912921 w 11982734"/>
              <a:gd name="connsiteY48" fmla="*/ 5773003 h 5773003"/>
              <a:gd name="connsiteX49" fmla="*/ 4193957 w 11982734"/>
              <a:gd name="connsiteY49" fmla="*/ 5773003 h 5773003"/>
              <a:gd name="connsiteX50" fmla="*/ 3594820 w 11982734"/>
              <a:gd name="connsiteY50" fmla="*/ 5773003 h 5773003"/>
              <a:gd name="connsiteX51" fmla="*/ 3115511 w 11982734"/>
              <a:gd name="connsiteY51" fmla="*/ 5773003 h 5773003"/>
              <a:gd name="connsiteX52" fmla="*/ 2276719 w 11982734"/>
              <a:gd name="connsiteY52" fmla="*/ 5773003 h 5773003"/>
              <a:gd name="connsiteX53" fmla="*/ 1677583 w 11982734"/>
              <a:gd name="connsiteY53" fmla="*/ 5773003 h 5773003"/>
              <a:gd name="connsiteX54" fmla="*/ 1318101 w 11982734"/>
              <a:gd name="connsiteY54" fmla="*/ 5773003 h 5773003"/>
              <a:gd name="connsiteX55" fmla="*/ 958619 w 11982734"/>
              <a:gd name="connsiteY55" fmla="*/ 5773003 h 5773003"/>
              <a:gd name="connsiteX56" fmla="*/ 718964 w 11982734"/>
              <a:gd name="connsiteY56" fmla="*/ 5773003 h 5773003"/>
              <a:gd name="connsiteX57" fmla="*/ 0 w 11982734"/>
              <a:gd name="connsiteY57" fmla="*/ 5773003 h 5773003"/>
              <a:gd name="connsiteX58" fmla="*/ 0 w 11982734"/>
              <a:gd name="connsiteY58" fmla="*/ 5311163 h 5773003"/>
              <a:gd name="connsiteX59" fmla="*/ 0 w 11982734"/>
              <a:gd name="connsiteY59" fmla="*/ 4849323 h 5773003"/>
              <a:gd name="connsiteX60" fmla="*/ 0 w 11982734"/>
              <a:gd name="connsiteY60" fmla="*/ 4214292 h 5773003"/>
              <a:gd name="connsiteX61" fmla="*/ 0 w 11982734"/>
              <a:gd name="connsiteY61" fmla="*/ 3579262 h 5773003"/>
              <a:gd name="connsiteX62" fmla="*/ 0 w 11982734"/>
              <a:gd name="connsiteY62" fmla="*/ 2944232 h 5773003"/>
              <a:gd name="connsiteX63" fmla="*/ 0 w 11982734"/>
              <a:gd name="connsiteY63" fmla="*/ 2540121 h 5773003"/>
              <a:gd name="connsiteX64" fmla="*/ 0 w 11982734"/>
              <a:gd name="connsiteY64" fmla="*/ 2078281 h 5773003"/>
              <a:gd name="connsiteX65" fmla="*/ 0 w 11982734"/>
              <a:gd name="connsiteY65" fmla="*/ 1443251 h 5773003"/>
              <a:gd name="connsiteX66" fmla="*/ 0 w 11982734"/>
              <a:gd name="connsiteY66" fmla="*/ 750490 h 5773003"/>
              <a:gd name="connsiteX67" fmla="*/ 0 w 11982734"/>
              <a:gd name="connsiteY67" fmla="*/ 0 h 577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1982734" h="5773003" fill="none" extrusionOk="0">
                <a:moveTo>
                  <a:pt x="0" y="0"/>
                </a:moveTo>
                <a:cubicBezTo>
                  <a:pt x="104855" y="-7002"/>
                  <a:pt x="383265" y="44624"/>
                  <a:pt x="479309" y="0"/>
                </a:cubicBezTo>
                <a:cubicBezTo>
                  <a:pt x="575353" y="-44624"/>
                  <a:pt x="982878" y="46932"/>
                  <a:pt x="1318101" y="0"/>
                </a:cubicBezTo>
                <a:cubicBezTo>
                  <a:pt x="1653324" y="-46932"/>
                  <a:pt x="1733345" y="18682"/>
                  <a:pt x="2037065" y="0"/>
                </a:cubicBezTo>
                <a:cubicBezTo>
                  <a:pt x="2340785" y="-18682"/>
                  <a:pt x="2283695" y="1936"/>
                  <a:pt x="2516374" y="0"/>
                </a:cubicBezTo>
                <a:cubicBezTo>
                  <a:pt x="2749053" y="-1936"/>
                  <a:pt x="2640972" y="6278"/>
                  <a:pt x="2756029" y="0"/>
                </a:cubicBezTo>
                <a:cubicBezTo>
                  <a:pt x="2871086" y="-6278"/>
                  <a:pt x="3104530" y="34086"/>
                  <a:pt x="3235338" y="0"/>
                </a:cubicBezTo>
                <a:cubicBezTo>
                  <a:pt x="3366146" y="-34086"/>
                  <a:pt x="3690344" y="65676"/>
                  <a:pt x="3954302" y="0"/>
                </a:cubicBezTo>
                <a:cubicBezTo>
                  <a:pt x="4218260" y="-65676"/>
                  <a:pt x="4528552" y="73320"/>
                  <a:pt x="4793094" y="0"/>
                </a:cubicBezTo>
                <a:cubicBezTo>
                  <a:pt x="5057636" y="-73320"/>
                  <a:pt x="4941172" y="2502"/>
                  <a:pt x="5032748" y="0"/>
                </a:cubicBezTo>
                <a:cubicBezTo>
                  <a:pt x="5124324" y="-2502"/>
                  <a:pt x="5167007" y="26054"/>
                  <a:pt x="5272403" y="0"/>
                </a:cubicBezTo>
                <a:cubicBezTo>
                  <a:pt x="5377800" y="-26054"/>
                  <a:pt x="5904478" y="59383"/>
                  <a:pt x="6111194" y="0"/>
                </a:cubicBezTo>
                <a:cubicBezTo>
                  <a:pt x="6317910" y="-59383"/>
                  <a:pt x="6288078" y="24190"/>
                  <a:pt x="6350849" y="0"/>
                </a:cubicBezTo>
                <a:cubicBezTo>
                  <a:pt x="6413620" y="-24190"/>
                  <a:pt x="6794579" y="57290"/>
                  <a:pt x="6949986" y="0"/>
                </a:cubicBezTo>
                <a:cubicBezTo>
                  <a:pt x="7105393" y="-57290"/>
                  <a:pt x="7135266" y="2306"/>
                  <a:pt x="7309468" y="0"/>
                </a:cubicBezTo>
                <a:cubicBezTo>
                  <a:pt x="7483670" y="-2306"/>
                  <a:pt x="7500079" y="28442"/>
                  <a:pt x="7668950" y="0"/>
                </a:cubicBezTo>
                <a:cubicBezTo>
                  <a:pt x="7837821" y="-28442"/>
                  <a:pt x="7854829" y="27338"/>
                  <a:pt x="8028432" y="0"/>
                </a:cubicBezTo>
                <a:cubicBezTo>
                  <a:pt x="8202035" y="-27338"/>
                  <a:pt x="8232764" y="8685"/>
                  <a:pt x="8387914" y="0"/>
                </a:cubicBezTo>
                <a:cubicBezTo>
                  <a:pt x="8543064" y="-8685"/>
                  <a:pt x="8634869" y="222"/>
                  <a:pt x="8867223" y="0"/>
                </a:cubicBezTo>
                <a:cubicBezTo>
                  <a:pt x="9099577" y="-222"/>
                  <a:pt x="9074841" y="12700"/>
                  <a:pt x="9226705" y="0"/>
                </a:cubicBezTo>
                <a:cubicBezTo>
                  <a:pt x="9378569" y="-12700"/>
                  <a:pt x="9599868" y="47541"/>
                  <a:pt x="9706015" y="0"/>
                </a:cubicBezTo>
                <a:cubicBezTo>
                  <a:pt x="9812162" y="-47541"/>
                  <a:pt x="10258066" y="52143"/>
                  <a:pt x="10424979" y="0"/>
                </a:cubicBezTo>
                <a:cubicBezTo>
                  <a:pt x="10591892" y="-52143"/>
                  <a:pt x="10661117" y="1254"/>
                  <a:pt x="10784461" y="0"/>
                </a:cubicBezTo>
                <a:cubicBezTo>
                  <a:pt x="10907805" y="-1254"/>
                  <a:pt x="10948951" y="27930"/>
                  <a:pt x="11024115" y="0"/>
                </a:cubicBezTo>
                <a:cubicBezTo>
                  <a:pt x="11099279" y="-27930"/>
                  <a:pt x="11769643" y="95031"/>
                  <a:pt x="11982734" y="0"/>
                </a:cubicBezTo>
                <a:cubicBezTo>
                  <a:pt x="11992909" y="87884"/>
                  <a:pt x="11960521" y="251400"/>
                  <a:pt x="11982734" y="404110"/>
                </a:cubicBezTo>
                <a:cubicBezTo>
                  <a:pt x="12004947" y="556820"/>
                  <a:pt x="11968507" y="652265"/>
                  <a:pt x="11982734" y="808220"/>
                </a:cubicBezTo>
                <a:cubicBezTo>
                  <a:pt x="11996961" y="964175"/>
                  <a:pt x="11975276" y="1113779"/>
                  <a:pt x="11982734" y="1270061"/>
                </a:cubicBezTo>
                <a:cubicBezTo>
                  <a:pt x="11990192" y="1426343"/>
                  <a:pt x="11975487" y="1600781"/>
                  <a:pt x="11982734" y="1847361"/>
                </a:cubicBezTo>
                <a:cubicBezTo>
                  <a:pt x="11989981" y="2093941"/>
                  <a:pt x="11961309" y="2246232"/>
                  <a:pt x="11982734" y="2482391"/>
                </a:cubicBezTo>
                <a:cubicBezTo>
                  <a:pt x="12004159" y="2718550"/>
                  <a:pt x="11942988" y="2768786"/>
                  <a:pt x="11982734" y="3001962"/>
                </a:cubicBezTo>
                <a:cubicBezTo>
                  <a:pt x="12022480" y="3235138"/>
                  <a:pt x="11961335" y="3370720"/>
                  <a:pt x="11982734" y="3463802"/>
                </a:cubicBezTo>
                <a:cubicBezTo>
                  <a:pt x="12004133" y="3556884"/>
                  <a:pt x="11958977" y="3745101"/>
                  <a:pt x="11982734" y="3925642"/>
                </a:cubicBezTo>
                <a:cubicBezTo>
                  <a:pt x="12006491" y="4106183"/>
                  <a:pt x="11932562" y="4386428"/>
                  <a:pt x="11982734" y="4560672"/>
                </a:cubicBezTo>
                <a:cubicBezTo>
                  <a:pt x="12032906" y="4734916"/>
                  <a:pt x="11974148" y="4799874"/>
                  <a:pt x="11982734" y="4964783"/>
                </a:cubicBezTo>
                <a:cubicBezTo>
                  <a:pt x="11991320" y="5129692"/>
                  <a:pt x="11944908" y="5561786"/>
                  <a:pt x="11982734" y="5773003"/>
                </a:cubicBezTo>
                <a:cubicBezTo>
                  <a:pt x="11766762" y="5830548"/>
                  <a:pt x="11513111" y="5727663"/>
                  <a:pt x="11383597" y="5773003"/>
                </a:cubicBezTo>
                <a:cubicBezTo>
                  <a:pt x="11254083" y="5818343"/>
                  <a:pt x="10870491" y="5731192"/>
                  <a:pt x="10544806" y="5773003"/>
                </a:cubicBezTo>
                <a:cubicBezTo>
                  <a:pt x="10219121" y="5814814"/>
                  <a:pt x="10068888" y="5710442"/>
                  <a:pt x="9945669" y="5773003"/>
                </a:cubicBezTo>
                <a:cubicBezTo>
                  <a:pt x="9822450" y="5835564"/>
                  <a:pt x="9821368" y="5759373"/>
                  <a:pt x="9706015" y="5773003"/>
                </a:cubicBezTo>
                <a:cubicBezTo>
                  <a:pt x="9590662" y="5786633"/>
                  <a:pt x="9539468" y="5747915"/>
                  <a:pt x="9466360" y="5773003"/>
                </a:cubicBezTo>
                <a:cubicBezTo>
                  <a:pt x="9393252" y="5798091"/>
                  <a:pt x="8907080" y="5677052"/>
                  <a:pt x="8627568" y="5773003"/>
                </a:cubicBezTo>
                <a:cubicBezTo>
                  <a:pt x="8348056" y="5868954"/>
                  <a:pt x="8377782" y="5736479"/>
                  <a:pt x="8148259" y="5773003"/>
                </a:cubicBezTo>
                <a:cubicBezTo>
                  <a:pt x="7918736" y="5809527"/>
                  <a:pt x="7692124" y="5699567"/>
                  <a:pt x="7309468" y="5773003"/>
                </a:cubicBezTo>
                <a:cubicBezTo>
                  <a:pt x="6926812" y="5846439"/>
                  <a:pt x="6918789" y="5719821"/>
                  <a:pt x="6710331" y="5773003"/>
                </a:cubicBezTo>
                <a:cubicBezTo>
                  <a:pt x="6501873" y="5826185"/>
                  <a:pt x="6558009" y="5747720"/>
                  <a:pt x="6470676" y="5773003"/>
                </a:cubicBezTo>
                <a:cubicBezTo>
                  <a:pt x="6383343" y="5798286"/>
                  <a:pt x="6185012" y="5744365"/>
                  <a:pt x="6111194" y="5773003"/>
                </a:cubicBezTo>
                <a:cubicBezTo>
                  <a:pt x="6037376" y="5801641"/>
                  <a:pt x="5734484" y="5758373"/>
                  <a:pt x="5631885" y="5773003"/>
                </a:cubicBezTo>
                <a:cubicBezTo>
                  <a:pt x="5529286" y="5787633"/>
                  <a:pt x="5220880" y="5754515"/>
                  <a:pt x="4912921" y="5773003"/>
                </a:cubicBezTo>
                <a:cubicBezTo>
                  <a:pt x="4604962" y="5791491"/>
                  <a:pt x="4537401" y="5724218"/>
                  <a:pt x="4193957" y="5773003"/>
                </a:cubicBezTo>
                <a:cubicBezTo>
                  <a:pt x="3850513" y="5821788"/>
                  <a:pt x="3767028" y="5704975"/>
                  <a:pt x="3594820" y="5773003"/>
                </a:cubicBezTo>
                <a:cubicBezTo>
                  <a:pt x="3422612" y="5841031"/>
                  <a:pt x="3323112" y="5754226"/>
                  <a:pt x="3115511" y="5773003"/>
                </a:cubicBezTo>
                <a:cubicBezTo>
                  <a:pt x="2907910" y="5791780"/>
                  <a:pt x="2683569" y="5763957"/>
                  <a:pt x="2276719" y="5773003"/>
                </a:cubicBezTo>
                <a:cubicBezTo>
                  <a:pt x="1869869" y="5782049"/>
                  <a:pt x="1971654" y="5754710"/>
                  <a:pt x="1677583" y="5773003"/>
                </a:cubicBezTo>
                <a:cubicBezTo>
                  <a:pt x="1383512" y="5791296"/>
                  <a:pt x="1394837" y="5737803"/>
                  <a:pt x="1318101" y="5773003"/>
                </a:cubicBezTo>
                <a:cubicBezTo>
                  <a:pt x="1241365" y="5808203"/>
                  <a:pt x="1080770" y="5738374"/>
                  <a:pt x="958619" y="5773003"/>
                </a:cubicBezTo>
                <a:cubicBezTo>
                  <a:pt x="836468" y="5807632"/>
                  <a:pt x="801697" y="5766892"/>
                  <a:pt x="718964" y="5773003"/>
                </a:cubicBezTo>
                <a:cubicBezTo>
                  <a:pt x="636231" y="5779114"/>
                  <a:pt x="333544" y="5717409"/>
                  <a:pt x="0" y="5773003"/>
                </a:cubicBezTo>
                <a:cubicBezTo>
                  <a:pt x="-33564" y="5603632"/>
                  <a:pt x="43592" y="5416860"/>
                  <a:pt x="0" y="5311163"/>
                </a:cubicBezTo>
                <a:cubicBezTo>
                  <a:pt x="-43592" y="5205466"/>
                  <a:pt x="44076" y="4992517"/>
                  <a:pt x="0" y="4849323"/>
                </a:cubicBezTo>
                <a:cubicBezTo>
                  <a:pt x="-44076" y="4706129"/>
                  <a:pt x="46389" y="4428669"/>
                  <a:pt x="0" y="4214292"/>
                </a:cubicBezTo>
                <a:cubicBezTo>
                  <a:pt x="-46389" y="3999915"/>
                  <a:pt x="30820" y="3891302"/>
                  <a:pt x="0" y="3579262"/>
                </a:cubicBezTo>
                <a:cubicBezTo>
                  <a:pt x="-30820" y="3267222"/>
                  <a:pt x="60023" y="3253104"/>
                  <a:pt x="0" y="2944232"/>
                </a:cubicBezTo>
                <a:cubicBezTo>
                  <a:pt x="-60023" y="2635360"/>
                  <a:pt x="45272" y="2716137"/>
                  <a:pt x="0" y="2540121"/>
                </a:cubicBezTo>
                <a:cubicBezTo>
                  <a:pt x="-45272" y="2364105"/>
                  <a:pt x="35422" y="2216282"/>
                  <a:pt x="0" y="2078281"/>
                </a:cubicBezTo>
                <a:cubicBezTo>
                  <a:pt x="-35422" y="1940280"/>
                  <a:pt x="45657" y="1754959"/>
                  <a:pt x="0" y="1443251"/>
                </a:cubicBezTo>
                <a:cubicBezTo>
                  <a:pt x="-45657" y="1131543"/>
                  <a:pt x="74256" y="981689"/>
                  <a:pt x="0" y="750490"/>
                </a:cubicBezTo>
                <a:cubicBezTo>
                  <a:pt x="-74256" y="519291"/>
                  <a:pt x="29159" y="165368"/>
                  <a:pt x="0" y="0"/>
                </a:cubicBezTo>
                <a:close/>
              </a:path>
              <a:path w="11982734" h="5773003" stroke="0" extrusionOk="0">
                <a:moveTo>
                  <a:pt x="0" y="0"/>
                </a:moveTo>
                <a:cubicBezTo>
                  <a:pt x="146572" y="-9974"/>
                  <a:pt x="331367" y="36576"/>
                  <a:pt x="479309" y="0"/>
                </a:cubicBezTo>
                <a:cubicBezTo>
                  <a:pt x="627251" y="-36576"/>
                  <a:pt x="657877" y="8519"/>
                  <a:pt x="718964" y="0"/>
                </a:cubicBezTo>
                <a:cubicBezTo>
                  <a:pt x="780051" y="-8519"/>
                  <a:pt x="1389619" y="71279"/>
                  <a:pt x="1557755" y="0"/>
                </a:cubicBezTo>
                <a:cubicBezTo>
                  <a:pt x="1725891" y="-71279"/>
                  <a:pt x="1841115" y="49131"/>
                  <a:pt x="2037065" y="0"/>
                </a:cubicBezTo>
                <a:cubicBezTo>
                  <a:pt x="2233015" y="-49131"/>
                  <a:pt x="2287588" y="2498"/>
                  <a:pt x="2516374" y="0"/>
                </a:cubicBezTo>
                <a:cubicBezTo>
                  <a:pt x="2745160" y="-2498"/>
                  <a:pt x="2966798" y="3353"/>
                  <a:pt x="3355166" y="0"/>
                </a:cubicBezTo>
                <a:cubicBezTo>
                  <a:pt x="3743534" y="-3353"/>
                  <a:pt x="3564506" y="40027"/>
                  <a:pt x="3714648" y="0"/>
                </a:cubicBezTo>
                <a:cubicBezTo>
                  <a:pt x="3864790" y="-40027"/>
                  <a:pt x="4307440" y="35911"/>
                  <a:pt x="4553439" y="0"/>
                </a:cubicBezTo>
                <a:cubicBezTo>
                  <a:pt x="4799438" y="-35911"/>
                  <a:pt x="5204985" y="61622"/>
                  <a:pt x="5392230" y="0"/>
                </a:cubicBezTo>
                <a:cubicBezTo>
                  <a:pt x="5579475" y="-61622"/>
                  <a:pt x="5856514" y="687"/>
                  <a:pt x="5991367" y="0"/>
                </a:cubicBezTo>
                <a:cubicBezTo>
                  <a:pt x="6126220" y="-687"/>
                  <a:pt x="6558076" y="34486"/>
                  <a:pt x="6830158" y="0"/>
                </a:cubicBezTo>
                <a:cubicBezTo>
                  <a:pt x="7102240" y="-34486"/>
                  <a:pt x="7173850" y="12394"/>
                  <a:pt x="7309468" y="0"/>
                </a:cubicBezTo>
                <a:cubicBezTo>
                  <a:pt x="7445086" y="-12394"/>
                  <a:pt x="7614533" y="49018"/>
                  <a:pt x="7788777" y="0"/>
                </a:cubicBezTo>
                <a:cubicBezTo>
                  <a:pt x="7963021" y="-49018"/>
                  <a:pt x="8156695" y="65763"/>
                  <a:pt x="8507741" y="0"/>
                </a:cubicBezTo>
                <a:cubicBezTo>
                  <a:pt x="8858787" y="-65763"/>
                  <a:pt x="8804425" y="5162"/>
                  <a:pt x="8987051" y="0"/>
                </a:cubicBezTo>
                <a:cubicBezTo>
                  <a:pt x="9169677" y="-5162"/>
                  <a:pt x="9429632" y="69660"/>
                  <a:pt x="9825842" y="0"/>
                </a:cubicBezTo>
                <a:cubicBezTo>
                  <a:pt x="10222052" y="-69660"/>
                  <a:pt x="10373773" y="93865"/>
                  <a:pt x="10664633" y="0"/>
                </a:cubicBezTo>
                <a:cubicBezTo>
                  <a:pt x="10955493" y="-93865"/>
                  <a:pt x="11078367" y="31396"/>
                  <a:pt x="11263770" y="0"/>
                </a:cubicBezTo>
                <a:cubicBezTo>
                  <a:pt x="11449173" y="-31396"/>
                  <a:pt x="11820067" y="48408"/>
                  <a:pt x="11982734" y="0"/>
                </a:cubicBezTo>
                <a:cubicBezTo>
                  <a:pt x="11992802" y="199604"/>
                  <a:pt x="11965861" y="247828"/>
                  <a:pt x="11982734" y="404110"/>
                </a:cubicBezTo>
                <a:cubicBezTo>
                  <a:pt x="11999607" y="560392"/>
                  <a:pt x="11949316" y="682204"/>
                  <a:pt x="11982734" y="865950"/>
                </a:cubicBezTo>
                <a:cubicBezTo>
                  <a:pt x="12016152" y="1049696"/>
                  <a:pt x="11913347" y="1295400"/>
                  <a:pt x="11982734" y="1500981"/>
                </a:cubicBezTo>
                <a:cubicBezTo>
                  <a:pt x="12052121" y="1706562"/>
                  <a:pt x="11926254" y="1875385"/>
                  <a:pt x="11982734" y="2020551"/>
                </a:cubicBezTo>
                <a:cubicBezTo>
                  <a:pt x="12039214" y="2165717"/>
                  <a:pt x="11953234" y="2313577"/>
                  <a:pt x="11982734" y="2482391"/>
                </a:cubicBezTo>
                <a:cubicBezTo>
                  <a:pt x="12012234" y="2651205"/>
                  <a:pt x="11967997" y="2863782"/>
                  <a:pt x="11982734" y="3117422"/>
                </a:cubicBezTo>
                <a:cubicBezTo>
                  <a:pt x="11997471" y="3371062"/>
                  <a:pt x="11972210" y="3432106"/>
                  <a:pt x="11982734" y="3694722"/>
                </a:cubicBezTo>
                <a:cubicBezTo>
                  <a:pt x="11993258" y="3957338"/>
                  <a:pt x="11941607" y="4104802"/>
                  <a:pt x="11982734" y="4272022"/>
                </a:cubicBezTo>
                <a:cubicBezTo>
                  <a:pt x="12023861" y="4439242"/>
                  <a:pt x="11930513" y="4768631"/>
                  <a:pt x="11982734" y="4964783"/>
                </a:cubicBezTo>
                <a:cubicBezTo>
                  <a:pt x="12034955" y="5160935"/>
                  <a:pt x="11899634" y="5565029"/>
                  <a:pt x="11982734" y="5773003"/>
                </a:cubicBezTo>
                <a:cubicBezTo>
                  <a:pt x="11869200" y="5790382"/>
                  <a:pt x="11832453" y="5744568"/>
                  <a:pt x="11743079" y="5773003"/>
                </a:cubicBezTo>
                <a:cubicBezTo>
                  <a:pt x="11653705" y="5801438"/>
                  <a:pt x="11185353" y="5770003"/>
                  <a:pt x="11024115" y="5773003"/>
                </a:cubicBezTo>
                <a:cubicBezTo>
                  <a:pt x="10862877" y="5776003"/>
                  <a:pt x="10853953" y="5771514"/>
                  <a:pt x="10784461" y="5773003"/>
                </a:cubicBezTo>
                <a:cubicBezTo>
                  <a:pt x="10714969" y="5774492"/>
                  <a:pt x="10422640" y="5687013"/>
                  <a:pt x="10065497" y="5773003"/>
                </a:cubicBezTo>
                <a:cubicBezTo>
                  <a:pt x="9708354" y="5858993"/>
                  <a:pt x="9832080" y="5761464"/>
                  <a:pt x="9706015" y="5773003"/>
                </a:cubicBezTo>
                <a:cubicBezTo>
                  <a:pt x="9579950" y="5784542"/>
                  <a:pt x="9541254" y="5762485"/>
                  <a:pt x="9466360" y="5773003"/>
                </a:cubicBezTo>
                <a:cubicBezTo>
                  <a:pt x="9391467" y="5783521"/>
                  <a:pt x="9243971" y="5757134"/>
                  <a:pt x="9106878" y="5773003"/>
                </a:cubicBezTo>
                <a:cubicBezTo>
                  <a:pt x="8969785" y="5788872"/>
                  <a:pt x="8622167" y="5727236"/>
                  <a:pt x="8387914" y="5773003"/>
                </a:cubicBezTo>
                <a:cubicBezTo>
                  <a:pt x="8153661" y="5818770"/>
                  <a:pt x="8113066" y="5751515"/>
                  <a:pt x="8028432" y="5773003"/>
                </a:cubicBezTo>
                <a:cubicBezTo>
                  <a:pt x="7943798" y="5794491"/>
                  <a:pt x="7864915" y="5766165"/>
                  <a:pt x="7788777" y="5773003"/>
                </a:cubicBezTo>
                <a:cubicBezTo>
                  <a:pt x="7712639" y="5779841"/>
                  <a:pt x="7561109" y="5760159"/>
                  <a:pt x="7429295" y="5773003"/>
                </a:cubicBezTo>
                <a:cubicBezTo>
                  <a:pt x="7297481" y="5785847"/>
                  <a:pt x="7097895" y="5728756"/>
                  <a:pt x="6949986" y="5773003"/>
                </a:cubicBezTo>
                <a:cubicBezTo>
                  <a:pt x="6802077" y="5817250"/>
                  <a:pt x="6540584" y="5754098"/>
                  <a:pt x="6350849" y="5773003"/>
                </a:cubicBezTo>
                <a:cubicBezTo>
                  <a:pt x="6161114" y="5791908"/>
                  <a:pt x="6100966" y="5732926"/>
                  <a:pt x="5991367" y="5773003"/>
                </a:cubicBezTo>
                <a:cubicBezTo>
                  <a:pt x="5881768" y="5813080"/>
                  <a:pt x="5391236" y="5677673"/>
                  <a:pt x="5152576" y="5773003"/>
                </a:cubicBezTo>
                <a:cubicBezTo>
                  <a:pt x="4913916" y="5868333"/>
                  <a:pt x="4760081" y="5749436"/>
                  <a:pt x="4553439" y="5773003"/>
                </a:cubicBezTo>
                <a:cubicBezTo>
                  <a:pt x="4346797" y="5796570"/>
                  <a:pt x="4057962" y="5696365"/>
                  <a:pt x="3714648" y="5773003"/>
                </a:cubicBezTo>
                <a:cubicBezTo>
                  <a:pt x="3371334" y="5849641"/>
                  <a:pt x="3272018" y="5737032"/>
                  <a:pt x="2995683" y="5773003"/>
                </a:cubicBezTo>
                <a:cubicBezTo>
                  <a:pt x="2719348" y="5808974"/>
                  <a:pt x="2710399" y="5739210"/>
                  <a:pt x="2516374" y="5773003"/>
                </a:cubicBezTo>
                <a:cubicBezTo>
                  <a:pt x="2322349" y="5806796"/>
                  <a:pt x="1970241" y="5689863"/>
                  <a:pt x="1797410" y="5773003"/>
                </a:cubicBezTo>
                <a:cubicBezTo>
                  <a:pt x="1624579" y="5856143"/>
                  <a:pt x="1543188" y="5731120"/>
                  <a:pt x="1437928" y="5773003"/>
                </a:cubicBezTo>
                <a:cubicBezTo>
                  <a:pt x="1332668" y="5814886"/>
                  <a:pt x="1005756" y="5757083"/>
                  <a:pt x="838791" y="5773003"/>
                </a:cubicBezTo>
                <a:cubicBezTo>
                  <a:pt x="671826" y="5788923"/>
                  <a:pt x="657350" y="5767446"/>
                  <a:pt x="599137" y="5773003"/>
                </a:cubicBezTo>
                <a:cubicBezTo>
                  <a:pt x="540924" y="5778560"/>
                  <a:pt x="153022" y="5715062"/>
                  <a:pt x="0" y="5773003"/>
                </a:cubicBezTo>
                <a:cubicBezTo>
                  <a:pt x="-37502" y="5511913"/>
                  <a:pt x="14423" y="5314223"/>
                  <a:pt x="0" y="5195703"/>
                </a:cubicBezTo>
                <a:cubicBezTo>
                  <a:pt x="-14423" y="5077183"/>
                  <a:pt x="62569" y="4821223"/>
                  <a:pt x="0" y="4560672"/>
                </a:cubicBezTo>
                <a:cubicBezTo>
                  <a:pt x="-62569" y="4300121"/>
                  <a:pt x="36446" y="4213616"/>
                  <a:pt x="0" y="3925642"/>
                </a:cubicBezTo>
                <a:cubicBezTo>
                  <a:pt x="-36446" y="3637668"/>
                  <a:pt x="118" y="3663403"/>
                  <a:pt x="0" y="3463802"/>
                </a:cubicBezTo>
                <a:cubicBezTo>
                  <a:pt x="-118" y="3264201"/>
                  <a:pt x="5548" y="2955952"/>
                  <a:pt x="0" y="2771041"/>
                </a:cubicBezTo>
                <a:cubicBezTo>
                  <a:pt x="-5548" y="2586130"/>
                  <a:pt x="55755" y="2456246"/>
                  <a:pt x="0" y="2193741"/>
                </a:cubicBezTo>
                <a:cubicBezTo>
                  <a:pt x="-55755" y="1931236"/>
                  <a:pt x="5399" y="1977746"/>
                  <a:pt x="0" y="1789631"/>
                </a:cubicBezTo>
                <a:cubicBezTo>
                  <a:pt x="-5399" y="1601516"/>
                  <a:pt x="6880" y="1438190"/>
                  <a:pt x="0" y="1212331"/>
                </a:cubicBezTo>
                <a:cubicBezTo>
                  <a:pt x="-6880" y="986472"/>
                  <a:pt x="56790" y="935153"/>
                  <a:pt x="0" y="692760"/>
                </a:cubicBezTo>
                <a:cubicBezTo>
                  <a:pt x="-56790" y="450367"/>
                  <a:pt x="34317" y="156321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Scribble/>
                  </ask:type>
                </ask:lineSketchStyleProps>
              </a:ext>
            </a:extLst>
          </a:ln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4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48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GB" sz="6600" b="1" dirty="0"/>
          </a:p>
          <a:p>
            <a:pPr marL="0" indent="0">
              <a:buNone/>
            </a:pPr>
            <a:r>
              <a:rPr lang="en-GB" dirty="0"/>
              <a:t>Prepared by: Misganaw A.(MSC.)</a:t>
            </a:r>
          </a:p>
          <a:p>
            <a:pPr marL="0" indent="0">
              <a:buNone/>
            </a:pPr>
            <a:r>
              <a:rPr lang="en-GB" sz="2000" dirty="0"/>
              <a:t>Email: </a:t>
            </a:r>
            <a:r>
              <a:rPr lang="en-GB" sz="2000" dirty="0">
                <a:hlinkClick r:id="rId2"/>
              </a:rPr>
              <a:t>mail@ethioptec.com/ethiomisgie@gmail.com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Website : </a:t>
            </a:r>
            <a:r>
              <a:rPr lang="en-GB" sz="2000" dirty="0">
                <a:hlinkClick r:id="rId3"/>
              </a:rPr>
              <a:t>https://ethioptec.com</a:t>
            </a:r>
            <a:r>
              <a:rPr lang="en-GB" sz="2000" dirty="0"/>
              <a:t> or </a:t>
            </a:r>
            <a:r>
              <a:rPr lang="en-GB" sz="2000" dirty="0">
                <a:hlinkClick r:id="rId4"/>
              </a:rPr>
              <a:t>https://info.ethioptec.com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r>
              <a:rPr lang="en-GB" sz="2000" dirty="0"/>
              <a:t>Telegram: </a:t>
            </a:r>
            <a:r>
              <a:rPr lang="en-GB" sz="2000" dirty="0">
                <a:hlinkClick r:id="rId5"/>
              </a:rPr>
              <a:t>https://t.me/ethiop_computing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685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Example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 us consider a given function,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)=4.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</a:t>
            </a:r>
            <a:r>
              <a:rPr lang="en-US" sz="2000" b="1" i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+10.n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+5.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+1.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Considering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)⩾4.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 all the values of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&gt;0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Hence, the complexity of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can be represented as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Ω(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)), i.e. Ω(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5A9F4C-5FE2-8007-9D35-2A497A00B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1498" y="3114036"/>
            <a:ext cx="6143261" cy="360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75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2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θ: Asymptotic Tight Bound</a:t>
            </a:r>
            <a:endParaRPr lang="en-US" sz="22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notation decides whether the upper and lower bounds of a given function are same or not. The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average running time of algorithm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always between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lower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bound and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upper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bound.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 upper bound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(O)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lower bound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(Ω)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gives the same result then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Θ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notation will also have the same rate of growth.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an example, let us assume that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f(n) = 10n + 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the expression. Then, its tight upper bound g(n) is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O(n).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rate of growth in best case is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 (n) =O(n).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this case, rate of growths in best case and worst are same. As a result, the average case will also be same. 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940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Note: For a given function (algorithm), if the rate of growths (bounds) for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Ω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are not</a:t>
            </a:r>
            <a:b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same then the rate of growth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Θ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case may not be same.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say that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θ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))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 there exist constants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2000" b="1" kern="100" baseline="-25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2000" b="1" kern="100" baseline="-25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that </a:t>
            </a:r>
            <a:r>
              <a:rPr lang="en-US" sz="20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</a:t>
            </a:r>
            <a:r>
              <a:rPr lang="en-US" sz="20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)⩽</a:t>
            </a:r>
            <a:r>
              <a:rPr lang="en-US" sz="20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)⩽</a:t>
            </a:r>
            <a:r>
              <a:rPr lang="en-US" sz="20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</a:t>
            </a:r>
            <a:r>
              <a:rPr lang="en-US" sz="20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2000" b="1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all sufficiently large value of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Here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a positive integer.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means function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a tight bound for function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10D738-32F3-C430-2721-56596D8594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5602" y="3246129"/>
            <a:ext cx="5232417" cy="325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789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 lnSpcReduction="10000"/>
          </a:bodyPr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Example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 us consider a given function,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)=4.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</a:t>
            </a:r>
            <a:r>
              <a:rPr lang="en-US" sz="2000" b="1" i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+10.n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+5.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+1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Considering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4.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)⩽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)⩽5.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all the large values of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Hence, the complexity of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can be represented as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θ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)), i.e.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θ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Analyzing Algorithm</a:t>
            </a:r>
            <a:endParaRPr lang="en-US" sz="20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Suppose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“M‟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an algorithm, and suppose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“n‟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the size of the input data. 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Clearly the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complexity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 of M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increases as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increases. 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usually the rate of increase of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want to examine. 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is usually done by comparing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with some standard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functions. 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most common computing times are: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O(1), O(log</a:t>
            </a:r>
            <a:r>
              <a:rPr lang="en-US" sz="2000" b="1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O(n), O(n. log</a:t>
            </a:r>
            <a:r>
              <a:rPr lang="en-US" sz="2000" b="1" i="0" baseline="-25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O(n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 O(n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),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O(2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50000"/>
              </a:lnSpc>
              <a:buNone/>
            </a:pP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85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2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Numerical Comparison of Different Algorithms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15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execution time for six of the typical functions is given below: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0A59BF7-37FD-CBAA-3E95-3AEFEB5B1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708" y="2160861"/>
            <a:ext cx="8748680" cy="4194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824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rule of sums</a:t>
            </a:r>
            <a:endParaRPr lang="en-US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Suppose that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T1(n) and T2(n)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are the running times of two programs fragments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P1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P2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that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T1(n) is O(f(n)) and T2(n) is O(g(n)).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Then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T1(n) + T2(n),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running time of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P1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followed by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P2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(max f(n), g(n))</a:t>
            </a:r>
          </a:p>
          <a:p>
            <a:pPr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is called as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rule of sums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example, suppose that we have three steps whose running times are respectively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O(n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), O(n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and O (n. log n)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Then the running time of the first two steps executed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sequentially is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(max (n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n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))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which is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O(n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running time of all three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together is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(max (n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n. log n)) which is O(n</a:t>
            </a:r>
            <a:r>
              <a:rPr lang="en-US" sz="2000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539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Running time of a program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When solving a problem, we are faced with a choice among algorithms. The basis for this can be any one of the following: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would like an algorithm that is easy to understand, code and debug.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would like an algorithm that makes efficient use of the computer’s resources, especially, one that runs as fast as possible.</a:t>
            </a: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Measuring the running time of a program</a:t>
            </a:r>
            <a:endParaRPr lang="en-US" sz="20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running time of a program depends on factors such as: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input to the program.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quality of code generated by the compiler used to create the object program.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nature and speed of the instructions on the machine used to execute the program, and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time complexity of the algorithm underlying the program.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969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Rules for using big-O: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big-O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gives an upper bound only.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an algorithm is 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O(n</a:t>
            </a:r>
            <a:r>
              <a:rPr lang="en-US" sz="2000" b="1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it doesn’t have to take 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1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steps (or a constant multiple of </a:t>
            </a:r>
            <a:r>
              <a:rPr lang="en-US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1" kern="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But it can’t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take more than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0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any algorithm that is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O(n),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also an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</a:t>
            </a:r>
            <a:r>
              <a:rPr lang="en-US" sz="20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algorithm.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this seems confusing, think of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big-O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being like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"&lt;"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Any number that is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 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also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 n</a:t>
            </a:r>
            <a:r>
              <a:rPr lang="en-US" sz="20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Ignoring constant factors: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O(c f(n)) = O(f(n)),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where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 constant; e.g.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O(20 n</a:t>
            </a:r>
            <a:r>
              <a:rPr lang="en-US" sz="20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O(n</a:t>
            </a:r>
            <a:r>
              <a:rPr lang="en-US" sz="20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Ignoring smaller terms: If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a&lt;b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then </a:t>
            </a: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O(</a:t>
            </a:r>
            <a:r>
              <a:rPr lang="en-US" sz="1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a+b</a:t>
            </a: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= O(b),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for example </a:t>
            </a: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O(n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</a:t>
            </a: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+n) = O(n</a:t>
            </a:r>
            <a:r>
              <a:rPr lang="en-US" sz="18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</a:t>
            </a: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Upper bound only: If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a&lt;b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then an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O(a)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algorithm is also an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O(b)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algorithm. For example, an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algorithm is also an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</a:t>
            </a:r>
            <a:r>
              <a:rPr lang="en-US" sz="20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algorithm (but not vice versa).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315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457200" marR="0" lvl="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log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"bigger" than any constant, from an asymptotic view (that means for large enough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So if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 constant, an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 + k)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algorithm is also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by ignoring smaller terms.</a:t>
            </a:r>
          </a:p>
          <a:p>
            <a:pPr marL="457200" marR="0" lvl="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Similarly, an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O(log n + k)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algorithm is also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O(log n).</a:t>
            </a:r>
            <a:endParaRPr lang="en-US" sz="20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Another consequence of the last item is that an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 log n + n)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algorithm, which is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O(n(log n + 1)),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can be simplified to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 </a:t>
            </a:r>
            <a:r>
              <a:rPr lang="en-US" sz="2000" b="1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logn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Calculating the running time of a program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 us now look into how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big-O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bounds can be computed for some common algorithms.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 1: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consider a short piece of source code: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125D9C-7AD5-1163-C748-DFEC11A89C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460" y="5335492"/>
            <a:ext cx="3132075" cy="111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70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y, z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scalars, this piece of code takes a </a:t>
            </a:r>
            <a:r>
              <a:rPr lang="en-US" sz="20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constant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amount of time, which we write</a:t>
            </a:r>
            <a:r>
              <a:rPr lang="en-US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O(1).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terms of actual computer instructions or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clock ticks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it’s difficult to say exactly how long it takes. But whatever it is, it should be the same whenever this piece of code is executed.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O(1)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means </a:t>
            </a:r>
            <a:r>
              <a:rPr lang="en-US" sz="20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constant, it might be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5, or 1 or 1000.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6602FE-E984-9786-B10D-11463B1C2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873" y="3056955"/>
            <a:ext cx="5454974" cy="318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40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Asymptotic Analysis</a:t>
            </a:r>
            <a:endParaRPr lang="en-US" sz="20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Asymptotic analysis of an algorithm refers to defining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mathematical foundation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/framing of its run-time performance. 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Using asymptotic analysis, we can very well conclude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best case, average case, and worst case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scenario of an algorithm.</a:t>
            </a:r>
          </a:p>
          <a:p>
            <a:pPr algn="just">
              <a:lnSpc>
                <a:spcPct val="150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Asymptotic analysis is input bound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i.e., if there's no input to the algorithm, it is concluded to work in a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constant time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Asymptotic analysis refers to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computing the running time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any operation in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mathematical units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computation. 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15000"/>
              </a:lnSpc>
              <a:buNone/>
            </a:pP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0607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 4: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Analysis of simple for loop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 let’s consider a simple for loop: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loop will run exactly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times, because the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inside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loop takes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constant time</a:t>
            </a:r>
            <a:endParaRPr lang="en-US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total running time is proportional to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We write it as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O(n).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actual number of instructions might be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while the running time might be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17n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microseconds.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might even be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17n+3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microseconds because the loop needs some time to start up. The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big-O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notation allows a multiplication factor (like 17) as well as an additive factor (like 3).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long as it’s a linear function which is proportional to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n,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correct notation is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O(n)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the code is said to have </a:t>
            </a:r>
            <a:r>
              <a:rPr lang="en-US" sz="20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linear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running time.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DE18CA1-8CE4-A8C0-7026-6E31E71017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7216" y="1163404"/>
            <a:ext cx="3787737" cy="82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2342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 6: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Analysis of matrix multiply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start with an easy case. Multiplying two </a:t>
            </a:r>
            <a:r>
              <a:rPr lang="en-US" sz="20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en-US" sz="20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en-US" sz="20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r>
              <a:rPr lang="en-US" sz="2000" b="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matrices. The code to compute the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matrix product </a:t>
            </a:r>
            <a:r>
              <a:rPr lang="en-US" sz="20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 = A * B</a:t>
            </a:r>
            <a:r>
              <a:rPr lang="en-US" sz="2000" b="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given below.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kern="1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0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There are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 nested </a:t>
            </a:r>
            <a:r>
              <a:rPr lang="en-US" sz="2000" b="1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for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loops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each of which runs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 times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innermost loop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therefore executes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n*n*n = 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times.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innermost statement, which contains a scalar sum and product takes constant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O(1)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time.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 the algorithm overall takes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O(n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time.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26BF2E-A29B-4E72-6F8B-13147F252A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7542" y="2676017"/>
            <a:ext cx="6763899" cy="150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1616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GB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Solving recurrence solution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recurrence is an equation or inequality that describes a function in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terms of its value on smaller inputs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Recurrences are generally used in divide-and-conquer paradigm.</a:t>
            </a:r>
          </a:p>
          <a:p>
            <a:pPr marL="0" marR="0" indent="0" algn="just">
              <a:lnSpc>
                <a:spcPct val="1150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recurrence relation can be solved using the following methods −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Substitution Method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In this method, we guess a bound and using mathematical induction we prove that our assumption was correct.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Recursion Tree Method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In this method, a recurrence tree is formed where each node represents the cost.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Master’s Theorem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This is another important technique to find the complexity of a recurrence relation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693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spcBef>
                <a:spcPts val="200"/>
              </a:spcBef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rial-BoldMT"/>
              </a:rPr>
              <a:t>Exercises on methods of algorithm analysis</a:t>
            </a:r>
            <a:br>
              <a:rPr lang="en-GB" sz="1800" b="1" i="0" dirty="0">
                <a:solidFill>
                  <a:srgbClr val="000000"/>
                </a:solidFill>
                <a:effectLst/>
                <a:latin typeface="Arial-BoldMT"/>
              </a:rPr>
            </a:br>
            <a:r>
              <a:rPr lang="en-GB" sz="1800" b="0" i="0" dirty="0">
                <a:solidFill>
                  <a:srgbClr val="000000"/>
                </a:solidFill>
                <a:effectLst/>
                <a:latin typeface="ArialMT"/>
              </a:rPr>
              <a:t>1</a:t>
            </a:r>
            <a:r>
              <a:rPr lang="en-GB" sz="2000" b="0" i="0" dirty="0">
                <a:solidFill>
                  <a:srgbClr val="000000"/>
                </a:solidFill>
                <a:effectLst/>
                <a:latin typeface="ArialMT"/>
              </a:rPr>
              <a:t>. Find the time complexity for the following program?</a:t>
            </a:r>
            <a:br>
              <a:rPr lang="en-GB" sz="2000" b="0" i="0" dirty="0">
                <a:solidFill>
                  <a:srgbClr val="000000"/>
                </a:solidFill>
                <a:effectLst/>
                <a:latin typeface="ArialMT"/>
              </a:rPr>
            </a:br>
            <a:r>
              <a:rPr lang="en-GB" sz="2000" b="0" i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for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(</a:t>
            </a: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i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=</a:t>
            </a:r>
            <a:r>
              <a:rPr lang="en-GB" sz="2000" b="0" i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1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;i&lt;</a:t>
            </a: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n;i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=i+</a:t>
            </a:r>
            <a:r>
              <a:rPr lang="en-GB" sz="2000" b="0" i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2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)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{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stmt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}</a:t>
            </a:r>
            <a:br>
              <a:rPr lang="en-GB" sz="2000" b="0" i="0" dirty="0">
                <a:solidFill>
                  <a:srgbClr val="F8F8F2"/>
                </a:solidFill>
                <a:effectLst/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000000"/>
                </a:solidFill>
                <a:effectLst/>
                <a:latin typeface="ArialMT"/>
              </a:rPr>
              <a:t>2. Find the time complexity for the following program?</a:t>
            </a:r>
            <a:br>
              <a:rPr lang="en-GB" sz="2000" b="0" i="0" dirty="0">
                <a:solidFill>
                  <a:srgbClr val="000000"/>
                </a:solidFill>
                <a:effectLst/>
                <a:latin typeface="ArialMT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p=</a:t>
            </a:r>
            <a:r>
              <a:rPr lang="en-GB" sz="2000" b="0" i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0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for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(</a:t>
            </a: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i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=</a:t>
            </a:r>
            <a:r>
              <a:rPr lang="en-GB" sz="2000" b="0" i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1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;p&lt;</a:t>
            </a: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n;i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++)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{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p=</a:t>
            </a: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p+i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}</a:t>
            </a:r>
            <a:br>
              <a:rPr lang="en-GB" sz="1800" b="0" i="0" dirty="0">
                <a:solidFill>
                  <a:srgbClr val="F8F8F2"/>
                </a:solidFill>
                <a:effectLst/>
                <a:latin typeface="Consolas" panose="020B0609020204030204" pitchFamily="49" charset="0"/>
              </a:rPr>
            </a:br>
            <a:br>
              <a:rPr lang="en-GB" sz="1400" dirty="0"/>
            </a:b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077CFC-9B0B-0224-B621-444CCAD307C2}"/>
              </a:ext>
            </a:extLst>
          </p:cNvPr>
          <p:cNvSpPr txBox="1"/>
          <p:nvPr/>
        </p:nvSpPr>
        <p:spPr>
          <a:xfrm>
            <a:off x="6840946" y="1560479"/>
            <a:ext cx="519638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0" i="0" dirty="0">
                <a:solidFill>
                  <a:srgbClr val="000000"/>
                </a:solidFill>
                <a:effectLst/>
                <a:latin typeface="ArialMT"/>
              </a:rPr>
              <a:t>3. Find the time complexity for the following program?</a:t>
            </a:r>
            <a:br>
              <a:rPr lang="en-GB" sz="2000" b="0" i="0" dirty="0">
                <a:solidFill>
                  <a:srgbClr val="000000"/>
                </a:solidFill>
                <a:effectLst/>
                <a:latin typeface="ArialMT"/>
              </a:rPr>
            </a:br>
            <a:r>
              <a:rPr lang="en-GB" sz="2000" b="0" i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for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(</a:t>
            </a: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i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=</a:t>
            </a:r>
            <a:r>
              <a:rPr lang="en-GB" sz="2000" b="0" i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1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;p&lt;</a:t>
            </a: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n;i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=</a:t>
            </a: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i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*</a:t>
            </a:r>
            <a:r>
              <a:rPr lang="en-GB" sz="2000" b="0" i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2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)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{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stmt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}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000000"/>
                </a:solidFill>
                <a:effectLst/>
                <a:latin typeface="ArialMT"/>
              </a:rPr>
              <a:t>4. Find the time complexity for the following program?</a:t>
            </a:r>
            <a:br>
              <a:rPr lang="en-GB" sz="2000" b="0" i="0" dirty="0">
                <a:solidFill>
                  <a:srgbClr val="000000"/>
                </a:solidFill>
                <a:effectLst/>
                <a:latin typeface="ArialMT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a=</a:t>
            </a:r>
            <a:r>
              <a:rPr lang="en-GB" sz="2000" b="0" i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1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9247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while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(a&lt;b)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{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 err="1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stmt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a=a*</a:t>
            </a:r>
            <a:r>
              <a:rPr lang="en-GB" sz="2000" b="0" i="0" dirty="0">
                <a:solidFill>
                  <a:srgbClr val="AC80FF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2</a:t>
            </a: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;</a:t>
            </a:r>
            <a:b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</a:br>
            <a:r>
              <a:rPr lang="en-GB" sz="2000" b="0" i="0" dirty="0">
                <a:solidFill>
                  <a:srgbClr val="F8F8F2"/>
                </a:solidFill>
                <a:effectLst/>
                <a:highlight>
                  <a:srgbClr val="000000"/>
                </a:highlight>
                <a:latin typeface="Consolas" panose="020B0609020204030204" pitchFamily="49" charset="0"/>
              </a:rPr>
              <a:t>}</a:t>
            </a:r>
            <a:r>
              <a:rPr lang="en-GB" sz="2000" dirty="0">
                <a:highlight>
                  <a:srgbClr val="000000"/>
                </a:highlight>
              </a:rPr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7643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671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example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running time of one operation is computed as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may be for another operation it is computed as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means the first operation running time will increase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linearly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with the increase in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the running time of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second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operation will increase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exponentially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when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increases. 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Similarly, the running time of both operations will be nearly the same if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significantly small.</a:t>
            </a:r>
          </a:p>
          <a:p>
            <a:pPr marL="0" marR="0" indent="0" algn="just">
              <a:lnSpc>
                <a:spcPct val="1150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Usually, the time required by an algorithm falls under three types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Best Case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Minimum time required for program execution.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Average Case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Average time required for program execution.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Worst Case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Maximum time required for program execution.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898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asymptotic behavior of a function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refers to the growth of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gets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large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asymptotic behavior of a function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refers to the growth of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gets large.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typically ignore small values of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since we are usually interested in estimating how slow the program will be on large inputs.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good rule of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thumb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that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slower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asymptotic growth rate,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better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algorithm. Though it’s not always true.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example, a linear algorithm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</a:t>
            </a:r>
            <a:r>
              <a:rPr lang="en-US" sz="20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US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∗</a:t>
            </a:r>
            <a:r>
              <a:rPr lang="en-US" sz="20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en-US" sz="20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always asymptotically better than a quadratic one,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*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Where c, d and k are constants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059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Asymptotic Notations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Execution time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an algorithm depends on </a:t>
            </a: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instruction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set</a:t>
            </a: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processor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speed</a:t>
            </a: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disk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I/O speed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etc.</a:t>
            </a:r>
          </a:p>
          <a:p>
            <a:pPr marL="0" marR="0" lvl="0" indent="0" algn="just">
              <a:lnSpc>
                <a:spcPct val="1500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Hence, we estimate the efficiency of an algorithm asymptotically.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 function of an algorithm is represented by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where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the input size.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Following asymptotic notations are used to calculate the running time complexity of an algorithm.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44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Big Oh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Ω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Big omega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θ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Big theta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Little Oh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ω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Little omega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5414B8-0223-D0D8-CC2A-ECA77008D4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2069465"/>
            <a:ext cx="8632530" cy="3949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99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2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O: Asymptotic Upper Bound</a:t>
            </a:r>
            <a:endParaRPr lang="en-US" sz="22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'O' (Big Oh)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the most commonly used notation. A function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can be represented is the order of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is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O(g(n))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if there exists a value of positive integer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a positive constant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such that </a:t>
            </a:r>
          </a:p>
          <a:p>
            <a:pPr algn="just">
              <a:lnSpc>
                <a:spcPct val="115000"/>
              </a:lnSpc>
            </a:pP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)⩽</a:t>
            </a:r>
            <a:r>
              <a:rPr lang="en-US" sz="20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0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US" sz="20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for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&gt;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all case</a:t>
            </a:r>
          </a:p>
          <a:p>
            <a:pPr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Hence, function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an upper bound for function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as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grows faster than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example, if f(n) =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+ 100n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+ 10n + 50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the given algorithm, then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n4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g(n)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That means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g(n)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gives the maximum rate of growth for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at larger values of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f(n) = O(g(n)),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(pronounced order of or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big oh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), says that the growth rate of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less than or equal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(&lt;) 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of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g(n).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960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Example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 us consider a given function,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)=4.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+10.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+5.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+1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Considering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)=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)⩽5.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 all the values of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&gt;2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Hence, the complexity of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f(n)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can be represented as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)), i.e. 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0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20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general, we do not consider lower values of n. That means the rate of growth at lower</a:t>
            </a:r>
            <a:b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values of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not important. In the below figure, </a:t>
            </a: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</a:t>
            </a:r>
            <a:r>
              <a:rPr lang="en-US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the point from which we consider the rate of growths for a given algorithm. Below no the rate of growths may be different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AC8CBA-9FE7-797A-5B62-74A142CD8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164" y="4021313"/>
            <a:ext cx="4790364" cy="279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081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Autofit/>
          </a:bodyPr>
          <a:lstStyle/>
          <a:p>
            <a:pPr marL="0" marR="0" lvl="0" indent="0" algn="ctr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3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 of algorithm analysis</a:t>
            </a:r>
            <a:endParaRPr lang="en-US" sz="3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2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Ω: Asymptotic Lower Bound</a:t>
            </a:r>
            <a:endParaRPr lang="en-US" sz="22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Similar to above discussion, this notation gives the tighter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lower bound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the given</a:t>
            </a:r>
            <a:b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algorithm and we represent it as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f(n) = Ω (g(n)).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means, at larger values of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n,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tighter lower bound of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f(n) is g.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example, if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f(n) = 100n</a:t>
            </a:r>
            <a:r>
              <a:rPr lang="en-US" sz="20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+ 10n + 50, g(n) is Ω (n</a:t>
            </a:r>
            <a:r>
              <a:rPr lang="en-US" sz="2000" b="1" kern="1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.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Ω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notation as be defined as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Ω (g (n)) = {f(n):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there exist positive constants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such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0 &lt;= cg (n) &lt;= f(n)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all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&gt;= no}. g(n)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an asymptotic lower bound for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f(n).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Ω (g (n))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is the set of functions with smaller or same order of growth as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f(n).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36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2843</Words>
  <Application>Microsoft Office PowerPoint</Application>
  <PresentationFormat>Widescreen</PresentationFormat>
  <Paragraphs>160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Arial-BoldMT</vt:lpstr>
      <vt:lpstr>ArialMT</vt:lpstr>
      <vt:lpstr>Calibri</vt:lpstr>
      <vt:lpstr>Calibri Light</vt:lpstr>
      <vt:lpstr>Consolas</vt:lpstr>
      <vt:lpstr>Symbol</vt:lpstr>
      <vt:lpstr>Times New Roman</vt:lpstr>
      <vt:lpstr>Office Theme</vt:lpstr>
      <vt:lpstr>Design and Analysis of Algorithm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  <vt:lpstr>Method of algorithm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and Analysis of Algorithm</dc:title>
  <dc:creator>Misganaw Aguate</dc:creator>
  <cp:lastModifiedBy>Misganaw Aguate</cp:lastModifiedBy>
  <cp:revision>54</cp:revision>
  <dcterms:created xsi:type="dcterms:W3CDTF">2024-01-20T08:18:58Z</dcterms:created>
  <dcterms:modified xsi:type="dcterms:W3CDTF">2024-01-27T08:34:58Z</dcterms:modified>
</cp:coreProperties>
</file>