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361" r:id="rId5"/>
    <p:sldId id="362" r:id="rId6"/>
    <p:sldId id="363" r:id="rId7"/>
    <p:sldId id="283" r:id="rId8"/>
    <p:sldId id="284" r:id="rId9"/>
    <p:sldId id="285" r:id="rId10"/>
    <p:sldId id="364" r:id="rId11"/>
    <p:sldId id="365" r:id="rId12"/>
    <p:sldId id="366" r:id="rId13"/>
    <p:sldId id="286" r:id="rId14"/>
    <p:sldId id="287" r:id="rId15"/>
    <p:sldId id="292" r:id="rId16"/>
    <p:sldId id="293" r:id="rId17"/>
    <p:sldId id="294" r:id="rId18"/>
    <p:sldId id="288" r:id="rId19"/>
    <p:sldId id="295" r:id="rId20"/>
    <p:sldId id="296" r:id="rId21"/>
    <p:sldId id="297" r:id="rId22"/>
    <p:sldId id="298" r:id="rId23"/>
    <p:sldId id="299" r:id="rId24"/>
    <p:sldId id="367" r:id="rId25"/>
    <p:sldId id="300" r:id="rId26"/>
    <p:sldId id="301" r:id="rId27"/>
    <p:sldId id="302" r:id="rId28"/>
    <p:sldId id="368"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236B-100E-DFAF-C3DF-E2533059F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C721DE-516E-FB5F-21E2-BDA12785E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CFFE00-F6A1-8FC4-2753-92FA88F21BBE}"/>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5" name="Footer Placeholder 4">
            <a:extLst>
              <a:ext uri="{FF2B5EF4-FFF2-40B4-BE49-F238E27FC236}">
                <a16:creationId xmlns:a16="http://schemas.microsoft.com/office/drawing/2014/main" id="{668BAAAB-A6E3-C083-43BD-BF12002E5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69590-8DFE-5D3D-1EF1-4039314654BF}"/>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10097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0162-F1D4-86D0-0889-BC11D732FF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18BD24-73AC-EC75-3EF9-6FAB7B7CE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8904A-C9A4-B3C1-EC2F-85745F57E96F}"/>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5" name="Footer Placeholder 4">
            <a:extLst>
              <a:ext uri="{FF2B5EF4-FFF2-40B4-BE49-F238E27FC236}">
                <a16:creationId xmlns:a16="http://schemas.microsoft.com/office/drawing/2014/main" id="{25EAF172-F308-2DFC-C62C-403EB09F0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D325A-A4B0-FF93-6003-F26DB28D3A88}"/>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140881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207A4-77F5-91EA-F47D-9A48A91CB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BE71F-7998-A697-BB36-57F5495D9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6EFBB-B225-0F67-ADC5-6F66B65CA34E}"/>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5" name="Footer Placeholder 4">
            <a:extLst>
              <a:ext uri="{FF2B5EF4-FFF2-40B4-BE49-F238E27FC236}">
                <a16:creationId xmlns:a16="http://schemas.microsoft.com/office/drawing/2014/main" id="{EDDEBF21-40CE-D5CC-376D-B622E0B38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8C367-6CF9-B5A7-F8D0-3682D8D1A40A}"/>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20486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077F-690A-1B5A-4A3E-4340C41CE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4ECBB5-6B9C-77B0-99BF-A59C40022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FCC34-1BEB-5FF4-25BC-477352B95E64}"/>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5" name="Footer Placeholder 4">
            <a:extLst>
              <a:ext uri="{FF2B5EF4-FFF2-40B4-BE49-F238E27FC236}">
                <a16:creationId xmlns:a16="http://schemas.microsoft.com/office/drawing/2014/main" id="{A4A41EB2-F9AF-ECE4-E454-A8C974E3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9444D-3829-BB5C-C8BE-8663B36A6E03}"/>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421087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5508-5949-DB1B-2D0B-4024ACE37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0DFCDC-FF51-33E4-4888-1D8DF153E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77C6EB-BD1F-5086-7FBD-A6C8E477800C}"/>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5" name="Footer Placeholder 4">
            <a:extLst>
              <a:ext uri="{FF2B5EF4-FFF2-40B4-BE49-F238E27FC236}">
                <a16:creationId xmlns:a16="http://schemas.microsoft.com/office/drawing/2014/main" id="{82BEEEA2-547A-EDBF-A745-460F3F5D1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8D3B9-3BC9-5E6A-204D-ED4DD0FE499B}"/>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18371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2CBA-3F51-0F24-321E-E1B64D261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4F651-1CF2-3A53-302F-F67AB7EC12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EFB63-1E32-E64A-CFD8-328F433D7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09D6C5-0582-DB04-D8A6-B2A5996EE6D1}"/>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6" name="Footer Placeholder 5">
            <a:extLst>
              <a:ext uri="{FF2B5EF4-FFF2-40B4-BE49-F238E27FC236}">
                <a16:creationId xmlns:a16="http://schemas.microsoft.com/office/drawing/2014/main" id="{43BAFED7-1B8D-9D55-71D5-D01D5E37D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E21B1-DD7A-C215-78E6-1E87DBAF97B5}"/>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327928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5F5D-7ADF-B938-9255-82782CFBA3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A049F-CDB2-AC1D-043D-A001F8B3B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4438B3-0727-7245-4998-DEC46ABDB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84970-E8F0-F90D-475B-59B915CA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FAEB0-7CE0-C9E9-AB63-D993E07607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C2FB2-4970-E3CC-F4F0-AD27134E5F59}"/>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8" name="Footer Placeholder 7">
            <a:extLst>
              <a:ext uri="{FF2B5EF4-FFF2-40B4-BE49-F238E27FC236}">
                <a16:creationId xmlns:a16="http://schemas.microsoft.com/office/drawing/2014/main" id="{44B0AA4E-EB08-DB98-3214-A836332B0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900E32-31E2-3DD8-9899-27133B78C0A9}"/>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14056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80C9-34B8-AE67-4FCB-A22D2A309A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3F5E9-0227-6945-08EF-D449AEAE339A}"/>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4" name="Footer Placeholder 3">
            <a:extLst>
              <a:ext uri="{FF2B5EF4-FFF2-40B4-BE49-F238E27FC236}">
                <a16:creationId xmlns:a16="http://schemas.microsoft.com/office/drawing/2014/main" id="{30B74E01-ABA9-CA20-6A9B-45EBAC5718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EC4259-3734-E60E-7D81-69C21AD7840D}"/>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304678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13CD5-3719-DB44-0483-3175D4C58879}"/>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3" name="Footer Placeholder 2">
            <a:extLst>
              <a:ext uri="{FF2B5EF4-FFF2-40B4-BE49-F238E27FC236}">
                <a16:creationId xmlns:a16="http://schemas.microsoft.com/office/drawing/2014/main" id="{4B7804DB-6571-1C68-2A3E-BF13523BE0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B1773-B958-CCD7-D18D-D670B583A06F}"/>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20398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C44B-6BA1-9C2C-CFEA-D90BD574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7089DA-7623-BC08-D6B1-E70F01A51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B032C9-B420-DDC8-0837-DBB53A09A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084A6-243D-5ED2-9876-03010FFD7E8F}"/>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6" name="Footer Placeholder 5">
            <a:extLst>
              <a:ext uri="{FF2B5EF4-FFF2-40B4-BE49-F238E27FC236}">
                <a16:creationId xmlns:a16="http://schemas.microsoft.com/office/drawing/2014/main" id="{0358BB27-281E-9B1B-1537-9DD0268B4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259E1-F14B-79C8-D8B8-84609101EF94}"/>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110583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E47F5-8617-3555-33DD-428F0ED74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2EF20-8988-14A3-FA15-FC0B4F6F7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B6B276-5A9F-C725-4EA0-34BE7AFB9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42534-51C1-8020-C43D-E1E3F77669B1}"/>
              </a:ext>
            </a:extLst>
          </p:cNvPr>
          <p:cNvSpPr>
            <a:spLocks noGrp="1"/>
          </p:cNvSpPr>
          <p:nvPr>
            <p:ph type="dt" sz="half" idx="10"/>
          </p:nvPr>
        </p:nvSpPr>
        <p:spPr/>
        <p:txBody>
          <a:bodyPr/>
          <a:lstStyle/>
          <a:p>
            <a:fld id="{9585F998-4049-4AD2-8286-444471D9F9BA}" type="datetimeFigureOut">
              <a:rPr lang="en-US" smtClean="0"/>
              <a:t>1/20/2024</a:t>
            </a:fld>
            <a:endParaRPr lang="en-US"/>
          </a:p>
        </p:txBody>
      </p:sp>
      <p:sp>
        <p:nvSpPr>
          <p:cNvPr id="6" name="Footer Placeholder 5">
            <a:extLst>
              <a:ext uri="{FF2B5EF4-FFF2-40B4-BE49-F238E27FC236}">
                <a16:creationId xmlns:a16="http://schemas.microsoft.com/office/drawing/2014/main" id="{9D5FC598-3204-281F-F671-D0DCD05D3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BC277-EBF5-143A-3B05-3C988F1AB017}"/>
              </a:ext>
            </a:extLst>
          </p:cNvPr>
          <p:cNvSpPr>
            <a:spLocks noGrp="1"/>
          </p:cNvSpPr>
          <p:nvPr>
            <p:ph type="sldNum" sz="quarter" idx="12"/>
          </p:nvPr>
        </p:nvSpPr>
        <p:spPr/>
        <p:txBody>
          <a:bodyPr/>
          <a:lstStyle/>
          <a:p>
            <a:fld id="{E58C9E19-26A1-415D-94D7-4E5B1FC5CC75}" type="slidenum">
              <a:rPr lang="en-US" smtClean="0"/>
              <a:t>‹#›</a:t>
            </a:fld>
            <a:endParaRPr lang="en-US"/>
          </a:p>
        </p:txBody>
      </p:sp>
    </p:spTree>
    <p:extLst>
      <p:ext uri="{BB962C8B-B14F-4D97-AF65-F5344CB8AC3E}">
        <p14:creationId xmlns:p14="http://schemas.microsoft.com/office/powerpoint/2010/main" val="33627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8B77E4-05C6-7965-A6CE-CA1FE9F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8B40A0-BB8C-0335-E298-65FEEF7AC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E9A86-C9A3-44B3-D127-05C17A88D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5F998-4049-4AD2-8286-444471D9F9BA}" type="datetimeFigureOut">
              <a:rPr lang="en-US" smtClean="0"/>
              <a:t>1/20/2024</a:t>
            </a:fld>
            <a:endParaRPr lang="en-US"/>
          </a:p>
        </p:txBody>
      </p:sp>
      <p:sp>
        <p:nvSpPr>
          <p:cNvPr id="5" name="Footer Placeholder 4">
            <a:extLst>
              <a:ext uri="{FF2B5EF4-FFF2-40B4-BE49-F238E27FC236}">
                <a16:creationId xmlns:a16="http://schemas.microsoft.com/office/drawing/2014/main" id="{AE3971FE-E7F5-211C-D924-8F803B0F1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AB9D3-D2A5-4ACC-4DED-565CC1843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9E19-26A1-415D-94D7-4E5B1FC5CC75}" type="slidenum">
              <a:rPr lang="en-US" smtClean="0"/>
              <a:t>‹#›</a:t>
            </a:fld>
            <a:endParaRPr lang="en-US"/>
          </a:p>
        </p:txBody>
      </p:sp>
    </p:spTree>
    <p:extLst>
      <p:ext uri="{BB962C8B-B14F-4D97-AF65-F5344CB8AC3E}">
        <p14:creationId xmlns:p14="http://schemas.microsoft.com/office/powerpoint/2010/main" val="136237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thioptec.com/" TargetMode="External"/><Relationship Id="rId2" Type="http://schemas.openxmlformats.org/officeDocument/2006/relationships/hyperlink" Target="mailto:mail@ethioptec.com/ethiomisgie@gmail.com" TargetMode="External"/><Relationship Id="rId1" Type="http://schemas.openxmlformats.org/officeDocument/2006/relationships/slideLayout" Target="../slideLayouts/slideLayout2.xml"/><Relationship Id="rId5" Type="http://schemas.openxmlformats.org/officeDocument/2006/relationships/hyperlink" Target="https://t.me/ethiop_computing" TargetMode="External"/><Relationship Id="rId4" Type="http://schemas.openxmlformats.org/officeDocument/2006/relationships/hyperlink" Target="https://info.ethioptec.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a:custGeom>
            <a:avLst/>
            <a:gdLst>
              <a:gd name="connsiteX0" fmla="*/ 0 w 11737075"/>
              <a:gd name="connsiteY0" fmla="*/ 0 h 740343"/>
              <a:gd name="connsiteX1" fmla="*/ 586854 w 11737075"/>
              <a:gd name="connsiteY1" fmla="*/ 0 h 740343"/>
              <a:gd name="connsiteX2" fmla="*/ 1056337 w 11737075"/>
              <a:gd name="connsiteY2" fmla="*/ 0 h 740343"/>
              <a:gd name="connsiteX3" fmla="*/ 1525820 w 11737075"/>
              <a:gd name="connsiteY3" fmla="*/ 0 h 740343"/>
              <a:gd name="connsiteX4" fmla="*/ 1995303 w 11737075"/>
              <a:gd name="connsiteY4" fmla="*/ 0 h 740343"/>
              <a:gd name="connsiteX5" fmla="*/ 2464786 w 11737075"/>
              <a:gd name="connsiteY5" fmla="*/ 0 h 740343"/>
              <a:gd name="connsiteX6" fmla="*/ 2699527 w 11737075"/>
              <a:gd name="connsiteY6" fmla="*/ 0 h 740343"/>
              <a:gd name="connsiteX7" fmla="*/ 2934269 w 11737075"/>
              <a:gd name="connsiteY7" fmla="*/ 0 h 740343"/>
              <a:gd name="connsiteX8" fmla="*/ 3521123 w 11737075"/>
              <a:gd name="connsiteY8" fmla="*/ 0 h 740343"/>
              <a:gd name="connsiteX9" fmla="*/ 3755864 w 11737075"/>
              <a:gd name="connsiteY9" fmla="*/ 0 h 740343"/>
              <a:gd name="connsiteX10" fmla="*/ 4225347 w 11737075"/>
              <a:gd name="connsiteY10" fmla="*/ 0 h 740343"/>
              <a:gd name="connsiteX11" fmla="*/ 4694830 w 11737075"/>
              <a:gd name="connsiteY11" fmla="*/ 0 h 740343"/>
              <a:gd name="connsiteX12" fmla="*/ 5046942 w 11737075"/>
              <a:gd name="connsiteY12" fmla="*/ 0 h 740343"/>
              <a:gd name="connsiteX13" fmla="*/ 5281684 w 11737075"/>
              <a:gd name="connsiteY13" fmla="*/ 0 h 740343"/>
              <a:gd name="connsiteX14" fmla="*/ 5516425 w 11737075"/>
              <a:gd name="connsiteY14" fmla="*/ 0 h 740343"/>
              <a:gd name="connsiteX15" fmla="*/ 6103279 w 11737075"/>
              <a:gd name="connsiteY15" fmla="*/ 0 h 740343"/>
              <a:gd name="connsiteX16" fmla="*/ 6924874 w 11737075"/>
              <a:gd name="connsiteY16" fmla="*/ 0 h 740343"/>
              <a:gd name="connsiteX17" fmla="*/ 7159616 w 11737075"/>
              <a:gd name="connsiteY17" fmla="*/ 0 h 740343"/>
              <a:gd name="connsiteX18" fmla="*/ 7863840 w 11737075"/>
              <a:gd name="connsiteY18" fmla="*/ 0 h 740343"/>
              <a:gd name="connsiteX19" fmla="*/ 8568065 w 11737075"/>
              <a:gd name="connsiteY19" fmla="*/ 0 h 740343"/>
              <a:gd name="connsiteX20" fmla="*/ 9154919 w 11737075"/>
              <a:gd name="connsiteY20" fmla="*/ 0 h 740343"/>
              <a:gd name="connsiteX21" fmla="*/ 9507031 w 11737075"/>
              <a:gd name="connsiteY21" fmla="*/ 0 h 740343"/>
              <a:gd name="connsiteX22" fmla="*/ 9976514 w 11737075"/>
              <a:gd name="connsiteY22" fmla="*/ 0 h 740343"/>
              <a:gd name="connsiteX23" fmla="*/ 10328626 w 11737075"/>
              <a:gd name="connsiteY23" fmla="*/ 0 h 740343"/>
              <a:gd name="connsiteX24" fmla="*/ 11032851 w 11737075"/>
              <a:gd name="connsiteY24" fmla="*/ 0 h 740343"/>
              <a:gd name="connsiteX25" fmla="*/ 11737075 w 11737075"/>
              <a:gd name="connsiteY25" fmla="*/ 0 h 740343"/>
              <a:gd name="connsiteX26" fmla="*/ 11737075 w 11737075"/>
              <a:gd name="connsiteY26" fmla="*/ 362768 h 740343"/>
              <a:gd name="connsiteX27" fmla="*/ 11737075 w 11737075"/>
              <a:gd name="connsiteY27" fmla="*/ 740343 h 740343"/>
              <a:gd name="connsiteX28" fmla="*/ 11032851 w 11737075"/>
              <a:gd name="connsiteY28" fmla="*/ 740343 h 740343"/>
              <a:gd name="connsiteX29" fmla="*/ 10680738 w 11737075"/>
              <a:gd name="connsiteY29" fmla="*/ 740343 h 740343"/>
              <a:gd name="connsiteX30" fmla="*/ 10445997 w 11737075"/>
              <a:gd name="connsiteY30" fmla="*/ 740343 h 740343"/>
              <a:gd name="connsiteX31" fmla="*/ 9741772 w 11737075"/>
              <a:gd name="connsiteY31" fmla="*/ 740343 h 740343"/>
              <a:gd name="connsiteX32" fmla="*/ 9389660 w 11737075"/>
              <a:gd name="connsiteY32" fmla="*/ 740343 h 740343"/>
              <a:gd name="connsiteX33" fmla="*/ 9037548 w 11737075"/>
              <a:gd name="connsiteY33" fmla="*/ 740343 h 740343"/>
              <a:gd name="connsiteX34" fmla="*/ 8685436 w 11737075"/>
              <a:gd name="connsiteY34" fmla="*/ 740343 h 740343"/>
              <a:gd name="connsiteX35" fmla="*/ 8450694 w 11737075"/>
              <a:gd name="connsiteY35" fmla="*/ 740343 h 740343"/>
              <a:gd name="connsiteX36" fmla="*/ 7746469 w 11737075"/>
              <a:gd name="connsiteY36" fmla="*/ 740343 h 740343"/>
              <a:gd name="connsiteX37" fmla="*/ 7159616 w 11737075"/>
              <a:gd name="connsiteY37" fmla="*/ 740343 h 740343"/>
              <a:gd name="connsiteX38" fmla="*/ 6924874 w 11737075"/>
              <a:gd name="connsiteY38" fmla="*/ 740343 h 740343"/>
              <a:gd name="connsiteX39" fmla="*/ 6690133 w 11737075"/>
              <a:gd name="connsiteY39" fmla="*/ 740343 h 740343"/>
              <a:gd name="connsiteX40" fmla="*/ 5985908 w 11737075"/>
              <a:gd name="connsiteY40" fmla="*/ 740343 h 740343"/>
              <a:gd name="connsiteX41" fmla="*/ 5164313 w 11737075"/>
              <a:gd name="connsiteY41" fmla="*/ 740343 h 740343"/>
              <a:gd name="connsiteX42" fmla="*/ 4929571 w 11737075"/>
              <a:gd name="connsiteY42" fmla="*/ 740343 h 740343"/>
              <a:gd name="connsiteX43" fmla="*/ 4225347 w 11737075"/>
              <a:gd name="connsiteY43" fmla="*/ 740343 h 740343"/>
              <a:gd name="connsiteX44" fmla="*/ 3873235 w 11737075"/>
              <a:gd name="connsiteY44" fmla="*/ 740343 h 740343"/>
              <a:gd name="connsiteX45" fmla="*/ 3403752 w 11737075"/>
              <a:gd name="connsiteY45" fmla="*/ 740343 h 740343"/>
              <a:gd name="connsiteX46" fmla="*/ 2934269 w 11737075"/>
              <a:gd name="connsiteY46" fmla="*/ 740343 h 740343"/>
              <a:gd name="connsiteX47" fmla="*/ 2464786 w 11737075"/>
              <a:gd name="connsiteY47" fmla="*/ 740343 h 740343"/>
              <a:gd name="connsiteX48" fmla="*/ 1877932 w 11737075"/>
              <a:gd name="connsiteY48" fmla="*/ 740343 h 740343"/>
              <a:gd name="connsiteX49" fmla="*/ 1643190 w 11737075"/>
              <a:gd name="connsiteY49" fmla="*/ 740343 h 740343"/>
              <a:gd name="connsiteX50" fmla="*/ 1408449 w 11737075"/>
              <a:gd name="connsiteY50" fmla="*/ 740343 h 740343"/>
              <a:gd name="connsiteX51" fmla="*/ 1056337 w 11737075"/>
              <a:gd name="connsiteY51" fmla="*/ 740343 h 740343"/>
              <a:gd name="connsiteX52" fmla="*/ 0 w 11737075"/>
              <a:gd name="connsiteY52" fmla="*/ 740343 h 740343"/>
              <a:gd name="connsiteX53" fmla="*/ 0 w 11737075"/>
              <a:gd name="connsiteY53" fmla="*/ 392382 h 740343"/>
              <a:gd name="connsiteX54" fmla="*/ 0 w 11737075"/>
              <a:gd name="connsiteY54" fmla="*/ 0 h 7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37075" h="740343" fill="none" extrusionOk="0">
                <a:moveTo>
                  <a:pt x="0" y="0"/>
                </a:moveTo>
                <a:cubicBezTo>
                  <a:pt x="180330" y="-63143"/>
                  <a:pt x="452078" y="13993"/>
                  <a:pt x="586854" y="0"/>
                </a:cubicBezTo>
                <a:cubicBezTo>
                  <a:pt x="721630" y="-13993"/>
                  <a:pt x="888311" y="50458"/>
                  <a:pt x="1056337" y="0"/>
                </a:cubicBezTo>
                <a:cubicBezTo>
                  <a:pt x="1224363" y="-50458"/>
                  <a:pt x="1416162" y="54828"/>
                  <a:pt x="1525820" y="0"/>
                </a:cubicBezTo>
                <a:cubicBezTo>
                  <a:pt x="1635478" y="-54828"/>
                  <a:pt x="1776530" y="54011"/>
                  <a:pt x="1995303" y="0"/>
                </a:cubicBezTo>
                <a:cubicBezTo>
                  <a:pt x="2214076" y="-54011"/>
                  <a:pt x="2235358" y="19761"/>
                  <a:pt x="2464786" y="0"/>
                </a:cubicBezTo>
                <a:cubicBezTo>
                  <a:pt x="2694214" y="-19761"/>
                  <a:pt x="2583019" y="21167"/>
                  <a:pt x="2699527" y="0"/>
                </a:cubicBezTo>
                <a:cubicBezTo>
                  <a:pt x="2816035" y="-21167"/>
                  <a:pt x="2824695" y="5387"/>
                  <a:pt x="2934269" y="0"/>
                </a:cubicBezTo>
                <a:cubicBezTo>
                  <a:pt x="3043843" y="-5387"/>
                  <a:pt x="3364781" y="35064"/>
                  <a:pt x="3521123" y="0"/>
                </a:cubicBezTo>
                <a:cubicBezTo>
                  <a:pt x="3677465" y="-35064"/>
                  <a:pt x="3638716" y="21817"/>
                  <a:pt x="3755864" y="0"/>
                </a:cubicBezTo>
                <a:cubicBezTo>
                  <a:pt x="3873012" y="-21817"/>
                  <a:pt x="4021827" y="9603"/>
                  <a:pt x="4225347" y="0"/>
                </a:cubicBezTo>
                <a:cubicBezTo>
                  <a:pt x="4428867" y="-9603"/>
                  <a:pt x="4577740" y="46185"/>
                  <a:pt x="4694830" y="0"/>
                </a:cubicBezTo>
                <a:cubicBezTo>
                  <a:pt x="4811920" y="-46185"/>
                  <a:pt x="4929237" y="19068"/>
                  <a:pt x="5046942" y="0"/>
                </a:cubicBezTo>
                <a:cubicBezTo>
                  <a:pt x="5164647" y="-19068"/>
                  <a:pt x="5182480" y="2140"/>
                  <a:pt x="5281684" y="0"/>
                </a:cubicBezTo>
                <a:cubicBezTo>
                  <a:pt x="5380888" y="-2140"/>
                  <a:pt x="5439302" y="13244"/>
                  <a:pt x="5516425" y="0"/>
                </a:cubicBezTo>
                <a:cubicBezTo>
                  <a:pt x="5593548" y="-13244"/>
                  <a:pt x="5817165" y="27201"/>
                  <a:pt x="6103279" y="0"/>
                </a:cubicBezTo>
                <a:cubicBezTo>
                  <a:pt x="6389393" y="-27201"/>
                  <a:pt x="6586837" y="49156"/>
                  <a:pt x="6924874" y="0"/>
                </a:cubicBezTo>
                <a:cubicBezTo>
                  <a:pt x="7262911" y="-49156"/>
                  <a:pt x="7065953" y="277"/>
                  <a:pt x="7159616" y="0"/>
                </a:cubicBezTo>
                <a:cubicBezTo>
                  <a:pt x="7253279" y="-277"/>
                  <a:pt x="7519172" y="60347"/>
                  <a:pt x="7863840" y="0"/>
                </a:cubicBezTo>
                <a:cubicBezTo>
                  <a:pt x="8208508" y="-60347"/>
                  <a:pt x="8424744" y="29605"/>
                  <a:pt x="8568065" y="0"/>
                </a:cubicBezTo>
                <a:cubicBezTo>
                  <a:pt x="8711386" y="-29605"/>
                  <a:pt x="8988074" y="32611"/>
                  <a:pt x="9154919" y="0"/>
                </a:cubicBezTo>
                <a:cubicBezTo>
                  <a:pt x="9321764" y="-32611"/>
                  <a:pt x="9341860" y="11302"/>
                  <a:pt x="9507031" y="0"/>
                </a:cubicBezTo>
                <a:cubicBezTo>
                  <a:pt x="9672202" y="-11302"/>
                  <a:pt x="9863909" y="35035"/>
                  <a:pt x="9976514" y="0"/>
                </a:cubicBezTo>
                <a:cubicBezTo>
                  <a:pt x="10089119" y="-35035"/>
                  <a:pt x="10248076" y="27850"/>
                  <a:pt x="10328626" y="0"/>
                </a:cubicBezTo>
                <a:cubicBezTo>
                  <a:pt x="10409176" y="-27850"/>
                  <a:pt x="10807105" y="47369"/>
                  <a:pt x="11032851" y="0"/>
                </a:cubicBezTo>
                <a:cubicBezTo>
                  <a:pt x="11258598" y="-47369"/>
                  <a:pt x="11552293" y="60867"/>
                  <a:pt x="11737075" y="0"/>
                </a:cubicBezTo>
                <a:cubicBezTo>
                  <a:pt x="11776391" y="130745"/>
                  <a:pt x="11731087" y="183103"/>
                  <a:pt x="11737075" y="362768"/>
                </a:cubicBezTo>
                <a:cubicBezTo>
                  <a:pt x="11743063" y="542433"/>
                  <a:pt x="11692011" y="572786"/>
                  <a:pt x="11737075" y="740343"/>
                </a:cubicBezTo>
                <a:cubicBezTo>
                  <a:pt x="11399194" y="792983"/>
                  <a:pt x="11299954" y="668109"/>
                  <a:pt x="11032851" y="740343"/>
                </a:cubicBezTo>
                <a:cubicBezTo>
                  <a:pt x="10765748" y="812577"/>
                  <a:pt x="10844250" y="715738"/>
                  <a:pt x="10680738" y="740343"/>
                </a:cubicBezTo>
                <a:cubicBezTo>
                  <a:pt x="10517226" y="764948"/>
                  <a:pt x="10559457" y="736821"/>
                  <a:pt x="10445997" y="740343"/>
                </a:cubicBezTo>
                <a:cubicBezTo>
                  <a:pt x="10332537" y="743865"/>
                  <a:pt x="9906841" y="684845"/>
                  <a:pt x="9741772" y="740343"/>
                </a:cubicBezTo>
                <a:cubicBezTo>
                  <a:pt x="9576703" y="795841"/>
                  <a:pt x="9511599" y="713626"/>
                  <a:pt x="9389660" y="740343"/>
                </a:cubicBezTo>
                <a:cubicBezTo>
                  <a:pt x="9267721" y="767060"/>
                  <a:pt x="9209872" y="715713"/>
                  <a:pt x="9037548" y="740343"/>
                </a:cubicBezTo>
                <a:cubicBezTo>
                  <a:pt x="8865224" y="764973"/>
                  <a:pt x="8826856" y="732677"/>
                  <a:pt x="8685436" y="740343"/>
                </a:cubicBezTo>
                <a:cubicBezTo>
                  <a:pt x="8544016" y="748009"/>
                  <a:pt x="8511114" y="726222"/>
                  <a:pt x="8450694" y="740343"/>
                </a:cubicBezTo>
                <a:cubicBezTo>
                  <a:pt x="8390274" y="754464"/>
                  <a:pt x="8057623" y="659943"/>
                  <a:pt x="7746469" y="740343"/>
                </a:cubicBezTo>
                <a:cubicBezTo>
                  <a:pt x="7435315" y="820743"/>
                  <a:pt x="7380375" y="682646"/>
                  <a:pt x="7159616" y="740343"/>
                </a:cubicBezTo>
                <a:cubicBezTo>
                  <a:pt x="6938857" y="798040"/>
                  <a:pt x="6982592" y="730287"/>
                  <a:pt x="6924874" y="740343"/>
                </a:cubicBezTo>
                <a:cubicBezTo>
                  <a:pt x="6867156" y="750399"/>
                  <a:pt x="6806681" y="737399"/>
                  <a:pt x="6690133" y="740343"/>
                </a:cubicBezTo>
                <a:cubicBezTo>
                  <a:pt x="6573585" y="743287"/>
                  <a:pt x="6309857" y="701297"/>
                  <a:pt x="5985908" y="740343"/>
                </a:cubicBezTo>
                <a:cubicBezTo>
                  <a:pt x="5661959" y="779389"/>
                  <a:pt x="5526705" y="685353"/>
                  <a:pt x="5164313" y="740343"/>
                </a:cubicBezTo>
                <a:cubicBezTo>
                  <a:pt x="4801922" y="795333"/>
                  <a:pt x="5011342" y="738816"/>
                  <a:pt x="4929571" y="740343"/>
                </a:cubicBezTo>
                <a:cubicBezTo>
                  <a:pt x="4847800" y="741870"/>
                  <a:pt x="4492626" y="685688"/>
                  <a:pt x="4225347" y="740343"/>
                </a:cubicBezTo>
                <a:cubicBezTo>
                  <a:pt x="3958068" y="794998"/>
                  <a:pt x="4000127" y="716236"/>
                  <a:pt x="3873235" y="740343"/>
                </a:cubicBezTo>
                <a:cubicBezTo>
                  <a:pt x="3746343" y="764450"/>
                  <a:pt x="3577413" y="727118"/>
                  <a:pt x="3403752" y="740343"/>
                </a:cubicBezTo>
                <a:cubicBezTo>
                  <a:pt x="3230091" y="753568"/>
                  <a:pt x="3167020" y="721599"/>
                  <a:pt x="2934269" y="740343"/>
                </a:cubicBezTo>
                <a:cubicBezTo>
                  <a:pt x="2701518" y="759087"/>
                  <a:pt x="2599503" y="688813"/>
                  <a:pt x="2464786" y="740343"/>
                </a:cubicBezTo>
                <a:cubicBezTo>
                  <a:pt x="2330069" y="791873"/>
                  <a:pt x="2090373" y="729003"/>
                  <a:pt x="1877932" y="740343"/>
                </a:cubicBezTo>
                <a:cubicBezTo>
                  <a:pt x="1665491" y="751683"/>
                  <a:pt x="1726065" y="721669"/>
                  <a:pt x="1643190" y="740343"/>
                </a:cubicBezTo>
                <a:cubicBezTo>
                  <a:pt x="1560315" y="759017"/>
                  <a:pt x="1496335" y="737837"/>
                  <a:pt x="1408449" y="740343"/>
                </a:cubicBezTo>
                <a:cubicBezTo>
                  <a:pt x="1320563" y="742849"/>
                  <a:pt x="1195970" y="722059"/>
                  <a:pt x="1056337" y="740343"/>
                </a:cubicBezTo>
                <a:cubicBezTo>
                  <a:pt x="916704" y="758627"/>
                  <a:pt x="220763" y="662724"/>
                  <a:pt x="0" y="740343"/>
                </a:cubicBezTo>
                <a:cubicBezTo>
                  <a:pt x="-37644" y="637236"/>
                  <a:pt x="38312" y="493609"/>
                  <a:pt x="0" y="392382"/>
                </a:cubicBezTo>
                <a:cubicBezTo>
                  <a:pt x="-38312" y="291155"/>
                  <a:pt x="42512" y="130770"/>
                  <a:pt x="0" y="0"/>
                </a:cubicBezTo>
                <a:close/>
              </a:path>
              <a:path w="11737075" h="740343" stroke="0" extrusionOk="0">
                <a:moveTo>
                  <a:pt x="0" y="0"/>
                </a:moveTo>
                <a:cubicBezTo>
                  <a:pt x="154274" y="-35944"/>
                  <a:pt x="238782" y="41000"/>
                  <a:pt x="352112" y="0"/>
                </a:cubicBezTo>
                <a:cubicBezTo>
                  <a:pt x="465442" y="-41000"/>
                  <a:pt x="943816" y="38880"/>
                  <a:pt x="1173708" y="0"/>
                </a:cubicBezTo>
                <a:cubicBezTo>
                  <a:pt x="1403600" y="-38880"/>
                  <a:pt x="1425140" y="6562"/>
                  <a:pt x="1525820" y="0"/>
                </a:cubicBezTo>
                <a:cubicBezTo>
                  <a:pt x="1626500" y="-6562"/>
                  <a:pt x="1730044" y="37240"/>
                  <a:pt x="1877932" y="0"/>
                </a:cubicBezTo>
                <a:cubicBezTo>
                  <a:pt x="2025820" y="-37240"/>
                  <a:pt x="2045640" y="4344"/>
                  <a:pt x="2112674" y="0"/>
                </a:cubicBezTo>
                <a:cubicBezTo>
                  <a:pt x="2179708" y="-4344"/>
                  <a:pt x="2434520" y="53163"/>
                  <a:pt x="2699527" y="0"/>
                </a:cubicBezTo>
                <a:cubicBezTo>
                  <a:pt x="2964534" y="-53163"/>
                  <a:pt x="3084529" y="62388"/>
                  <a:pt x="3403752" y="0"/>
                </a:cubicBezTo>
                <a:cubicBezTo>
                  <a:pt x="3722975" y="-62388"/>
                  <a:pt x="3570044" y="3403"/>
                  <a:pt x="3638493" y="0"/>
                </a:cubicBezTo>
                <a:cubicBezTo>
                  <a:pt x="3706942" y="-3403"/>
                  <a:pt x="3782112" y="24168"/>
                  <a:pt x="3873235" y="0"/>
                </a:cubicBezTo>
                <a:cubicBezTo>
                  <a:pt x="3964358" y="-24168"/>
                  <a:pt x="4339540" y="94567"/>
                  <a:pt x="4694830" y="0"/>
                </a:cubicBezTo>
                <a:cubicBezTo>
                  <a:pt x="5050121" y="-94567"/>
                  <a:pt x="4907046" y="33614"/>
                  <a:pt x="5046942" y="0"/>
                </a:cubicBezTo>
                <a:cubicBezTo>
                  <a:pt x="5186838" y="-33614"/>
                  <a:pt x="5572769" y="71178"/>
                  <a:pt x="5751167" y="0"/>
                </a:cubicBezTo>
                <a:cubicBezTo>
                  <a:pt x="5929566" y="-71178"/>
                  <a:pt x="6170608" y="66949"/>
                  <a:pt x="6455391" y="0"/>
                </a:cubicBezTo>
                <a:cubicBezTo>
                  <a:pt x="6740174" y="-66949"/>
                  <a:pt x="6879714" y="23579"/>
                  <a:pt x="7276987" y="0"/>
                </a:cubicBezTo>
                <a:cubicBezTo>
                  <a:pt x="7674260" y="-23579"/>
                  <a:pt x="7517124" y="15901"/>
                  <a:pt x="7746470" y="0"/>
                </a:cubicBezTo>
                <a:cubicBezTo>
                  <a:pt x="7975816" y="-15901"/>
                  <a:pt x="8059280" y="38532"/>
                  <a:pt x="8333323" y="0"/>
                </a:cubicBezTo>
                <a:cubicBezTo>
                  <a:pt x="8607366" y="-38532"/>
                  <a:pt x="8544762" y="4657"/>
                  <a:pt x="8685436" y="0"/>
                </a:cubicBezTo>
                <a:cubicBezTo>
                  <a:pt x="8826110" y="-4657"/>
                  <a:pt x="8833956" y="14306"/>
                  <a:pt x="8920177" y="0"/>
                </a:cubicBezTo>
                <a:cubicBezTo>
                  <a:pt x="9006398" y="-14306"/>
                  <a:pt x="9166766" y="17967"/>
                  <a:pt x="9389660" y="0"/>
                </a:cubicBezTo>
                <a:cubicBezTo>
                  <a:pt x="9612554" y="-17967"/>
                  <a:pt x="9988529" y="70029"/>
                  <a:pt x="10211255" y="0"/>
                </a:cubicBezTo>
                <a:cubicBezTo>
                  <a:pt x="10433982" y="-70029"/>
                  <a:pt x="10343507" y="24332"/>
                  <a:pt x="10445997" y="0"/>
                </a:cubicBezTo>
                <a:cubicBezTo>
                  <a:pt x="10548487" y="-24332"/>
                  <a:pt x="10625540" y="28934"/>
                  <a:pt x="10798109" y="0"/>
                </a:cubicBezTo>
                <a:cubicBezTo>
                  <a:pt x="10970678" y="-28934"/>
                  <a:pt x="11521799" y="16742"/>
                  <a:pt x="11737075" y="0"/>
                </a:cubicBezTo>
                <a:cubicBezTo>
                  <a:pt x="11767165" y="113830"/>
                  <a:pt x="11726328" y="228444"/>
                  <a:pt x="11737075" y="362768"/>
                </a:cubicBezTo>
                <a:cubicBezTo>
                  <a:pt x="11747822" y="497092"/>
                  <a:pt x="11697314" y="580390"/>
                  <a:pt x="11737075" y="740343"/>
                </a:cubicBezTo>
                <a:cubicBezTo>
                  <a:pt x="11577363" y="778200"/>
                  <a:pt x="11307272" y="696210"/>
                  <a:pt x="11032851" y="740343"/>
                </a:cubicBezTo>
                <a:cubicBezTo>
                  <a:pt x="10758430" y="784476"/>
                  <a:pt x="10673518" y="687604"/>
                  <a:pt x="10563368" y="740343"/>
                </a:cubicBezTo>
                <a:cubicBezTo>
                  <a:pt x="10453218" y="793082"/>
                  <a:pt x="10067466" y="692414"/>
                  <a:pt x="9741772" y="740343"/>
                </a:cubicBezTo>
                <a:cubicBezTo>
                  <a:pt x="9416078" y="788272"/>
                  <a:pt x="9578347" y="720033"/>
                  <a:pt x="9507031" y="740343"/>
                </a:cubicBezTo>
                <a:cubicBezTo>
                  <a:pt x="9435715" y="760653"/>
                  <a:pt x="8949581" y="657684"/>
                  <a:pt x="8685436" y="740343"/>
                </a:cubicBezTo>
                <a:cubicBezTo>
                  <a:pt x="8421291" y="823002"/>
                  <a:pt x="8444509" y="736145"/>
                  <a:pt x="8215952" y="740343"/>
                </a:cubicBezTo>
                <a:cubicBezTo>
                  <a:pt x="7987395" y="744541"/>
                  <a:pt x="7778670" y="684098"/>
                  <a:pt x="7511728" y="740343"/>
                </a:cubicBezTo>
                <a:cubicBezTo>
                  <a:pt x="7244786" y="796588"/>
                  <a:pt x="7258430" y="689662"/>
                  <a:pt x="7042245" y="740343"/>
                </a:cubicBezTo>
                <a:cubicBezTo>
                  <a:pt x="6826060" y="791024"/>
                  <a:pt x="6638161" y="713817"/>
                  <a:pt x="6455391" y="740343"/>
                </a:cubicBezTo>
                <a:cubicBezTo>
                  <a:pt x="6272621" y="766869"/>
                  <a:pt x="6093091" y="734609"/>
                  <a:pt x="5751167" y="740343"/>
                </a:cubicBezTo>
                <a:cubicBezTo>
                  <a:pt x="5409243" y="746077"/>
                  <a:pt x="5533207" y="733196"/>
                  <a:pt x="5399055" y="740343"/>
                </a:cubicBezTo>
                <a:cubicBezTo>
                  <a:pt x="5264903" y="747490"/>
                  <a:pt x="5036642" y="686811"/>
                  <a:pt x="4812201" y="740343"/>
                </a:cubicBezTo>
                <a:cubicBezTo>
                  <a:pt x="4587760" y="793875"/>
                  <a:pt x="4573259" y="737259"/>
                  <a:pt x="4460088" y="740343"/>
                </a:cubicBezTo>
                <a:cubicBezTo>
                  <a:pt x="4346917" y="743427"/>
                  <a:pt x="4323161" y="738126"/>
                  <a:pt x="4225347" y="740343"/>
                </a:cubicBezTo>
                <a:cubicBezTo>
                  <a:pt x="4127533" y="742560"/>
                  <a:pt x="3915377" y="707104"/>
                  <a:pt x="3755864" y="740343"/>
                </a:cubicBezTo>
                <a:cubicBezTo>
                  <a:pt x="3596351" y="773582"/>
                  <a:pt x="3392149" y="698269"/>
                  <a:pt x="3286381" y="740343"/>
                </a:cubicBezTo>
                <a:cubicBezTo>
                  <a:pt x="3180613" y="782417"/>
                  <a:pt x="3094920" y="715094"/>
                  <a:pt x="2934269" y="740343"/>
                </a:cubicBezTo>
                <a:cubicBezTo>
                  <a:pt x="2773618" y="765592"/>
                  <a:pt x="2732998" y="727876"/>
                  <a:pt x="2582156" y="740343"/>
                </a:cubicBezTo>
                <a:cubicBezTo>
                  <a:pt x="2431314" y="752810"/>
                  <a:pt x="2367158" y="703418"/>
                  <a:pt x="2230044" y="740343"/>
                </a:cubicBezTo>
                <a:cubicBezTo>
                  <a:pt x="2092930" y="777268"/>
                  <a:pt x="2081269" y="730776"/>
                  <a:pt x="1995303" y="740343"/>
                </a:cubicBezTo>
                <a:cubicBezTo>
                  <a:pt x="1909337" y="749910"/>
                  <a:pt x="1752221" y="719421"/>
                  <a:pt x="1643190" y="740343"/>
                </a:cubicBezTo>
                <a:cubicBezTo>
                  <a:pt x="1534159" y="761265"/>
                  <a:pt x="1390399" y="724519"/>
                  <a:pt x="1291078" y="740343"/>
                </a:cubicBezTo>
                <a:cubicBezTo>
                  <a:pt x="1191757" y="756167"/>
                  <a:pt x="1025644" y="687227"/>
                  <a:pt x="821595" y="740343"/>
                </a:cubicBezTo>
                <a:cubicBezTo>
                  <a:pt x="617546" y="793459"/>
                  <a:pt x="390451" y="681298"/>
                  <a:pt x="0" y="740343"/>
                </a:cubicBezTo>
                <a:cubicBezTo>
                  <a:pt x="-37258" y="602340"/>
                  <a:pt x="22327" y="525817"/>
                  <a:pt x="0" y="384978"/>
                </a:cubicBezTo>
                <a:cubicBezTo>
                  <a:pt x="-22327" y="244140"/>
                  <a:pt x="2188" y="165971"/>
                  <a:pt x="0" y="0"/>
                </a:cubicBezTo>
                <a:close/>
              </a:path>
            </a:pathLst>
          </a:custGeom>
          <a:ln>
            <a:solidFill>
              <a:schemeClr val="tx1"/>
            </a:solidFill>
            <a:extLst>
              <a:ext uri="{C807C97D-BFC1-408E-A445-0C87EB9F89A2}">
                <ask:lineSketchStyleProps xmlns:ask="http://schemas.microsoft.com/office/drawing/2018/sketchyshapes" sd="3920470131">
                  <ask:type>
                    <ask:lineSketchScribble/>
                  </ask:type>
                </ask:lineSketchStyleProps>
              </a:ext>
            </a:extLst>
          </a:ln>
        </p:spPr>
        <p:txBody>
          <a:bodyPr>
            <a:normAutofit/>
          </a:bodyPr>
          <a:lstStyle/>
          <a:p>
            <a:pPr algn="ctr"/>
            <a:r>
              <a:rPr lang="en-GB" sz="4000" b="1" dirty="0">
                <a:latin typeface="Arial" panose="020B0604020202020204" pitchFamily="34" charset="0"/>
                <a:cs typeface="Arial" panose="020B0604020202020204" pitchFamily="34" charset="0"/>
              </a:rPr>
              <a:t>Design and Analysis of Algorithm</a:t>
            </a:r>
            <a:endParaRPr lang="en-US" sz="4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109182" y="941696"/>
            <a:ext cx="11982734" cy="5773003"/>
          </a:xfrm>
          <a:custGeom>
            <a:avLst/>
            <a:gdLst>
              <a:gd name="connsiteX0" fmla="*/ 0 w 11982734"/>
              <a:gd name="connsiteY0" fmla="*/ 0 h 5773003"/>
              <a:gd name="connsiteX1" fmla="*/ 479309 w 11982734"/>
              <a:gd name="connsiteY1" fmla="*/ 0 h 5773003"/>
              <a:gd name="connsiteX2" fmla="*/ 1318101 w 11982734"/>
              <a:gd name="connsiteY2" fmla="*/ 0 h 5773003"/>
              <a:gd name="connsiteX3" fmla="*/ 2037065 w 11982734"/>
              <a:gd name="connsiteY3" fmla="*/ 0 h 5773003"/>
              <a:gd name="connsiteX4" fmla="*/ 2516374 w 11982734"/>
              <a:gd name="connsiteY4" fmla="*/ 0 h 5773003"/>
              <a:gd name="connsiteX5" fmla="*/ 2756029 w 11982734"/>
              <a:gd name="connsiteY5" fmla="*/ 0 h 5773003"/>
              <a:gd name="connsiteX6" fmla="*/ 3235338 w 11982734"/>
              <a:gd name="connsiteY6" fmla="*/ 0 h 5773003"/>
              <a:gd name="connsiteX7" fmla="*/ 3954302 w 11982734"/>
              <a:gd name="connsiteY7" fmla="*/ 0 h 5773003"/>
              <a:gd name="connsiteX8" fmla="*/ 4793094 w 11982734"/>
              <a:gd name="connsiteY8" fmla="*/ 0 h 5773003"/>
              <a:gd name="connsiteX9" fmla="*/ 5032748 w 11982734"/>
              <a:gd name="connsiteY9" fmla="*/ 0 h 5773003"/>
              <a:gd name="connsiteX10" fmla="*/ 5272403 w 11982734"/>
              <a:gd name="connsiteY10" fmla="*/ 0 h 5773003"/>
              <a:gd name="connsiteX11" fmla="*/ 6111194 w 11982734"/>
              <a:gd name="connsiteY11" fmla="*/ 0 h 5773003"/>
              <a:gd name="connsiteX12" fmla="*/ 6350849 w 11982734"/>
              <a:gd name="connsiteY12" fmla="*/ 0 h 5773003"/>
              <a:gd name="connsiteX13" fmla="*/ 6949986 w 11982734"/>
              <a:gd name="connsiteY13" fmla="*/ 0 h 5773003"/>
              <a:gd name="connsiteX14" fmla="*/ 7309468 w 11982734"/>
              <a:gd name="connsiteY14" fmla="*/ 0 h 5773003"/>
              <a:gd name="connsiteX15" fmla="*/ 7668950 w 11982734"/>
              <a:gd name="connsiteY15" fmla="*/ 0 h 5773003"/>
              <a:gd name="connsiteX16" fmla="*/ 8028432 w 11982734"/>
              <a:gd name="connsiteY16" fmla="*/ 0 h 5773003"/>
              <a:gd name="connsiteX17" fmla="*/ 8387914 w 11982734"/>
              <a:gd name="connsiteY17" fmla="*/ 0 h 5773003"/>
              <a:gd name="connsiteX18" fmla="*/ 8867223 w 11982734"/>
              <a:gd name="connsiteY18" fmla="*/ 0 h 5773003"/>
              <a:gd name="connsiteX19" fmla="*/ 9226705 w 11982734"/>
              <a:gd name="connsiteY19" fmla="*/ 0 h 5773003"/>
              <a:gd name="connsiteX20" fmla="*/ 9706015 w 11982734"/>
              <a:gd name="connsiteY20" fmla="*/ 0 h 5773003"/>
              <a:gd name="connsiteX21" fmla="*/ 10424979 w 11982734"/>
              <a:gd name="connsiteY21" fmla="*/ 0 h 5773003"/>
              <a:gd name="connsiteX22" fmla="*/ 10784461 w 11982734"/>
              <a:gd name="connsiteY22" fmla="*/ 0 h 5773003"/>
              <a:gd name="connsiteX23" fmla="*/ 11024115 w 11982734"/>
              <a:gd name="connsiteY23" fmla="*/ 0 h 5773003"/>
              <a:gd name="connsiteX24" fmla="*/ 11982734 w 11982734"/>
              <a:gd name="connsiteY24" fmla="*/ 0 h 5773003"/>
              <a:gd name="connsiteX25" fmla="*/ 11982734 w 11982734"/>
              <a:gd name="connsiteY25" fmla="*/ 404110 h 5773003"/>
              <a:gd name="connsiteX26" fmla="*/ 11982734 w 11982734"/>
              <a:gd name="connsiteY26" fmla="*/ 808220 h 5773003"/>
              <a:gd name="connsiteX27" fmla="*/ 11982734 w 11982734"/>
              <a:gd name="connsiteY27" fmla="*/ 1270061 h 5773003"/>
              <a:gd name="connsiteX28" fmla="*/ 11982734 w 11982734"/>
              <a:gd name="connsiteY28" fmla="*/ 1847361 h 5773003"/>
              <a:gd name="connsiteX29" fmla="*/ 11982734 w 11982734"/>
              <a:gd name="connsiteY29" fmla="*/ 2482391 h 5773003"/>
              <a:gd name="connsiteX30" fmla="*/ 11982734 w 11982734"/>
              <a:gd name="connsiteY30" fmla="*/ 3001962 h 5773003"/>
              <a:gd name="connsiteX31" fmla="*/ 11982734 w 11982734"/>
              <a:gd name="connsiteY31" fmla="*/ 3463802 h 5773003"/>
              <a:gd name="connsiteX32" fmla="*/ 11982734 w 11982734"/>
              <a:gd name="connsiteY32" fmla="*/ 3925642 h 5773003"/>
              <a:gd name="connsiteX33" fmla="*/ 11982734 w 11982734"/>
              <a:gd name="connsiteY33" fmla="*/ 4560672 h 5773003"/>
              <a:gd name="connsiteX34" fmla="*/ 11982734 w 11982734"/>
              <a:gd name="connsiteY34" fmla="*/ 4964783 h 5773003"/>
              <a:gd name="connsiteX35" fmla="*/ 11982734 w 11982734"/>
              <a:gd name="connsiteY35" fmla="*/ 5773003 h 5773003"/>
              <a:gd name="connsiteX36" fmla="*/ 11383597 w 11982734"/>
              <a:gd name="connsiteY36" fmla="*/ 5773003 h 5773003"/>
              <a:gd name="connsiteX37" fmla="*/ 10544806 w 11982734"/>
              <a:gd name="connsiteY37" fmla="*/ 5773003 h 5773003"/>
              <a:gd name="connsiteX38" fmla="*/ 9945669 w 11982734"/>
              <a:gd name="connsiteY38" fmla="*/ 5773003 h 5773003"/>
              <a:gd name="connsiteX39" fmla="*/ 9706015 w 11982734"/>
              <a:gd name="connsiteY39" fmla="*/ 5773003 h 5773003"/>
              <a:gd name="connsiteX40" fmla="*/ 9466360 w 11982734"/>
              <a:gd name="connsiteY40" fmla="*/ 5773003 h 5773003"/>
              <a:gd name="connsiteX41" fmla="*/ 8627568 w 11982734"/>
              <a:gd name="connsiteY41" fmla="*/ 5773003 h 5773003"/>
              <a:gd name="connsiteX42" fmla="*/ 8148259 w 11982734"/>
              <a:gd name="connsiteY42" fmla="*/ 5773003 h 5773003"/>
              <a:gd name="connsiteX43" fmla="*/ 7309468 w 11982734"/>
              <a:gd name="connsiteY43" fmla="*/ 5773003 h 5773003"/>
              <a:gd name="connsiteX44" fmla="*/ 6710331 w 11982734"/>
              <a:gd name="connsiteY44" fmla="*/ 5773003 h 5773003"/>
              <a:gd name="connsiteX45" fmla="*/ 6470676 w 11982734"/>
              <a:gd name="connsiteY45" fmla="*/ 5773003 h 5773003"/>
              <a:gd name="connsiteX46" fmla="*/ 6111194 w 11982734"/>
              <a:gd name="connsiteY46" fmla="*/ 5773003 h 5773003"/>
              <a:gd name="connsiteX47" fmla="*/ 5631885 w 11982734"/>
              <a:gd name="connsiteY47" fmla="*/ 5773003 h 5773003"/>
              <a:gd name="connsiteX48" fmla="*/ 4912921 w 11982734"/>
              <a:gd name="connsiteY48" fmla="*/ 5773003 h 5773003"/>
              <a:gd name="connsiteX49" fmla="*/ 4193957 w 11982734"/>
              <a:gd name="connsiteY49" fmla="*/ 5773003 h 5773003"/>
              <a:gd name="connsiteX50" fmla="*/ 3594820 w 11982734"/>
              <a:gd name="connsiteY50" fmla="*/ 5773003 h 5773003"/>
              <a:gd name="connsiteX51" fmla="*/ 3115511 w 11982734"/>
              <a:gd name="connsiteY51" fmla="*/ 5773003 h 5773003"/>
              <a:gd name="connsiteX52" fmla="*/ 2276719 w 11982734"/>
              <a:gd name="connsiteY52" fmla="*/ 5773003 h 5773003"/>
              <a:gd name="connsiteX53" fmla="*/ 1677583 w 11982734"/>
              <a:gd name="connsiteY53" fmla="*/ 5773003 h 5773003"/>
              <a:gd name="connsiteX54" fmla="*/ 1318101 w 11982734"/>
              <a:gd name="connsiteY54" fmla="*/ 5773003 h 5773003"/>
              <a:gd name="connsiteX55" fmla="*/ 958619 w 11982734"/>
              <a:gd name="connsiteY55" fmla="*/ 5773003 h 5773003"/>
              <a:gd name="connsiteX56" fmla="*/ 718964 w 11982734"/>
              <a:gd name="connsiteY56" fmla="*/ 5773003 h 5773003"/>
              <a:gd name="connsiteX57" fmla="*/ 0 w 11982734"/>
              <a:gd name="connsiteY57" fmla="*/ 5773003 h 5773003"/>
              <a:gd name="connsiteX58" fmla="*/ 0 w 11982734"/>
              <a:gd name="connsiteY58" fmla="*/ 5311163 h 5773003"/>
              <a:gd name="connsiteX59" fmla="*/ 0 w 11982734"/>
              <a:gd name="connsiteY59" fmla="*/ 4849323 h 5773003"/>
              <a:gd name="connsiteX60" fmla="*/ 0 w 11982734"/>
              <a:gd name="connsiteY60" fmla="*/ 4214292 h 5773003"/>
              <a:gd name="connsiteX61" fmla="*/ 0 w 11982734"/>
              <a:gd name="connsiteY61" fmla="*/ 3579262 h 5773003"/>
              <a:gd name="connsiteX62" fmla="*/ 0 w 11982734"/>
              <a:gd name="connsiteY62" fmla="*/ 2944232 h 5773003"/>
              <a:gd name="connsiteX63" fmla="*/ 0 w 11982734"/>
              <a:gd name="connsiteY63" fmla="*/ 2540121 h 5773003"/>
              <a:gd name="connsiteX64" fmla="*/ 0 w 11982734"/>
              <a:gd name="connsiteY64" fmla="*/ 2078281 h 5773003"/>
              <a:gd name="connsiteX65" fmla="*/ 0 w 11982734"/>
              <a:gd name="connsiteY65" fmla="*/ 1443251 h 5773003"/>
              <a:gd name="connsiteX66" fmla="*/ 0 w 11982734"/>
              <a:gd name="connsiteY66" fmla="*/ 750490 h 5773003"/>
              <a:gd name="connsiteX67" fmla="*/ 0 w 11982734"/>
              <a:gd name="connsiteY67" fmla="*/ 0 h 57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82734" h="5773003" fill="none" extrusionOk="0">
                <a:moveTo>
                  <a:pt x="0" y="0"/>
                </a:moveTo>
                <a:cubicBezTo>
                  <a:pt x="104855" y="-7002"/>
                  <a:pt x="383265" y="44624"/>
                  <a:pt x="479309" y="0"/>
                </a:cubicBezTo>
                <a:cubicBezTo>
                  <a:pt x="575353" y="-44624"/>
                  <a:pt x="982878" y="46932"/>
                  <a:pt x="1318101" y="0"/>
                </a:cubicBezTo>
                <a:cubicBezTo>
                  <a:pt x="1653324" y="-46932"/>
                  <a:pt x="1733345" y="18682"/>
                  <a:pt x="2037065" y="0"/>
                </a:cubicBezTo>
                <a:cubicBezTo>
                  <a:pt x="2340785" y="-18682"/>
                  <a:pt x="2283695" y="1936"/>
                  <a:pt x="2516374" y="0"/>
                </a:cubicBezTo>
                <a:cubicBezTo>
                  <a:pt x="2749053" y="-1936"/>
                  <a:pt x="2640972" y="6278"/>
                  <a:pt x="2756029" y="0"/>
                </a:cubicBezTo>
                <a:cubicBezTo>
                  <a:pt x="2871086" y="-6278"/>
                  <a:pt x="3104530" y="34086"/>
                  <a:pt x="3235338" y="0"/>
                </a:cubicBezTo>
                <a:cubicBezTo>
                  <a:pt x="3366146" y="-34086"/>
                  <a:pt x="3690344" y="65676"/>
                  <a:pt x="3954302" y="0"/>
                </a:cubicBezTo>
                <a:cubicBezTo>
                  <a:pt x="4218260" y="-65676"/>
                  <a:pt x="4528552" y="73320"/>
                  <a:pt x="4793094" y="0"/>
                </a:cubicBezTo>
                <a:cubicBezTo>
                  <a:pt x="5057636" y="-73320"/>
                  <a:pt x="4941172" y="2502"/>
                  <a:pt x="5032748" y="0"/>
                </a:cubicBezTo>
                <a:cubicBezTo>
                  <a:pt x="5124324" y="-2502"/>
                  <a:pt x="5167007" y="26054"/>
                  <a:pt x="5272403" y="0"/>
                </a:cubicBezTo>
                <a:cubicBezTo>
                  <a:pt x="5377800" y="-26054"/>
                  <a:pt x="5904478" y="59383"/>
                  <a:pt x="6111194" y="0"/>
                </a:cubicBezTo>
                <a:cubicBezTo>
                  <a:pt x="6317910" y="-59383"/>
                  <a:pt x="6288078" y="24190"/>
                  <a:pt x="6350849" y="0"/>
                </a:cubicBezTo>
                <a:cubicBezTo>
                  <a:pt x="6413620" y="-24190"/>
                  <a:pt x="6794579" y="57290"/>
                  <a:pt x="6949986" y="0"/>
                </a:cubicBezTo>
                <a:cubicBezTo>
                  <a:pt x="7105393" y="-57290"/>
                  <a:pt x="7135266" y="2306"/>
                  <a:pt x="7309468" y="0"/>
                </a:cubicBezTo>
                <a:cubicBezTo>
                  <a:pt x="7483670" y="-2306"/>
                  <a:pt x="7500079" y="28442"/>
                  <a:pt x="7668950" y="0"/>
                </a:cubicBezTo>
                <a:cubicBezTo>
                  <a:pt x="7837821" y="-28442"/>
                  <a:pt x="7854829" y="27338"/>
                  <a:pt x="8028432" y="0"/>
                </a:cubicBezTo>
                <a:cubicBezTo>
                  <a:pt x="8202035" y="-27338"/>
                  <a:pt x="8232764" y="8685"/>
                  <a:pt x="8387914" y="0"/>
                </a:cubicBezTo>
                <a:cubicBezTo>
                  <a:pt x="8543064" y="-8685"/>
                  <a:pt x="8634869" y="222"/>
                  <a:pt x="8867223" y="0"/>
                </a:cubicBezTo>
                <a:cubicBezTo>
                  <a:pt x="9099577" y="-222"/>
                  <a:pt x="9074841" y="12700"/>
                  <a:pt x="9226705" y="0"/>
                </a:cubicBezTo>
                <a:cubicBezTo>
                  <a:pt x="9378569" y="-12700"/>
                  <a:pt x="9599868" y="47541"/>
                  <a:pt x="9706015" y="0"/>
                </a:cubicBezTo>
                <a:cubicBezTo>
                  <a:pt x="9812162" y="-47541"/>
                  <a:pt x="10258066" y="52143"/>
                  <a:pt x="10424979" y="0"/>
                </a:cubicBezTo>
                <a:cubicBezTo>
                  <a:pt x="10591892" y="-52143"/>
                  <a:pt x="10661117" y="1254"/>
                  <a:pt x="10784461" y="0"/>
                </a:cubicBezTo>
                <a:cubicBezTo>
                  <a:pt x="10907805" y="-1254"/>
                  <a:pt x="10948951" y="27930"/>
                  <a:pt x="11024115" y="0"/>
                </a:cubicBezTo>
                <a:cubicBezTo>
                  <a:pt x="11099279" y="-27930"/>
                  <a:pt x="11769643" y="95031"/>
                  <a:pt x="11982734" y="0"/>
                </a:cubicBezTo>
                <a:cubicBezTo>
                  <a:pt x="11992909" y="87884"/>
                  <a:pt x="11960521" y="251400"/>
                  <a:pt x="11982734" y="404110"/>
                </a:cubicBezTo>
                <a:cubicBezTo>
                  <a:pt x="12004947" y="556820"/>
                  <a:pt x="11968507" y="652265"/>
                  <a:pt x="11982734" y="808220"/>
                </a:cubicBezTo>
                <a:cubicBezTo>
                  <a:pt x="11996961" y="964175"/>
                  <a:pt x="11975276" y="1113779"/>
                  <a:pt x="11982734" y="1270061"/>
                </a:cubicBezTo>
                <a:cubicBezTo>
                  <a:pt x="11990192" y="1426343"/>
                  <a:pt x="11975487" y="1600781"/>
                  <a:pt x="11982734" y="1847361"/>
                </a:cubicBezTo>
                <a:cubicBezTo>
                  <a:pt x="11989981" y="2093941"/>
                  <a:pt x="11961309" y="2246232"/>
                  <a:pt x="11982734" y="2482391"/>
                </a:cubicBezTo>
                <a:cubicBezTo>
                  <a:pt x="12004159" y="2718550"/>
                  <a:pt x="11942988" y="2768786"/>
                  <a:pt x="11982734" y="3001962"/>
                </a:cubicBezTo>
                <a:cubicBezTo>
                  <a:pt x="12022480" y="3235138"/>
                  <a:pt x="11961335" y="3370720"/>
                  <a:pt x="11982734" y="3463802"/>
                </a:cubicBezTo>
                <a:cubicBezTo>
                  <a:pt x="12004133" y="3556884"/>
                  <a:pt x="11958977" y="3745101"/>
                  <a:pt x="11982734" y="3925642"/>
                </a:cubicBezTo>
                <a:cubicBezTo>
                  <a:pt x="12006491" y="4106183"/>
                  <a:pt x="11932562" y="4386428"/>
                  <a:pt x="11982734" y="4560672"/>
                </a:cubicBezTo>
                <a:cubicBezTo>
                  <a:pt x="12032906" y="4734916"/>
                  <a:pt x="11974148" y="4799874"/>
                  <a:pt x="11982734" y="4964783"/>
                </a:cubicBezTo>
                <a:cubicBezTo>
                  <a:pt x="11991320" y="5129692"/>
                  <a:pt x="11944908" y="5561786"/>
                  <a:pt x="11982734" y="5773003"/>
                </a:cubicBezTo>
                <a:cubicBezTo>
                  <a:pt x="11766762" y="5830548"/>
                  <a:pt x="11513111" y="5727663"/>
                  <a:pt x="11383597" y="5773003"/>
                </a:cubicBezTo>
                <a:cubicBezTo>
                  <a:pt x="11254083" y="5818343"/>
                  <a:pt x="10870491" y="5731192"/>
                  <a:pt x="10544806" y="5773003"/>
                </a:cubicBezTo>
                <a:cubicBezTo>
                  <a:pt x="10219121" y="5814814"/>
                  <a:pt x="10068888" y="5710442"/>
                  <a:pt x="9945669" y="5773003"/>
                </a:cubicBezTo>
                <a:cubicBezTo>
                  <a:pt x="9822450" y="5835564"/>
                  <a:pt x="9821368" y="5759373"/>
                  <a:pt x="9706015" y="5773003"/>
                </a:cubicBezTo>
                <a:cubicBezTo>
                  <a:pt x="9590662" y="5786633"/>
                  <a:pt x="9539468" y="5747915"/>
                  <a:pt x="9466360" y="5773003"/>
                </a:cubicBezTo>
                <a:cubicBezTo>
                  <a:pt x="9393252" y="5798091"/>
                  <a:pt x="8907080" y="5677052"/>
                  <a:pt x="8627568" y="5773003"/>
                </a:cubicBezTo>
                <a:cubicBezTo>
                  <a:pt x="8348056" y="5868954"/>
                  <a:pt x="8377782" y="5736479"/>
                  <a:pt x="8148259" y="5773003"/>
                </a:cubicBezTo>
                <a:cubicBezTo>
                  <a:pt x="7918736" y="5809527"/>
                  <a:pt x="7692124" y="5699567"/>
                  <a:pt x="7309468" y="5773003"/>
                </a:cubicBezTo>
                <a:cubicBezTo>
                  <a:pt x="6926812" y="5846439"/>
                  <a:pt x="6918789" y="5719821"/>
                  <a:pt x="6710331" y="5773003"/>
                </a:cubicBezTo>
                <a:cubicBezTo>
                  <a:pt x="6501873" y="5826185"/>
                  <a:pt x="6558009" y="5747720"/>
                  <a:pt x="6470676" y="5773003"/>
                </a:cubicBezTo>
                <a:cubicBezTo>
                  <a:pt x="6383343" y="5798286"/>
                  <a:pt x="6185012" y="5744365"/>
                  <a:pt x="6111194" y="5773003"/>
                </a:cubicBezTo>
                <a:cubicBezTo>
                  <a:pt x="6037376" y="5801641"/>
                  <a:pt x="5734484" y="5758373"/>
                  <a:pt x="5631885" y="5773003"/>
                </a:cubicBezTo>
                <a:cubicBezTo>
                  <a:pt x="5529286" y="5787633"/>
                  <a:pt x="5220880" y="5754515"/>
                  <a:pt x="4912921" y="5773003"/>
                </a:cubicBezTo>
                <a:cubicBezTo>
                  <a:pt x="4604962" y="5791491"/>
                  <a:pt x="4537401" y="5724218"/>
                  <a:pt x="4193957" y="5773003"/>
                </a:cubicBezTo>
                <a:cubicBezTo>
                  <a:pt x="3850513" y="5821788"/>
                  <a:pt x="3767028" y="5704975"/>
                  <a:pt x="3594820" y="5773003"/>
                </a:cubicBezTo>
                <a:cubicBezTo>
                  <a:pt x="3422612" y="5841031"/>
                  <a:pt x="3323112" y="5754226"/>
                  <a:pt x="3115511" y="5773003"/>
                </a:cubicBezTo>
                <a:cubicBezTo>
                  <a:pt x="2907910" y="5791780"/>
                  <a:pt x="2683569" y="5763957"/>
                  <a:pt x="2276719" y="5773003"/>
                </a:cubicBezTo>
                <a:cubicBezTo>
                  <a:pt x="1869869" y="5782049"/>
                  <a:pt x="1971654" y="5754710"/>
                  <a:pt x="1677583" y="5773003"/>
                </a:cubicBezTo>
                <a:cubicBezTo>
                  <a:pt x="1383512" y="5791296"/>
                  <a:pt x="1394837" y="5737803"/>
                  <a:pt x="1318101" y="5773003"/>
                </a:cubicBezTo>
                <a:cubicBezTo>
                  <a:pt x="1241365" y="5808203"/>
                  <a:pt x="1080770" y="5738374"/>
                  <a:pt x="958619" y="5773003"/>
                </a:cubicBezTo>
                <a:cubicBezTo>
                  <a:pt x="836468" y="5807632"/>
                  <a:pt x="801697" y="5766892"/>
                  <a:pt x="718964" y="5773003"/>
                </a:cubicBezTo>
                <a:cubicBezTo>
                  <a:pt x="636231" y="5779114"/>
                  <a:pt x="333544" y="5717409"/>
                  <a:pt x="0" y="5773003"/>
                </a:cubicBezTo>
                <a:cubicBezTo>
                  <a:pt x="-33564" y="5603632"/>
                  <a:pt x="43592" y="5416860"/>
                  <a:pt x="0" y="5311163"/>
                </a:cubicBezTo>
                <a:cubicBezTo>
                  <a:pt x="-43592" y="5205466"/>
                  <a:pt x="44076" y="4992517"/>
                  <a:pt x="0" y="4849323"/>
                </a:cubicBezTo>
                <a:cubicBezTo>
                  <a:pt x="-44076" y="4706129"/>
                  <a:pt x="46389" y="4428669"/>
                  <a:pt x="0" y="4214292"/>
                </a:cubicBezTo>
                <a:cubicBezTo>
                  <a:pt x="-46389" y="3999915"/>
                  <a:pt x="30820" y="3891302"/>
                  <a:pt x="0" y="3579262"/>
                </a:cubicBezTo>
                <a:cubicBezTo>
                  <a:pt x="-30820" y="3267222"/>
                  <a:pt x="60023" y="3253104"/>
                  <a:pt x="0" y="2944232"/>
                </a:cubicBezTo>
                <a:cubicBezTo>
                  <a:pt x="-60023" y="2635360"/>
                  <a:pt x="45272" y="2716137"/>
                  <a:pt x="0" y="2540121"/>
                </a:cubicBezTo>
                <a:cubicBezTo>
                  <a:pt x="-45272" y="2364105"/>
                  <a:pt x="35422" y="2216282"/>
                  <a:pt x="0" y="2078281"/>
                </a:cubicBezTo>
                <a:cubicBezTo>
                  <a:pt x="-35422" y="1940280"/>
                  <a:pt x="45657" y="1754959"/>
                  <a:pt x="0" y="1443251"/>
                </a:cubicBezTo>
                <a:cubicBezTo>
                  <a:pt x="-45657" y="1131543"/>
                  <a:pt x="74256" y="981689"/>
                  <a:pt x="0" y="750490"/>
                </a:cubicBezTo>
                <a:cubicBezTo>
                  <a:pt x="-74256" y="519291"/>
                  <a:pt x="29159" y="165368"/>
                  <a:pt x="0" y="0"/>
                </a:cubicBezTo>
                <a:close/>
              </a:path>
              <a:path w="11982734" h="5773003" stroke="0" extrusionOk="0">
                <a:moveTo>
                  <a:pt x="0" y="0"/>
                </a:moveTo>
                <a:cubicBezTo>
                  <a:pt x="146572" y="-9974"/>
                  <a:pt x="331367" y="36576"/>
                  <a:pt x="479309" y="0"/>
                </a:cubicBezTo>
                <a:cubicBezTo>
                  <a:pt x="627251" y="-36576"/>
                  <a:pt x="657877" y="8519"/>
                  <a:pt x="718964" y="0"/>
                </a:cubicBezTo>
                <a:cubicBezTo>
                  <a:pt x="780051" y="-8519"/>
                  <a:pt x="1389619" y="71279"/>
                  <a:pt x="1557755" y="0"/>
                </a:cubicBezTo>
                <a:cubicBezTo>
                  <a:pt x="1725891" y="-71279"/>
                  <a:pt x="1841115" y="49131"/>
                  <a:pt x="2037065" y="0"/>
                </a:cubicBezTo>
                <a:cubicBezTo>
                  <a:pt x="2233015" y="-49131"/>
                  <a:pt x="2287588" y="2498"/>
                  <a:pt x="2516374" y="0"/>
                </a:cubicBezTo>
                <a:cubicBezTo>
                  <a:pt x="2745160" y="-2498"/>
                  <a:pt x="2966798" y="3353"/>
                  <a:pt x="3355166" y="0"/>
                </a:cubicBezTo>
                <a:cubicBezTo>
                  <a:pt x="3743534" y="-3353"/>
                  <a:pt x="3564506" y="40027"/>
                  <a:pt x="3714648" y="0"/>
                </a:cubicBezTo>
                <a:cubicBezTo>
                  <a:pt x="3864790" y="-40027"/>
                  <a:pt x="4307440" y="35911"/>
                  <a:pt x="4553439" y="0"/>
                </a:cubicBezTo>
                <a:cubicBezTo>
                  <a:pt x="4799438" y="-35911"/>
                  <a:pt x="5204985" y="61622"/>
                  <a:pt x="5392230" y="0"/>
                </a:cubicBezTo>
                <a:cubicBezTo>
                  <a:pt x="5579475" y="-61622"/>
                  <a:pt x="5856514" y="687"/>
                  <a:pt x="5991367" y="0"/>
                </a:cubicBezTo>
                <a:cubicBezTo>
                  <a:pt x="6126220" y="-687"/>
                  <a:pt x="6558076" y="34486"/>
                  <a:pt x="6830158" y="0"/>
                </a:cubicBezTo>
                <a:cubicBezTo>
                  <a:pt x="7102240" y="-34486"/>
                  <a:pt x="7173850" y="12394"/>
                  <a:pt x="7309468" y="0"/>
                </a:cubicBezTo>
                <a:cubicBezTo>
                  <a:pt x="7445086" y="-12394"/>
                  <a:pt x="7614533" y="49018"/>
                  <a:pt x="7788777" y="0"/>
                </a:cubicBezTo>
                <a:cubicBezTo>
                  <a:pt x="7963021" y="-49018"/>
                  <a:pt x="8156695" y="65763"/>
                  <a:pt x="8507741" y="0"/>
                </a:cubicBezTo>
                <a:cubicBezTo>
                  <a:pt x="8858787" y="-65763"/>
                  <a:pt x="8804425" y="5162"/>
                  <a:pt x="8987051" y="0"/>
                </a:cubicBezTo>
                <a:cubicBezTo>
                  <a:pt x="9169677" y="-5162"/>
                  <a:pt x="9429632" y="69660"/>
                  <a:pt x="9825842" y="0"/>
                </a:cubicBezTo>
                <a:cubicBezTo>
                  <a:pt x="10222052" y="-69660"/>
                  <a:pt x="10373773" y="93865"/>
                  <a:pt x="10664633" y="0"/>
                </a:cubicBezTo>
                <a:cubicBezTo>
                  <a:pt x="10955493" y="-93865"/>
                  <a:pt x="11078367" y="31396"/>
                  <a:pt x="11263770" y="0"/>
                </a:cubicBezTo>
                <a:cubicBezTo>
                  <a:pt x="11449173" y="-31396"/>
                  <a:pt x="11820067" y="48408"/>
                  <a:pt x="11982734" y="0"/>
                </a:cubicBezTo>
                <a:cubicBezTo>
                  <a:pt x="11992802" y="199604"/>
                  <a:pt x="11965861" y="247828"/>
                  <a:pt x="11982734" y="404110"/>
                </a:cubicBezTo>
                <a:cubicBezTo>
                  <a:pt x="11999607" y="560392"/>
                  <a:pt x="11949316" y="682204"/>
                  <a:pt x="11982734" y="865950"/>
                </a:cubicBezTo>
                <a:cubicBezTo>
                  <a:pt x="12016152" y="1049696"/>
                  <a:pt x="11913347" y="1295400"/>
                  <a:pt x="11982734" y="1500981"/>
                </a:cubicBezTo>
                <a:cubicBezTo>
                  <a:pt x="12052121" y="1706562"/>
                  <a:pt x="11926254" y="1875385"/>
                  <a:pt x="11982734" y="2020551"/>
                </a:cubicBezTo>
                <a:cubicBezTo>
                  <a:pt x="12039214" y="2165717"/>
                  <a:pt x="11953234" y="2313577"/>
                  <a:pt x="11982734" y="2482391"/>
                </a:cubicBezTo>
                <a:cubicBezTo>
                  <a:pt x="12012234" y="2651205"/>
                  <a:pt x="11967997" y="2863782"/>
                  <a:pt x="11982734" y="3117422"/>
                </a:cubicBezTo>
                <a:cubicBezTo>
                  <a:pt x="11997471" y="3371062"/>
                  <a:pt x="11972210" y="3432106"/>
                  <a:pt x="11982734" y="3694722"/>
                </a:cubicBezTo>
                <a:cubicBezTo>
                  <a:pt x="11993258" y="3957338"/>
                  <a:pt x="11941607" y="4104802"/>
                  <a:pt x="11982734" y="4272022"/>
                </a:cubicBezTo>
                <a:cubicBezTo>
                  <a:pt x="12023861" y="4439242"/>
                  <a:pt x="11930513" y="4768631"/>
                  <a:pt x="11982734" y="4964783"/>
                </a:cubicBezTo>
                <a:cubicBezTo>
                  <a:pt x="12034955" y="5160935"/>
                  <a:pt x="11899634" y="5565029"/>
                  <a:pt x="11982734" y="5773003"/>
                </a:cubicBezTo>
                <a:cubicBezTo>
                  <a:pt x="11869200" y="5790382"/>
                  <a:pt x="11832453" y="5744568"/>
                  <a:pt x="11743079" y="5773003"/>
                </a:cubicBezTo>
                <a:cubicBezTo>
                  <a:pt x="11653705" y="5801438"/>
                  <a:pt x="11185353" y="5770003"/>
                  <a:pt x="11024115" y="5773003"/>
                </a:cubicBezTo>
                <a:cubicBezTo>
                  <a:pt x="10862877" y="5776003"/>
                  <a:pt x="10853953" y="5771514"/>
                  <a:pt x="10784461" y="5773003"/>
                </a:cubicBezTo>
                <a:cubicBezTo>
                  <a:pt x="10714969" y="5774492"/>
                  <a:pt x="10422640" y="5687013"/>
                  <a:pt x="10065497" y="5773003"/>
                </a:cubicBezTo>
                <a:cubicBezTo>
                  <a:pt x="9708354" y="5858993"/>
                  <a:pt x="9832080" y="5761464"/>
                  <a:pt x="9706015" y="5773003"/>
                </a:cubicBezTo>
                <a:cubicBezTo>
                  <a:pt x="9579950" y="5784542"/>
                  <a:pt x="9541254" y="5762485"/>
                  <a:pt x="9466360" y="5773003"/>
                </a:cubicBezTo>
                <a:cubicBezTo>
                  <a:pt x="9391467" y="5783521"/>
                  <a:pt x="9243971" y="5757134"/>
                  <a:pt x="9106878" y="5773003"/>
                </a:cubicBezTo>
                <a:cubicBezTo>
                  <a:pt x="8969785" y="5788872"/>
                  <a:pt x="8622167" y="5727236"/>
                  <a:pt x="8387914" y="5773003"/>
                </a:cubicBezTo>
                <a:cubicBezTo>
                  <a:pt x="8153661" y="5818770"/>
                  <a:pt x="8113066" y="5751515"/>
                  <a:pt x="8028432" y="5773003"/>
                </a:cubicBezTo>
                <a:cubicBezTo>
                  <a:pt x="7943798" y="5794491"/>
                  <a:pt x="7864915" y="5766165"/>
                  <a:pt x="7788777" y="5773003"/>
                </a:cubicBezTo>
                <a:cubicBezTo>
                  <a:pt x="7712639" y="5779841"/>
                  <a:pt x="7561109" y="5760159"/>
                  <a:pt x="7429295" y="5773003"/>
                </a:cubicBezTo>
                <a:cubicBezTo>
                  <a:pt x="7297481" y="5785847"/>
                  <a:pt x="7097895" y="5728756"/>
                  <a:pt x="6949986" y="5773003"/>
                </a:cubicBezTo>
                <a:cubicBezTo>
                  <a:pt x="6802077" y="5817250"/>
                  <a:pt x="6540584" y="5754098"/>
                  <a:pt x="6350849" y="5773003"/>
                </a:cubicBezTo>
                <a:cubicBezTo>
                  <a:pt x="6161114" y="5791908"/>
                  <a:pt x="6100966" y="5732926"/>
                  <a:pt x="5991367" y="5773003"/>
                </a:cubicBezTo>
                <a:cubicBezTo>
                  <a:pt x="5881768" y="5813080"/>
                  <a:pt x="5391236" y="5677673"/>
                  <a:pt x="5152576" y="5773003"/>
                </a:cubicBezTo>
                <a:cubicBezTo>
                  <a:pt x="4913916" y="5868333"/>
                  <a:pt x="4760081" y="5749436"/>
                  <a:pt x="4553439" y="5773003"/>
                </a:cubicBezTo>
                <a:cubicBezTo>
                  <a:pt x="4346797" y="5796570"/>
                  <a:pt x="4057962" y="5696365"/>
                  <a:pt x="3714648" y="5773003"/>
                </a:cubicBezTo>
                <a:cubicBezTo>
                  <a:pt x="3371334" y="5849641"/>
                  <a:pt x="3272018" y="5737032"/>
                  <a:pt x="2995683" y="5773003"/>
                </a:cubicBezTo>
                <a:cubicBezTo>
                  <a:pt x="2719348" y="5808974"/>
                  <a:pt x="2710399" y="5739210"/>
                  <a:pt x="2516374" y="5773003"/>
                </a:cubicBezTo>
                <a:cubicBezTo>
                  <a:pt x="2322349" y="5806796"/>
                  <a:pt x="1970241" y="5689863"/>
                  <a:pt x="1797410" y="5773003"/>
                </a:cubicBezTo>
                <a:cubicBezTo>
                  <a:pt x="1624579" y="5856143"/>
                  <a:pt x="1543188" y="5731120"/>
                  <a:pt x="1437928" y="5773003"/>
                </a:cubicBezTo>
                <a:cubicBezTo>
                  <a:pt x="1332668" y="5814886"/>
                  <a:pt x="1005756" y="5757083"/>
                  <a:pt x="838791" y="5773003"/>
                </a:cubicBezTo>
                <a:cubicBezTo>
                  <a:pt x="671826" y="5788923"/>
                  <a:pt x="657350" y="5767446"/>
                  <a:pt x="599137" y="5773003"/>
                </a:cubicBezTo>
                <a:cubicBezTo>
                  <a:pt x="540924" y="5778560"/>
                  <a:pt x="153022" y="5715062"/>
                  <a:pt x="0" y="5773003"/>
                </a:cubicBezTo>
                <a:cubicBezTo>
                  <a:pt x="-37502" y="5511913"/>
                  <a:pt x="14423" y="5314223"/>
                  <a:pt x="0" y="5195703"/>
                </a:cubicBezTo>
                <a:cubicBezTo>
                  <a:pt x="-14423" y="5077183"/>
                  <a:pt x="62569" y="4821223"/>
                  <a:pt x="0" y="4560672"/>
                </a:cubicBezTo>
                <a:cubicBezTo>
                  <a:pt x="-62569" y="4300121"/>
                  <a:pt x="36446" y="4213616"/>
                  <a:pt x="0" y="3925642"/>
                </a:cubicBezTo>
                <a:cubicBezTo>
                  <a:pt x="-36446" y="3637668"/>
                  <a:pt x="118" y="3663403"/>
                  <a:pt x="0" y="3463802"/>
                </a:cubicBezTo>
                <a:cubicBezTo>
                  <a:pt x="-118" y="3264201"/>
                  <a:pt x="5548" y="2955952"/>
                  <a:pt x="0" y="2771041"/>
                </a:cubicBezTo>
                <a:cubicBezTo>
                  <a:pt x="-5548" y="2586130"/>
                  <a:pt x="55755" y="2456246"/>
                  <a:pt x="0" y="2193741"/>
                </a:cubicBezTo>
                <a:cubicBezTo>
                  <a:pt x="-55755" y="1931236"/>
                  <a:pt x="5399" y="1977746"/>
                  <a:pt x="0" y="1789631"/>
                </a:cubicBezTo>
                <a:cubicBezTo>
                  <a:pt x="-5399" y="1601516"/>
                  <a:pt x="6880" y="1438190"/>
                  <a:pt x="0" y="1212331"/>
                </a:cubicBezTo>
                <a:cubicBezTo>
                  <a:pt x="-6880" y="986472"/>
                  <a:pt x="56790" y="935153"/>
                  <a:pt x="0" y="692760"/>
                </a:cubicBezTo>
                <a:cubicBezTo>
                  <a:pt x="-56790" y="450367"/>
                  <a:pt x="34317" y="156321"/>
                  <a:pt x="0" y="0"/>
                </a:cubicBezTo>
                <a:close/>
              </a:path>
            </a:pathLst>
          </a:custGeom>
          <a:ln>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buNone/>
            </a:pPr>
            <a:endParaRPr lang="en-GB" dirty="0"/>
          </a:p>
          <a:p>
            <a:pPr marL="0" marR="0" lvl="0" indent="0" algn="ctr">
              <a:lnSpc>
                <a:spcPct val="200000"/>
              </a:lnSpc>
              <a:spcBef>
                <a:spcPts val="1200"/>
              </a:spcBef>
              <a:spcAft>
                <a:spcPts val="0"/>
              </a:spcAft>
              <a:buNone/>
            </a:pPr>
            <a:r>
              <a:rPr lang="en-US" sz="4800" b="1" kern="100" dirty="0">
                <a:effectLst/>
                <a:latin typeface="Arial" panose="020B0604020202020204" pitchFamily="34" charset="0"/>
                <a:ea typeface="Times New Roman" panose="02020603050405020304" pitchFamily="18" charset="0"/>
                <a:cs typeface="Arial" panose="020B0604020202020204" pitchFamily="34" charset="0"/>
              </a:rPr>
              <a:t>Sorting and Searching algorithm </a:t>
            </a:r>
            <a:endParaRPr lang="en-US" sz="4800" b="1" kern="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endParaRPr lang="en-GB" sz="6600" b="1" dirty="0"/>
          </a:p>
          <a:p>
            <a:pPr marL="0" indent="0">
              <a:buNone/>
            </a:pPr>
            <a:r>
              <a:rPr lang="en-GB" dirty="0"/>
              <a:t>Prepared by: Misganaw A.(MSC.)</a:t>
            </a:r>
          </a:p>
          <a:p>
            <a:pPr marL="0" indent="0">
              <a:buNone/>
            </a:pPr>
            <a:r>
              <a:rPr lang="en-GB" sz="2000" dirty="0"/>
              <a:t>Email: </a:t>
            </a:r>
            <a:r>
              <a:rPr lang="en-GB" sz="2000" dirty="0">
                <a:hlinkClick r:id="rId2"/>
              </a:rPr>
              <a:t>mail@ethioptec.com/ethiomisgie@gmail.com</a:t>
            </a:r>
            <a:endParaRPr lang="en-GB" sz="2000" dirty="0"/>
          </a:p>
          <a:p>
            <a:pPr marL="0" indent="0">
              <a:buNone/>
            </a:pPr>
            <a:r>
              <a:rPr lang="en-GB" sz="2000" dirty="0"/>
              <a:t>Website : </a:t>
            </a:r>
            <a:r>
              <a:rPr lang="en-GB" sz="2000" dirty="0">
                <a:hlinkClick r:id="rId3"/>
              </a:rPr>
              <a:t>https://ethioptec.com</a:t>
            </a:r>
            <a:r>
              <a:rPr lang="en-GB" sz="2000" dirty="0"/>
              <a:t> or </a:t>
            </a:r>
            <a:r>
              <a:rPr lang="en-GB" sz="2000" dirty="0">
                <a:hlinkClick r:id="rId4"/>
              </a:rPr>
              <a:t>https://info.ethioptec.com</a:t>
            </a:r>
            <a:r>
              <a:rPr lang="en-GB" sz="2000" dirty="0"/>
              <a:t> </a:t>
            </a:r>
          </a:p>
          <a:p>
            <a:pPr marL="0" indent="0">
              <a:buNone/>
            </a:pPr>
            <a:r>
              <a:rPr lang="en-GB" sz="2000" dirty="0"/>
              <a:t>Telegram: </a:t>
            </a:r>
            <a:r>
              <a:rPr lang="en-GB" sz="2000" dirty="0">
                <a:hlinkClick r:id="rId5"/>
              </a:rPr>
              <a:t>https://t.me/ethiop_computing</a:t>
            </a:r>
            <a:r>
              <a:rPr lang="en-GB" sz="2000" dirty="0"/>
              <a:t> </a:t>
            </a:r>
          </a:p>
          <a:p>
            <a:pPr marL="0" indent="0">
              <a:buNone/>
            </a:pPr>
            <a:endParaRPr lang="en-US" dirty="0"/>
          </a:p>
        </p:txBody>
      </p:sp>
    </p:spTree>
    <p:extLst>
      <p:ext uri="{BB962C8B-B14F-4D97-AF65-F5344CB8AC3E}">
        <p14:creationId xmlns:p14="http://schemas.microsoft.com/office/powerpoint/2010/main" val="258468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Let us take an unsorted array for our example.</a:t>
            </a:r>
          </a:p>
          <a:p>
            <a:pPr marL="0" indent="0" algn="just">
              <a:lnSpc>
                <a:spcPct val="150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Insertion sort compares the first two elements.</a:t>
            </a:r>
          </a:p>
          <a:p>
            <a:pPr marL="0" indent="0" algn="just">
              <a:lnSpc>
                <a:spcPct val="150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It finds that both 14 and 33 are already in ascending order. For now, 14 is in sorted sub-list.</a:t>
            </a: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Insertion sort moves ahead and compares 33 with 27</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descr="unsorted_array_example">
            <a:extLst>
              <a:ext uri="{FF2B5EF4-FFF2-40B4-BE49-F238E27FC236}">
                <a16:creationId xmlns:a16="http://schemas.microsoft.com/office/drawing/2014/main" id="{EAB70801-62A3-2555-C10E-F5B8C1B633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9438" y="1474049"/>
            <a:ext cx="3262284" cy="692150"/>
          </a:xfrm>
          <a:prstGeom prst="rect">
            <a:avLst/>
          </a:prstGeom>
          <a:noFill/>
          <a:ln>
            <a:noFill/>
          </a:ln>
        </p:spPr>
      </p:pic>
      <p:pic>
        <p:nvPicPr>
          <p:cNvPr id="13" name="Picture 12" descr="compares_first_two_elements">
            <a:extLst>
              <a:ext uri="{FF2B5EF4-FFF2-40B4-BE49-F238E27FC236}">
                <a16:creationId xmlns:a16="http://schemas.microsoft.com/office/drawing/2014/main" id="{96A04E02-CA3D-0124-C3BD-7017A1DDD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8342" y="2795632"/>
            <a:ext cx="2982630" cy="633368"/>
          </a:xfrm>
          <a:prstGeom prst="rect">
            <a:avLst/>
          </a:prstGeom>
          <a:noFill/>
          <a:ln>
            <a:noFill/>
          </a:ln>
        </p:spPr>
      </p:pic>
      <p:pic>
        <p:nvPicPr>
          <p:cNvPr id="14" name="Picture 13" descr="sorted_sub_list">
            <a:extLst>
              <a:ext uri="{FF2B5EF4-FFF2-40B4-BE49-F238E27FC236}">
                <a16:creationId xmlns:a16="http://schemas.microsoft.com/office/drawing/2014/main" id="{CA2F8438-A749-4089-54D5-6AEA9ADBD0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0697" y="4312843"/>
            <a:ext cx="3728798" cy="791422"/>
          </a:xfrm>
          <a:prstGeom prst="rect">
            <a:avLst/>
          </a:prstGeom>
          <a:noFill/>
          <a:ln>
            <a:noFill/>
          </a:ln>
        </p:spPr>
      </p:pic>
      <p:pic>
        <p:nvPicPr>
          <p:cNvPr id="15" name="Picture 14" descr="Insertion_sort_moves">
            <a:extLst>
              <a:ext uri="{FF2B5EF4-FFF2-40B4-BE49-F238E27FC236}">
                <a16:creationId xmlns:a16="http://schemas.microsoft.com/office/drawing/2014/main" id="{5BE935BD-E4C8-DCEB-3033-F113B17BD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8115" y="5570228"/>
            <a:ext cx="3726939" cy="791421"/>
          </a:xfrm>
          <a:prstGeom prst="rect">
            <a:avLst/>
          </a:prstGeom>
          <a:noFill/>
          <a:ln>
            <a:noFill/>
          </a:ln>
        </p:spPr>
      </p:pic>
    </p:spTree>
    <p:extLst>
      <p:ext uri="{BB962C8B-B14F-4D97-AF65-F5344CB8AC3E}">
        <p14:creationId xmlns:p14="http://schemas.microsoft.com/office/powerpoint/2010/main" val="53125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And finds that 33 is not in the correct position. It swaps 33 with 27. It also checks with all the elements of sorted sub-list. Here we see that the sorted sub-list has only one element 14, and 27 is greater than 14. Hence, the sorted sub-list remains sorted after swapping.</a:t>
            </a: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By now we have 14 and 27 in the sorted sub-list. Next, it compares 33 with 10. These values are not in a sorted order.</a:t>
            </a:r>
          </a:p>
          <a:p>
            <a:pPr marL="0" indent="0" algn="just">
              <a:lnSpc>
                <a:spcPct val="150000"/>
              </a:lnSpc>
              <a:buNone/>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So they are swapped.</a:t>
            </a: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swaps_33_with_27">
            <a:extLst>
              <a:ext uri="{FF2B5EF4-FFF2-40B4-BE49-F238E27FC236}">
                <a16:creationId xmlns:a16="http://schemas.microsoft.com/office/drawing/2014/main" id="{CF278ABD-64B4-B437-F999-95769ADE7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5742" y="2480482"/>
            <a:ext cx="4468878" cy="948518"/>
          </a:xfrm>
          <a:prstGeom prst="rect">
            <a:avLst/>
          </a:prstGeom>
          <a:noFill/>
          <a:ln>
            <a:noFill/>
          </a:ln>
        </p:spPr>
      </p:pic>
      <p:pic>
        <p:nvPicPr>
          <p:cNvPr id="3" name="Picture 2" descr="swaps_33_with_27">
            <a:extLst>
              <a:ext uri="{FF2B5EF4-FFF2-40B4-BE49-F238E27FC236}">
                <a16:creationId xmlns:a16="http://schemas.microsoft.com/office/drawing/2014/main" id="{F325A095-E0CE-46A6-ACC4-2A2E53D23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4442" y="4178892"/>
            <a:ext cx="4470178" cy="948518"/>
          </a:xfrm>
          <a:prstGeom prst="rect">
            <a:avLst/>
          </a:prstGeom>
          <a:noFill/>
          <a:ln>
            <a:noFill/>
          </a:ln>
        </p:spPr>
      </p:pic>
      <p:pic>
        <p:nvPicPr>
          <p:cNvPr id="6" name="Picture 5" descr="swapped_33_with_10">
            <a:extLst>
              <a:ext uri="{FF2B5EF4-FFF2-40B4-BE49-F238E27FC236}">
                <a16:creationId xmlns:a16="http://schemas.microsoft.com/office/drawing/2014/main" id="{6D051F70-342B-F7CF-479C-7836003A03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3386" y="5731733"/>
            <a:ext cx="4645461" cy="675896"/>
          </a:xfrm>
          <a:prstGeom prst="rect">
            <a:avLst/>
          </a:prstGeom>
          <a:noFill/>
          <a:ln>
            <a:noFill/>
          </a:ln>
        </p:spPr>
      </p:pic>
    </p:spTree>
    <p:extLst>
      <p:ext uri="{BB962C8B-B14F-4D97-AF65-F5344CB8AC3E}">
        <p14:creationId xmlns:p14="http://schemas.microsoft.com/office/powerpoint/2010/main" val="399432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1800" dirty="0">
                <a:effectLst/>
                <a:latin typeface="Arial" panose="020B0604020202020204" pitchFamily="34" charset="0"/>
                <a:ea typeface="Times New Roman" panose="02020603050405020304" pitchFamily="18" charset="0"/>
              </a:rPr>
              <a:t>However, swapping makes 27 and 10 unsorted.</a:t>
            </a: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1800" dirty="0">
                <a:effectLst/>
                <a:latin typeface="Arial" panose="020B0604020202020204" pitchFamily="34" charset="0"/>
                <a:ea typeface="Times New Roman" panose="02020603050405020304" pitchFamily="18" charset="0"/>
              </a:rPr>
              <a:t>Hence, we swap them too.</a:t>
            </a: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US" sz="1800" dirty="0">
                <a:effectLst/>
                <a:latin typeface="Arial" panose="020B0604020202020204" pitchFamily="34" charset="0"/>
                <a:ea typeface="Calibri" panose="020F0502020204030204" pitchFamily="34" charset="0"/>
              </a:rPr>
              <a:t>Again we find 14 and 10 in an unsorted order.</a:t>
            </a: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dirty="0">
                <a:effectLst/>
                <a:latin typeface="Arial" panose="020B0604020202020204" pitchFamily="34" charset="0"/>
                <a:ea typeface="Times New Roman" panose="02020603050405020304" pitchFamily="18" charset="0"/>
              </a:rPr>
              <a:t>By the end of third iteration, we have a sorted sub-list of 4 items.</a:t>
            </a:r>
            <a:endParaRPr lang="en-US" sz="1800" dirty="0">
              <a:effectLst/>
              <a:latin typeface="Times New Roman" panose="02020603050405020304" pitchFamily="18" charset="0"/>
              <a:ea typeface="Times New Roman" panose="02020603050405020304" pitchFamily="18" charset="0"/>
            </a:endParaRPr>
          </a:p>
          <a:p>
            <a:pPr marL="0" marR="0" indent="0" algn="just">
              <a:buNone/>
            </a:pPr>
            <a:r>
              <a:rPr lang="en-US" sz="1800" dirty="0">
                <a:effectLst/>
                <a:latin typeface="Arial" panose="020B0604020202020204" pitchFamily="34" charset="0"/>
                <a:ea typeface="Times New Roman" panose="02020603050405020304" pitchFamily="18" charset="0"/>
              </a:rPr>
              <a:t>This process goes on until all the </a:t>
            </a:r>
            <a:r>
              <a:rPr lang="en-US" sz="1800" b="1" dirty="0">
                <a:effectLst/>
                <a:latin typeface="Arial" panose="020B0604020202020204" pitchFamily="34" charset="0"/>
                <a:ea typeface="Times New Roman" panose="02020603050405020304" pitchFamily="18" charset="0"/>
              </a:rPr>
              <a:t>unsorted</a:t>
            </a:r>
            <a:r>
              <a:rPr lang="en-US" sz="1800" dirty="0">
                <a:effectLst/>
                <a:latin typeface="Arial" panose="020B0604020202020204" pitchFamily="34" charset="0"/>
                <a:ea typeface="Times New Roman" panose="02020603050405020304" pitchFamily="18" charset="0"/>
              </a:rPr>
              <a:t> values are covered in a </a:t>
            </a:r>
            <a:r>
              <a:rPr lang="en-US" sz="1800" b="1" dirty="0">
                <a:effectLst/>
                <a:latin typeface="Arial" panose="020B0604020202020204" pitchFamily="34" charset="0"/>
                <a:ea typeface="Times New Roman" panose="02020603050405020304" pitchFamily="18" charset="0"/>
              </a:rPr>
              <a:t>sorted sub-list</a:t>
            </a:r>
            <a:r>
              <a:rPr lang="en-US" sz="1800" dirty="0">
                <a:effectLst/>
                <a:latin typeface="Arial" panose="020B0604020202020204" pitchFamily="34" charset="0"/>
                <a:ea typeface="Times New Roman" panose="02020603050405020304" pitchFamily="18"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descr="swapping_makes_27_10">
            <a:extLst>
              <a:ext uri="{FF2B5EF4-FFF2-40B4-BE49-F238E27FC236}">
                <a16:creationId xmlns:a16="http://schemas.microsoft.com/office/drawing/2014/main" id="{64EB45EF-9D9A-7810-C048-02113D5A28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248" y="1471868"/>
            <a:ext cx="3287644" cy="698126"/>
          </a:xfrm>
          <a:prstGeom prst="rect">
            <a:avLst/>
          </a:prstGeom>
          <a:noFill/>
          <a:ln>
            <a:noFill/>
          </a:ln>
        </p:spPr>
      </p:pic>
      <p:pic>
        <p:nvPicPr>
          <p:cNvPr id="8" name="Picture 7" descr="swapped_27_and_10">
            <a:extLst>
              <a:ext uri="{FF2B5EF4-FFF2-40B4-BE49-F238E27FC236}">
                <a16:creationId xmlns:a16="http://schemas.microsoft.com/office/drawing/2014/main" id="{7C91EA38-2ECA-F118-2A6C-2AF6B24B7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6185" y="2868297"/>
            <a:ext cx="3819151" cy="810152"/>
          </a:xfrm>
          <a:prstGeom prst="rect">
            <a:avLst/>
          </a:prstGeom>
          <a:noFill/>
          <a:ln>
            <a:noFill/>
          </a:ln>
        </p:spPr>
      </p:pic>
      <p:pic>
        <p:nvPicPr>
          <p:cNvPr id="9" name="Picture 8" descr="14 _and_10_unsorted_order">
            <a:extLst>
              <a:ext uri="{FF2B5EF4-FFF2-40B4-BE49-F238E27FC236}">
                <a16:creationId xmlns:a16="http://schemas.microsoft.com/office/drawing/2014/main" id="{E5319E18-D14B-3591-08EF-11291D328C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3248" y="4287197"/>
            <a:ext cx="3814925" cy="810152"/>
          </a:xfrm>
          <a:prstGeom prst="rect">
            <a:avLst/>
          </a:prstGeom>
          <a:noFill/>
          <a:ln>
            <a:noFill/>
          </a:ln>
        </p:spPr>
      </p:pic>
    </p:spTree>
    <p:extLst>
      <p:ext uri="{BB962C8B-B14F-4D97-AF65-F5344CB8AC3E}">
        <p14:creationId xmlns:p14="http://schemas.microsoft.com/office/powerpoint/2010/main" val="120641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lnSpcReduction="10000"/>
          </a:bodyPr>
          <a:lstStyle/>
          <a:p>
            <a:pPr marL="0" marR="0" indent="0" algn="just">
              <a:lnSpc>
                <a:spcPct val="115000"/>
              </a:lnSpc>
              <a:buNone/>
            </a:pPr>
            <a:r>
              <a:rPr lang="en-GB" sz="2400" b="1" dirty="0">
                <a:effectLst/>
                <a:latin typeface="Arial" panose="020B0604020202020204" pitchFamily="34" charset="0"/>
                <a:ea typeface="Times New Roman" panose="02020603050405020304" pitchFamily="18" charset="0"/>
                <a:cs typeface="Arial" panose="020B0604020202020204" pitchFamily="34" charset="0"/>
              </a:rPr>
              <a:t>Python code</a:t>
            </a:r>
          </a:p>
          <a:p>
            <a:pPr marL="0" indent="0">
              <a:lnSpc>
                <a:spcPct val="115000"/>
              </a:lnSpc>
              <a:buNone/>
            </a:pPr>
            <a:r>
              <a:rPr lang="en-US" sz="20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def</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A6E22C"/>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insertion_sort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size</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size):</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while</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&gt;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and</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(array[j</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&gt;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array[j]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array[j</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array[j]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  </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67</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44</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82</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17</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20</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len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before Sorting: "</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insertion_sort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after Sorting: "</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6B22B772-59C1-1025-72D6-D43FE147BB2E}"/>
              </a:ext>
            </a:extLst>
          </p:cNvPr>
          <p:cNvPicPr>
            <a:picLocks noChangeAspect="1"/>
          </p:cNvPicPr>
          <p:nvPr/>
        </p:nvPicPr>
        <p:blipFill>
          <a:blip r:embed="rId2"/>
          <a:stretch>
            <a:fillRect/>
          </a:stretch>
        </p:blipFill>
        <p:spPr>
          <a:xfrm>
            <a:off x="6096000" y="2836246"/>
            <a:ext cx="3475133" cy="2671361"/>
          </a:xfrm>
          <a:prstGeom prst="rect">
            <a:avLst/>
          </a:prstGeom>
        </p:spPr>
      </p:pic>
    </p:spTree>
    <p:extLst>
      <p:ext uri="{BB962C8B-B14F-4D97-AF65-F5344CB8AC3E}">
        <p14:creationId xmlns:p14="http://schemas.microsoft.com/office/powerpoint/2010/main" val="356759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400" b="1" dirty="0">
                <a:effectLst/>
                <a:latin typeface="Arial" panose="020B0604020202020204" pitchFamily="34" charset="0"/>
                <a:ea typeface="Times New Roman" panose="02020603050405020304" pitchFamily="18" charset="0"/>
              </a:rPr>
              <a:t>Selection Sort Algorithm</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sorting algorithm is like insertion sort, </a:t>
            </a:r>
          </a:p>
          <a:p>
            <a:pPr marL="0" marR="0" algn="just">
              <a:lnSpc>
                <a:spcPct val="150000"/>
              </a:lnSpc>
            </a:pPr>
            <a:r>
              <a:rPr lang="en-US" sz="2000" dirty="0">
                <a:latin typeface="Arial" panose="020B0604020202020204" pitchFamily="34" charset="0"/>
                <a:ea typeface="Times New Roman" panose="02020603050405020304" pitchFamily="18" charset="0"/>
                <a:cs typeface="Arial" panose="020B0604020202020204" pitchFamily="34" charset="0"/>
              </a:rPr>
              <a:t>It </a:t>
            </a:r>
            <a:r>
              <a:rPr lang="en-US" sz="2000" dirty="0">
                <a:effectLst/>
                <a:latin typeface="Arial" panose="020B0604020202020204" pitchFamily="34" charset="0"/>
                <a:ea typeface="Times New Roman" panose="02020603050405020304" pitchFamily="18" charset="0"/>
                <a:cs typeface="Arial" panose="020B0604020202020204" pitchFamily="34" charset="0"/>
              </a:rPr>
              <a:t>is an </a:t>
            </a:r>
            <a:r>
              <a:rPr lang="en-US" sz="2000" b="1" dirty="0">
                <a:effectLst/>
                <a:latin typeface="Arial" panose="020B0604020202020204" pitchFamily="34" charset="0"/>
                <a:ea typeface="Times New Roman" panose="02020603050405020304" pitchFamily="18" charset="0"/>
                <a:cs typeface="Arial" panose="020B0604020202020204" pitchFamily="34" charset="0"/>
              </a:rPr>
              <a:t>in-place comparison-based algorithm</a:t>
            </a:r>
            <a:r>
              <a:rPr lang="en-US" sz="2000" dirty="0">
                <a:effectLst/>
                <a:latin typeface="Arial" panose="020B0604020202020204" pitchFamily="34" charset="0"/>
                <a:ea typeface="Times New Roman" panose="02020603050405020304" pitchFamily="18" charset="0"/>
                <a:cs typeface="Arial" panose="020B0604020202020204" pitchFamily="34" charset="0"/>
              </a:rPr>
              <a:t> in which the list is </a:t>
            </a:r>
            <a:r>
              <a:rPr lang="en-US" sz="2000" b="1" dirty="0">
                <a:effectLst/>
                <a:latin typeface="Arial" panose="020B0604020202020204" pitchFamily="34" charset="0"/>
                <a:ea typeface="Times New Roman" panose="02020603050405020304" pitchFamily="18" charset="0"/>
                <a:cs typeface="Arial" panose="020B0604020202020204" pitchFamily="34" charset="0"/>
              </a:rPr>
              <a:t>divided</a:t>
            </a:r>
            <a:r>
              <a:rPr lang="en-US" sz="2000" dirty="0">
                <a:effectLst/>
                <a:latin typeface="Arial" panose="020B0604020202020204" pitchFamily="34" charset="0"/>
                <a:ea typeface="Times New Roman" panose="02020603050405020304" pitchFamily="18" charset="0"/>
                <a:cs typeface="Arial" panose="020B0604020202020204" pitchFamily="34" charset="0"/>
              </a:rPr>
              <a:t> into two parts, the sorted part at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left end</a:t>
            </a:r>
            <a:r>
              <a:rPr lang="en-US" sz="2000" dirty="0">
                <a:effectLst/>
                <a:latin typeface="Arial" panose="020B0604020202020204" pitchFamily="34" charset="0"/>
                <a:ea typeface="Times New Roman" panose="02020603050405020304" pitchFamily="18" charset="0"/>
                <a:cs typeface="Arial" panose="020B0604020202020204" pitchFamily="34" charset="0"/>
              </a:rPr>
              <a:t> and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unsorted part at the right</a:t>
            </a:r>
            <a:r>
              <a:rPr lang="en-US" sz="2000" dirty="0">
                <a:effectLst/>
                <a:latin typeface="Arial" panose="020B0604020202020204" pitchFamily="34" charset="0"/>
                <a:ea typeface="Times New Roman" panose="02020603050405020304" pitchFamily="18" charset="0"/>
                <a:cs typeface="Arial" panose="020B0604020202020204" pitchFamily="34" charset="0"/>
              </a:rPr>
              <a:t> end. Initially, the sorted part is empty and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unsorted</a:t>
            </a:r>
            <a:r>
              <a:rPr lang="en-US" sz="2000" dirty="0">
                <a:effectLst/>
                <a:latin typeface="Arial" panose="020B0604020202020204" pitchFamily="34" charset="0"/>
                <a:ea typeface="Times New Roman" panose="02020603050405020304" pitchFamily="18" charset="0"/>
                <a:cs typeface="Arial" panose="020B0604020202020204" pitchFamily="34" charset="0"/>
              </a:rPr>
              <a:t> part is the entire list.</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b="1" dirty="0">
                <a:effectLst/>
                <a:latin typeface="Arial" panose="020B0604020202020204" pitchFamily="34" charset="0"/>
                <a:ea typeface="Times New Roman" panose="02020603050405020304" pitchFamily="18" charset="0"/>
                <a:cs typeface="Arial" panose="020B0604020202020204" pitchFamily="34" charset="0"/>
              </a:rPr>
              <a:t>smallest</a:t>
            </a:r>
            <a:r>
              <a:rPr lang="en-US" sz="2000" dirty="0">
                <a:effectLst/>
                <a:latin typeface="Arial" panose="020B0604020202020204" pitchFamily="34" charset="0"/>
                <a:ea typeface="Times New Roman" panose="02020603050405020304" pitchFamily="18" charset="0"/>
                <a:cs typeface="Arial" panose="020B0604020202020204" pitchFamily="34" charset="0"/>
              </a:rPr>
              <a:t> element is selected from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unsorted array</a:t>
            </a:r>
            <a:r>
              <a:rPr lang="en-US" sz="2000" dirty="0">
                <a:effectLst/>
                <a:latin typeface="Arial" panose="020B0604020202020204" pitchFamily="34" charset="0"/>
                <a:ea typeface="Times New Roman" panose="02020603050405020304" pitchFamily="18" charset="0"/>
                <a:cs typeface="Arial" panose="020B0604020202020204" pitchFamily="34" charset="0"/>
              </a:rPr>
              <a:t> and swapped with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leftmost</a:t>
            </a:r>
            <a:r>
              <a:rPr lang="en-US" sz="2000" dirty="0">
                <a:effectLst/>
                <a:latin typeface="Arial" panose="020B0604020202020204" pitchFamily="34" charset="0"/>
                <a:ea typeface="Times New Roman" panose="02020603050405020304" pitchFamily="18" charset="0"/>
                <a:cs typeface="Arial" panose="020B0604020202020204" pitchFamily="34" charset="0"/>
              </a:rPr>
              <a:t> element, and that element becomes a part of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sorted array</a:t>
            </a:r>
            <a:r>
              <a:rPr lang="en-US" sz="2000" dirty="0">
                <a:effectLst/>
                <a:latin typeface="Arial" panose="020B0604020202020204" pitchFamily="34" charset="0"/>
                <a:ea typeface="Times New Roman" panose="02020603050405020304" pitchFamily="18" charset="0"/>
                <a:cs typeface="Arial" panose="020B0604020202020204" pitchFamily="34" charset="0"/>
              </a:rPr>
              <a:t>. This process continues moving unsorted array boundaries by one element to the right.</a:t>
            </a:r>
          </a:p>
          <a:p>
            <a:pPr marL="0" algn="just">
              <a:lnSpc>
                <a:spcPct val="150000"/>
              </a:lnSpc>
            </a:pPr>
            <a:r>
              <a:rPr lang="en-US" sz="2000" dirty="0">
                <a:effectLst/>
                <a:latin typeface="Arial" panose="020B0604020202020204" pitchFamily="34" charset="0"/>
                <a:ea typeface="Times New Roman" panose="02020603050405020304" pitchFamily="18" charset="0"/>
              </a:rPr>
              <a:t>This algorithm is not suitable for </a:t>
            </a:r>
            <a:r>
              <a:rPr lang="en-US" sz="2000" b="1" dirty="0">
                <a:effectLst/>
                <a:latin typeface="Arial" panose="020B0604020202020204" pitchFamily="34" charset="0"/>
                <a:ea typeface="Times New Roman" panose="02020603050405020304" pitchFamily="18" charset="0"/>
              </a:rPr>
              <a:t>large data sets </a:t>
            </a:r>
            <a:r>
              <a:rPr lang="en-US" sz="2000" dirty="0">
                <a:effectLst/>
                <a:latin typeface="Arial" panose="020B0604020202020204" pitchFamily="34" charset="0"/>
                <a:ea typeface="Times New Roman" panose="02020603050405020304" pitchFamily="18" charset="0"/>
              </a:rPr>
              <a:t>as its </a:t>
            </a:r>
            <a:r>
              <a:rPr lang="en-US" sz="2000" b="1" dirty="0">
                <a:effectLst/>
                <a:latin typeface="Arial" panose="020B0604020202020204" pitchFamily="34" charset="0"/>
                <a:ea typeface="Times New Roman" panose="02020603050405020304" pitchFamily="18" charset="0"/>
              </a:rPr>
              <a:t>average</a:t>
            </a:r>
            <a:r>
              <a:rPr lang="en-US" sz="2000" dirty="0">
                <a:effectLst/>
                <a:latin typeface="Arial" panose="020B0604020202020204" pitchFamily="34" charset="0"/>
                <a:ea typeface="Times New Roman" panose="02020603050405020304" pitchFamily="18" charset="0"/>
              </a:rPr>
              <a:t> and </a:t>
            </a:r>
            <a:r>
              <a:rPr lang="en-US" sz="2000" b="1" dirty="0">
                <a:effectLst/>
                <a:latin typeface="Arial" panose="020B0604020202020204" pitchFamily="34" charset="0"/>
                <a:ea typeface="Times New Roman" panose="02020603050405020304" pitchFamily="18" charset="0"/>
              </a:rPr>
              <a:t>worst case </a:t>
            </a:r>
            <a:r>
              <a:rPr lang="en-US" sz="2000" dirty="0">
                <a:effectLst/>
                <a:latin typeface="Arial" panose="020B0604020202020204" pitchFamily="34" charset="0"/>
                <a:ea typeface="Times New Roman" panose="02020603050405020304" pitchFamily="18" charset="0"/>
              </a:rPr>
              <a:t>complexities are of </a:t>
            </a:r>
            <a:r>
              <a:rPr lang="en-US" sz="2000" b="1" dirty="0">
                <a:effectLst/>
                <a:latin typeface="Arial" panose="020B0604020202020204" pitchFamily="34" charset="0"/>
                <a:ea typeface="Times New Roman" panose="02020603050405020304" pitchFamily="18" charset="0"/>
              </a:rPr>
              <a:t>O(n</a:t>
            </a:r>
            <a:r>
              <a:rPr lang="en-US" sz="2000" b="1" baseline="30000" dirty="0">
                <a:effectLst/>
                <a:latin typeface="Arial" panose="020B0604020202020204" pitchFamily="34" charset="0"/>
                <a:ea typeface="Times New Roman" panose="02020603050405020304" pitchFamily="18" charset="0"/>
              </a:rPr>
              <a:t>2</a:t>
            </a:r>
            <a:r>
              <a:rPr lang="en-US" sz="2000" b="1" dirty="0">
                <a:effectLst/>
                <a:latin typeface="Arial" panose="020B0604020202020204" pitchFamily="34" charset="0"/>
                <a:ea typeface="Times New Roman" panose="02020603050405020304" pitchFamily="18" charset="0"/>
              </a:rPr>
              <a:t>)</a:t>
            </a:r>
            <a:r>
              <a:rPr lang="en-US" sz="2000" dirty="0">
                <a:effectLst/>
                <a:latin typeface="Arial" panose="020B0604020202020204" pitchFamily="34" charset="0"/>
                <a:ea typeface="Times New Roman" panose="02020603050405020304" pitchFamily="18" charset="0"/>
              </a:rPr>
              <a:t>, where </a:t>
            </a:r>
            <a:r>
              <a:rPr lang="en-US" sz="2000" b="1" dirty="0">
                <a:effectLst/>
                <a:latin typeface="Arial" panose="020B0604020202020204" pitchFamily="34" charset="0"/>
                <a:ea typeface="Times New Roman" panose="02020603050405020304" pitchFamily="18" charset="0"/>
              </a:rPr>
              <a:t>n</a:t>
            </a:r>
            <a:r>
              <a:rPr lang="en-US" sz="2000" dirty="0">
                <a:effectLst/>
                <a:latin typeface="Arial" panose="020B0604020202020204" pitchFamily="34" charset="0"/>
                <a:ea typeface="Times New Roman" panose="02020603050405020304" pitchFamily="18" charset="0"/>
              </a:rPr>
              <a:t> is the number of items</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7210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Consider the following depicted array as an example.</a:t>
            </a:r>
          </a:p>
          <a:p>
            <a:pPr marL="0" marR="0" indent="0" algn="just">
              <a:lnSpc>
                <a:spcPct val="150000"/>
              </a:lnSpc>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For the first position in the sorted list, the whole list is scanned sequentially. The first position where 14 is stored presently, we search the whole list and find that 10 is the lowest value</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So we replace 14 with 10. After one iteration 10, which happens to be the minimum value in the list, appears in the first position of the sorted list.</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depicted array">
            <a:extLst>
              <a:ext uri="{FF2B5EF4-FFF2-40B4-BE49-F238E27FC236}">
                <a16:creationId xmlns:a16="http://schemas.microsoft.com/office/drawing/2014/main" id="{87AB98FE-5121-3302-5AB2-0913011C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770" y="1488701"/>
            <a:ext cx="3403756" cy="722236"/>
          </a:xfrm>
          <a:prstGeom prst="rect">
            <a:avLst/>
          </a:prstGeom>
          <a:noFill/>
          <a:ln>
            <a:noFill/>
          </a:ln>
        </p:spPr>
      </p:pic>
      <p:pic>
        <p:nvPicPr>
          <p:cNvPr id="3" name="Picture 2" descr="10_lowest_value">
            <a:extLst>
              <a:ext uri="{FF2B5EF4-FFF2-40B4-BE49-F238E27FC236}">
                <a16:creationId xmlns:a16="http://schemas.microsoft.com/office/drawing/2014/main" id="{9A63A752-F36E-125D-D47C-14D9183B75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4709" y="3199006"/>
            <a:ext cx="3402427" cy="722236"/>
          </a:xfrm>
          <a:prstGeom prst="rect">
            <a:avLst/>
          </a:prstGeom>
          <a:noFill/>
          <a:ln>
            <a:noFill/>
          </a:ln>
        </p:spPr>
      </p:pic>
      <p:pic>
        <p:nvPicPr>
          <p:cNvPr id="6" name="Picture 5" descr="replace_14_with_10">
            <a:extLst>
              <a:ext uri="{FF2B5EF4-FFF2-40B4-BE49-F238E27FC236}">
                <a16:creationId xmlns:a16="http://schemas.microsoft.com/office/drawing/2014/main" id="{2D7F8DAF-0FA2-7AA5-D391-6EE902EDAA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709" y="4968123"/>
            <a:ext cx="3866520" cy="820373"/>
          </a:xfrm>
          <a:prstGeom prst="rect">
            <a:avLst/>
          </a:prstGeom>
          <a:noFill/>
          <a:ln>
            <a:noFill/>
          </a:ln>
        </p:spPr>
      </p:pic>
    </p:spTree>
    <p:extLst>
      <p:ext uri="{BB962C8B-B14F-4D97-AF65-F5344CB8AC3E}">
        <p14:creationId xmlns:p14="http://schemas.microsoft.com/office/powerpoint/2010/main" val="270605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US" sz="1800" dirty="0">
                <a:effectLst/>
                <a:latin typeface="Arial" panose="020B0604020202020204" pitchFamily="34" charset="0"/>
                <a:ea typeface="Times New Roman" panose="02020603050405020304" pitchFamily="18" charset="0"/>
              </a:rPr>
              <a:t>For the second position, where 33 is residing, we start scanning the rest of the list in a linear manner.</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en-US" sz="1800" dirty="0">
                <a:effectLst/>
                <a:latin typeface="Arial" panose="020B0604020202020204" pitchFamily="34" charset="0"/>
                <a:ea typeface="Times New Roman" panose="02020603050405020304" pitchFamily="18" charset="0"/>
              </a:rPr>
              <a:t>We find that 14 is the second lowest value in the list and it should appear at the second place. We swap these values.</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r>
              <a:rPr lang="en-US" sz="1800" dirty="0">
                <a:effectLst/>
                <a:latin typeface="Arial" panose="020B0604020202020204" pitchFamily="34" charset="0"/>
                <a:ea typeface="Calibri" panose="020F0502020204030204" pitchFamily="34" charset="0"/>
              </a:rPr>
              <a:t>After two iterations, two least values are positioned at the beginning in a sorted manner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33_residing">
            <a:extLst>
              <a:ext uri="{FF2B5EF4-FFF2-40B4-BE49-F238E27FC236}">
                <a16:creationId xmlns:a16="http://schemas.microsoft.com/office/drawing/2014/main" id="{3C191CE3-45A4-94EA-4D75-3FE3F2A6D6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2024" y="1477270"/>
            <a:ext cx="3649164" cy="774611"/>
          </a:xfrm>
          <a:prstGeom prst="rect">
            <a:avLst/>
          </a:prstGeom>
          <a:noFill/>
          <a:ln>
            <a:noFill/>
          </a:ln>
        </p:spPr>
      </p:pic>
      <p:pic>
        <p:nvPicPr>
          <p:cNvPr id="3" name="Picture 2" descr="14_second_lowest">
            <a:extLst>
              <a:ext uri="{FF2B5EF4-FFF2-40B4-BE49-F238E27FC236}">
                <a16:creationId xmlns:a16="http://schemas.microsoft.com/office/drawing/2014/main" id="{2AE83F9C-2C5B-5836-4EDD-B75C8B22A6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7720" y="3115309"/>
            <a:ext cx="3650394" cy="774611"/>
          </a:xfrm>
          <a:prstGeom prst="rect">
            <a:avLst/>
          </a:prstGeom>
          <a:noFill/>
          <a:ln>
            <a:noFill/>
          </a:ln>
        </p:spPr>
      </p:pic>
    </p:spTree>
    <p:extLst>
      <p:ext uri="{BB962C8B-B14F-4D97-AF65-F5344CB8AC3E}">
        <p14:creationId xmlns:p14="http://schemas.microsoft.com/office/powerpoint/2010/main" val="170875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US" sz="1800" dirty="0">
                <a:effectLst/>
                <a:latin typeface="Arial" panose="020B0604020202020204" pitchFamily="34" charset="0"/>
                <a:ea typeface="Times New Roman" panose="02020603050405020304" pitchFamily="18" charset="0"/>
              </a:rPr>
              <a:t>The same process is applied to the rest of the items in the array −</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804CF6C1-3BB2-2026-1EF9-9B309AB4FEAF}"/>
              </a:ext>
            </a:extLst>
          </p:cNvPr>
          <p:cNvPicPr>
            <a:picLocks noChangeAspect="1"/>
          </p:cNvPicPr>
          <p:nvPr/>
        </p:nvPicPr>
        <p:blipFill>
          <a:blip r:embed="rId2"/>
          <a:stretch>
            <a:fillRect/>
          </a:stretch>
        </p:blipFill>
        <p:spPr>
          <a:xfrm>
            <a:off x="1894195" y="1406501"/>
            <a:ext cx="8112806" cy="5117129"/>
          </a:xfrm>
          <a:prstGeom prst="rect">
            <a:avLst/>
          </a:prstGeom>
        </p:spPr>
      </p:pic>
    </p:spTree>
    <p:extLst>
      <p:ext uri="{BB962C8B-B14F-4D97-AF65-F5344CB8AC3E}">
        <p14:creationId xmlns:p14="http://schemas.microsoft.com/office/powerpoint/2010/main" val="124417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92500" lnSpcReduction="20000"/>
          </a:bodyPr>
          <a:lstStyle/>
          <a:p>
            <a:pPr marL="0" marR="0" indent="0" algn="just">
              <a:lnSpc>
                <a:spcPct val="115000"/>
              </a:lnSpc>
              <a:buNone/>
            </a:pPr>
            <a:r>
              <a:rPr lang="en-GB" sz="2200" b="1" dirty="0">
                <a:effectLst/>
                <a:latin typeface="Arial" panose="020B0604020202020204" pitchFamily="34" charset="0"/>
                <a:ea typeface="Times New Roman" panose="02020603050405020304" pitchFamily="18" charset="0"/>
                <a:cs typeface="Arial" panose="020B0604020202020204" pitchFamily="34" charset="0"/>
              </a:rPr>
              <a:t>Algorithm</a:t>
            </a:r>
          </a:p>
          <a:p>
            <a:pPr marL="0" indent="0">
              <a:lnSpc>
                <a:spcPct val="115000"/>
              </a:lnSpc>
              <a:buNone/>
            </a:pPr>
            <a:r>
              <a:rPr lang="en-US" sz="22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def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A6E22C"/>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insertion_sort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size</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(size):</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imin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size):</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imin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imin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temp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imin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array[</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imin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temp;</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19</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55</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16</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len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before Sorting: "</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insertion_sort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after Sorting: "</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endParaRPr lang="en-US" sz="22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buNone/>
            </a:pPr>
            <a:r>
              <a:rPr lang="en-GB" sz="20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02F4503B-9165-B691-B546-A0CD21296810}"/>
              </a:ext>
            </a:extLst>
          </p:cNvPr>
          <p:cNvPicPr>
            <a:picLocks noChangeAspect="1"/>
          </p:cNvPicPr>
          <p:nvPr/>
        </p:nvPicPr>
        <p:blipFill>
          <a:blip r:embed="rId2"/>
          <a:stretch>
            <a:fillRect/>
          </a:stretch>
        </p:blipFill>
        <p:spPr>
          <a:xfrm>
            <a:off x="4632831" y="1160911"/>
            <a:ext cx="2982619" cy="2611392"/>
          </a:xfrm>
          <a:prstGeom prst="rect">
            <a:avLst/>
          </a:prstGeom>
        </p:spPr>
      </p:pic>
      <p:pic>
        <p:nvPicPr>
          <p:cNvPr id="11" name="Picture 10">
            <a:extLst>
              <a:ext uri="{FF2B5EF4-FFF2-40B4-BE49-F238E27FC236}">
                <a16:creationId xmlns:a16="http://schemas.microsoft.com/office/drawing/2014/main" id="{C84CE6A4-D686-A9CB-28B8-6108DAE7BBF7}"/>
              </a:ext>
            </a:extLst>
          </p:cNvPr>
          <p:cNvPicPr>
            <a:picLocks noChangeAspect="1"/>
          </p:cNvPicPr>
          <p:nvPr/>
        </p:nvPicPr>
        <p:blipFill>
          <a:blip r:embed="rId3"/>
          <a:stretch>
            <a:fillRect/>
          </a:stretch>
        </p:blipFill>
        <p:spPr>
          <a:xfrm>
            <a:off x="4948379" y="4418107"/>
            <a:ext cx="2858140" cy="2194314"/>
          </a:xfrm>
          <a:prstGeom prst="rect">
            <a:avLst/>
          </a:prstGeom>
        </p:spPr>
      </p:pic>
      <p:pic>
        <p:nvPicPr>
          <p:cNvPr id="3" name="Picture 2">
            <a:extLst>
              <a:ext uri="{FF2B5EF4-FFF2-40B4-BE49-F238E27FC236}">
                <a16:creationId xmlns:a16="http://schemas.microsoft.com/office/drawing/2014/main" id="{65F2CFDC-99C8-8050-264C-C0BAB9367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396" y="3654269"/>
            <a:ext cx="4392604" cy="2958152"/>
          </a:xfrm>
          <a:prstGeom prst="rect">
            <a:avLst/>
          </a:prstGeom>
        </p:spPr>
      </p:pic>
    </p:spTree>
    <p:extLst>
      <p:ext uri="{BB962C8B-B14F-4D97-AF65-F5344CB8AC3E}">
        <p14:creationId xmlns:p14="http://schemas.microsoft.com/office/powerpoint/2010/main" val="1437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b="1" dirty="0">
                <a:effectLst/>
                <a:latin typeface="Arial" panose="020B0604020202020204" pitchFamily="34" charset="0"/>
                <a:ea typeface="Times New Roman" panose="02020603050405020304" pitchFamily="18" charset="0"/>
              </a:rPr>
              <a:t>Shell Sort Algorithm</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Shell sort is a </a:t>
            </a:r>
            <a:r>
              <a:rPr lang="en-US" sz="2000" b="1" dirty="0">
                <a:effectLst/>
                <a:latin typeface="Arial" panose="020B0604020202020204" pitchFamily="34" charset="0"/>
                <a:ea typeface="Times New Roman" panose="02020603050405020304" pitchFamily="18" charset="0"/>
                <a:cs typeface="Arial" panose="020B0604020202020204" pitchFamily="34" charset="0"/>
              </a:rPr>
              <a:t>highly efficient</a:t>
            </a:r>
            <a:r>
              <a:rPr lang="en-US" sz="2000" dirty="0">
                <a:effectLst/>
                <a:latin typeface="Arial" panose="020B0604020202020204" pitchFamily="34" charset="0"/>
                <a:ea typeface="Times New Roman" panose="02020603050405020304" pitchFamily="18" charset="0"/>
                <a:cs typeface="Arial" panose="020B0604020202020204" pitchFamily="34" charset="0"/>
              </a:rPr>
              <a:t> sorting algorithm </a:t>
            </a:r>
          </a:p>
          <a:p>
            <a:pPr marL="0" marR="0" algn="just">
              <a:lnSpc>
                <a:spcPct val="150000"/>
              </a:lnSpc>
            </a:pPr>
            <a:r>
              <a:rPr lang="en-US" sz="2000" dirty="0">
                <a:latin typeface="Arial" panose="020B0604020202020204" pitchFamily="34" charset="0"/>
                <a:ea typeface="Times New Roman" panose="02020603050405020304" pitchFamily="18" charset="0"/>
                <a:cs typeface="Arial" panose="020B0604020202020204" pitchFamily="34" charset="0"/>
              </a:rPr>
              <a:t>Shell sort is </a:t>
            </a:r>
            <a:r>
              <a:rPr lang="en-US" sz="2000" dirty="0">
                <a:effectLst/>
                <a:latin typeface="Arial" panose="020B0604020202020204" pitchFamily="34" charset="0"/>
                <a:ea typeface="Times New Roman" panose="02020603050405020304" pitchFamily="18" charset="0"/>
                <a:cs typeface="Arial" panose="020B0604020202020204" pitchFamily="34" charset="0"/>
              </a:rPr>
              <a:t>based on </a:t>
            </a:r>
            <a:r>
              <a:rPr lang="en-US" sz="2000" b="1" dirty="0">
                <a:effectLst/>
                <a:latin typeface="Arial" panose="020B0604020202020204" pitchFamily="34" charset="0"/>
                <a:ea typeface="Times New Roman" panose="02020603050405020304" pitchFamily="18" charset="0"/>
                <a:cs typeface="Arial" panose="020B0604020202020204" pitchFamily="34" charset="0"/>
              </a:rPr>
              <a:t>insertion sort algorithm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algorithm avoids large shifts as in case of insertion sort, if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smaller</a:t>
            </a:r>
            <a:r>
              <a:rPr lang="en-US" sz="2000" dirty="0">
                <a:effectLst/>
                <a:latin typeface="Arial" panose="020B0604020202020204" pitchFamily="34" charset="0"/>
                <a:ea typeface="Times New Roman" panose="02020603050405020304" pitchFamily="18" charset="0"/>
                <a:cs typeface="Arial" panose="020B0604020202020204" pitchFamily="34" charset="0"/>
              </a:rPr>
              <a:t> value is to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far right </a:t>
            </a:r>
            <a:r>
              <a:rPr lang="en-US" sz="2000" dirty="0">
                <a:effectLst/>
                <a:latin typeface="Arial" panose="020B0604020202020204" pitchFamily="34" charset="0"/>
                <a:ea typeface="Times New Roman" panose="02020603050405020304" pitchFamily="18" charset="0"/>
                <a:cs typeface="Arial" panose="020B0604020202020204" pitchFamily="34" charset="0"/>
              </a:rPr>
              <a:t>and has to be moved to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far left</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algorithm uses insertion sort on a widely spread elements, first to sort them and then sorts the less widely </a:t>
            </a:r>
            <a:r>
              <a:rPr lang="en-US" sz="2000" b="1" dirty="0">
                <a:effectLst/>
                <a:latin typeface="Arial" panose="020B0604020202020204" pitchFamily="34" charset="0"/>
                <a:ea typeface="Times New Roman" panose="02020603050405020304" pitchFamily="18" charset="0"/>
                <a:cs typeface="Arial" panose="020B0604020202020204" pitchFamily="34" charset="0"/>
              </a:rPr>
              <a:t>spaced</a:t>
            </a:r>
            <a:r>
              <a:rPr lang="en-US" sz="2000" dirty="0">
                <a:effectLst/>
                <a:latin typeface="Arial" panose="020B0604020202020204" pitchFamily="34" charset="0"/>
                <a:ea typeface="Times New Roman" panose="02020603050405020304" pitchFamily="18" charset="0"/>
                <a:cs typeface="Arial" panose="020B0604020202020204" pitchFamily="34" charset="0"/>
              </a:rPr>
              <a:t> elements.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spacing is termed as </a:t>
            </a:r>
            <a:r>
              <a:rPr lang="en-US" sz="2000" b="1" dirty="0">
                <a:effectLst/>
                <a:latin typeface="Arial" panose="020B0604020202020204" pitchFamily="34" charset="0"/>
                <a:ea typeface="Times New Roman" panose="02020603050405020304" pitchFamily="18" charset="0"/>
                <a:cs typeface="Arial" panose="020B0604020202020204" pitchFamily="34" charset="0"/>
              </a:rPr>
              <a:t>interval</a:t>
            </a:r>
            <a:r>
              <a:rPr lang="en-US" sz="2000" dirty="0">
                <a:effectLst/>
                <a:latin typeface="Arial" panose="020B0604020202020204" pitchFamily="34" charset="0"/>
                <a:ea typeface="Times New Roman" panose="02020603050405020304" pitchFamily="18" charset="0"/>
                <a:cs typeface="Arial" panose="020B0604020202020204" pitchFamily="34" charset="0"/>
              </a:rPr>
              <a:t>. This interval is calculated based on </a:t>
            </a:r>
            <a:r>
              <a:rPr lang="en-US" sz="2000" b="1" dirty="0">
                <a:effectLst/>
                <a:latin typeface="Arial" panose="020B0604020202020204" pitchFamily="34" charset="0"/>
                <a:ea typeface="Times New Roman" panose="02020603050405020304" pitchFamily="18" charset="0"/>
                <a:cs typeface="Arial" panose="020B0604020202020204" pitchFamily="34" charset="0"/>
              </a:rPr>
              <a:t>Knuth's formula</a:t>
            </a:r>
            <a:r>
              <a:rPr lang="en-US" sz="2000" dirty="0">
                <a:effectLst/>
                <a:latin typeface="Arial" panose="020B0604020202020204" pitchFamily="34" charset="0"/>
                <a:ea typeface="Times New Roman" panose="02020603050405020304" pitchFamily="18" charset="0"/>
                <a:cs typeface="Arial" panose="020B0604020202020204" pitchFamily="34" charset="0"/>
              </a:rPr>
              <a:t> as </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D1E8497-ED8B-98D4-43EB-AB2C464594FA}"/>
              </a:ext>
            </a:extLst>
          </p:cNvPr>
          <p:cNvPicPr>
            <a:picLocks noChangeAspect="1"/>
          </p:cNvPicPr>
          <p:nvPr/>
        </p:nvPicPr>
        <p:blipFill>
          <a:blip r:embed="rId2"/>
          <a:stretch>
            <a:fillRect/>
          </a:stretch>
        </p:blipFill>
        <p:spPr>
          <a:xfrm>
            <a:off x="3155973" y="5470761"/>
            <a:ext cx="4864686" cy="1243938"/>
          </a:xfrm>
          <a:prstGeom prst="rect">
            <a:avLst/>
          </a:prstGeom>
        </p:spPr>
      </p:pic>
    </p:spTree>
    <p:extLst>
      <p:ext uri="{BB962C8B-B14F-4D97-AF65-F5344CB8AC3E}">
        <p14:creationId xmlns:p14="http://schemas.microsoft.com/office/powerpoint/2010/main" val="339645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spcBef>
                <a:spcPts val="200"/>
              </a:spcBef>
              <a:buNone/>
            </a:pPr>
            <a:r>
              <a:rPr lang="en-US" sz="3200" b="1" kern="100" dirty="0">
                <a:effectLst/>
                <a:latin typeface="Arial" panose="020B0604020202020204" pitchFamily="34" charset="0"/>
                <a:ea typeface="Times New Roman" panose="02020603050405020304" pitchFamily="18" charset="0"/>
                <a:cs typeface="Arial" panose="020B0604020202020204" pitchFamily="34" charset="0"/>
              </a:rPr>
              <a:t>Sorting algorithm</a:t>
            </a:r>
            <a:endParaRPr lang="en-US" sz="3200" b="1" kern="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8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 </a:t>
            </a:r>
            <a:r>
              <a:rPr lang="en-US" sz="2000" b="1" kern="100" dirty="0">
                <a:effectLst/>
                <a:latin typeface="Arial" panose="020B0604020202020204" pitchFamily="34" charset="0"/>
                <a:ea typeface="Calibri" panose="020F0502020204030204" pitchFamily="34" charset="0"/>
                <a:cs typeface="Arial" panose="020B0604020202020204" pitchFamily="34" charset="0"/>
              </a:rPr>
              <a:t>main idea</a:t>
            </a:r>
            <a:r>
              <a:rPr lang="en-US" sz="2000" kern="100" dirty="0">
                <a:effectLst/>
                <a:latin typeface="Arial" panose="020B0604020202020204" pitchFamily="34" charset="0"/>
                <a:ea typeface="Calibri" panose="020F0502020204030204" pitchFamily="34" charset="0"/>
                <a:cs typeface="Arial" panose="020B0604020202020204" pitchFamily="34" charset="0"/>
              </a:rPr>
              <a:t> behind performing sorting is to arrange the data in an </a:t>
            </a:r>
            <a:r>
              <a:rPr lang="en-US" sz="2000" b="1" kern="100" dirty="0">
                <a:effectLst/>
                <a:latin typeface="Arial" panose="020B0604020202020204" pitchFamily="34" charset="0"/>
                <a:ea typeface="Calibri" panose="020F0502020204030204" pitchFamily="34" charset="0"/>
                <a:cs typeface="Arial" panose="020B0604020202020204" pitchFamily="34" charset="0"/>
              </a:rPr>
              <a:t>orderly way</a:t>
            </a:r>
            <a:r>
              <a:rPr lang="en-US" sz="2000" kern="100" dirty="0">
                <a:effectLst/>
                <a:latin typeface="Arial" panose="020B0604020202020204" pitchFamily="34" charset="0"/>
                <a:ea typeface="Calibri" panose="020F0502020204030204" pitchFamily="34" charset="0"/>
                <a:cs typeface="Arial" panose="020B0604020202020204" pitchFamily="34" charset="0"/>
              </a:rPr>
              <a:t>, making it easier to search for any element within the sorted data.</a:t>
            </a:r>
          </a:p>
          <a:p>
            <a:pPr marL="0" marR="0" indent="0" algn="just">
              <a:lnSpc>
                <a:spcPct val="150000"/>
              </a:lnSpc>
              <a:spcBef>
                <a:spcPts val="0"/>
              </a:spcBef>
              <a:spcAft>
                <a:spcPts val="800"/>
              </a:spcAft>
              <a:buNone/>
            </a:pPr>
            <a:r>
              <a:rPr lang="en-US" sz="2400" b="1" dirty="0">
                <a:effectLst/>
                <a:latin typeface="Arial" panose="020B0604020202020204" pitchFamily="34" charset="0"/>
                <a:ea typeface="Times New Roman" panose="02020603050405020304" pitchFamily="18" charset="0"/>
                <a:cs typeface="Arial" panose="020B0604020202020204" pitchFamily="34" charset="0"/>
              </a:rPr>
              <a:t>Bubble Sort Algorithm</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It is </a:t>
            </a:r>
            <a:r>
              <a:rPr lang="en-US" sz="2000" b="1" dirty="0">
                <a:effectLst/>
                <a:latin typeface="Arial" panose="020B0604020202020204" pitchFamily="34" charset="0"/>
                <a:ea typeface="Times New Roman" panose="02020603050405020304" pitchFamily="18" charset="0"/>
                <a:cs typeface="Arial" panose="020B0604020202020204" pitchFamily="34" charset="0"/>
              </a:rPr>
              <a:t>comparison-based</a:t>
            </a:r>
            <a:r>
              <a:rPr lang="en-US" sz="2000" dirty="0">
                <a:effectLst/>
                <a:latin typeface="Arial" panose="020B0604020202020204" pitchFamily="34" charset="0"/>
                <a:ea typeface="Times New Roman" panose="02020603050405020304" pitchFamily="18" charset="0"/>
                <a:cs typeface="Arial" panose="020B0604020202020204" pitchFamily="34" charset="0"/>
              </a:rPr>
              <a:t> algorithm in which each </a:t>
            </a:r>
            <a:r>
              <a:rPr lang="en-US" sz="2000" b="1" dirty="0">
                <a:effectLst/>
                <a:latin typeface="Arial" panose="020B0604020202020204" pitchFamily="34" charset="0"/>
                <a:ea typeface="Times New Roman" panose="02020603050405020304" pitchFamily="18" charset="0"/>
                <a:cs typeface="Arial" panose="020B0604020202020204" pitchFamily="34" charset="0"/>
              </a:rPr>
              <a:t>pair of adjacent elements</a:t>
            </a:r>
            <a:r>
              <a:rPr lang="en-US" sz="2000" dirty="0">
                <a:effectLst/>
                <a:latin typeface="Arial" panose="020B0604020202020204" pitchFamily="34" charset="0"/>
                <a:ea typeface="Times New Roman" panose="02020603050405020304" pitchFamily="18" charset="0"/>
                <a:cs typeface="Arial" panose="020B0604020202020204" pitchFamily="34" charset="0"/>
              </a:rPr>
              <a:t> is compared and the elements are </a:t>
            </a:r>
            <a:r>
              <a:rPr lang="en-US" sz="2000" b="1" dirty="0">
                <a:effectLst/>
                <a:latin typeface="Arial" panose="020B0604020202020204" pitchFamily="34" charset="0"/>
                <a:ea typeface="Times New Roman" panose="02020603050405020304" pitchFamily="18" charset="0"/>
                <a:cs typeface="Arial" panose="020B0604020202020204" pitchFamily="34" charset="0"/>
              </a:rPr>
              <a:t>swapped</a:t>
            </a:r>
            <a:r>
              <a:rPr lang="en-US" sz="2000" dirty="0">
                <a:effectLst/>
                <a:latin typeface="Arial" panose="020B0604020202020204" pitchFamily="34" charset="0"/>
                <a:ea typeface="Times New Roman" panose="02020603050405020304" pitchFamily="18" charset="0"/>
                <a:cs typeface="Arial" panose="020B0604020202020204" pitchFamily="34" charset="0"/>
              </a:rPr>
              <a:t> if they are not in order.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algorithm is not suitable for large data sets as its average and worst case complexity are of </a:t>
            </a:r>
            <a:r>
              <a:rPr lang="en-US" sz="2000" b="1" dirty="0">
                <a:effectLst/>
                <a:latin typeface="Arial" panose="020B0604020202020204" pitchFamily="34" charset="0"/>
                <a:ea typeface="Times New Roman" panose="02020603050405020304" pitchFamily="18" charset="0"/>
                <a:cs typeface="Arial" panose="020B0604020202020204" pitchFamily="34" charset="0"/>
              </a:rPr>
              <a:t>O(n</a:t>
            </a:r>
            <a:r>
              <a:rPr lang="en-US" sz="2000"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 where </a:t>
            </a:r>
            <a:r>
              <a:rPr lang="en-US" sz="2000" b="1" dirty="0">
                <a:effectLst/>
                <a:latin typeface="Arial" panose="020B0604020202020204" pitchFamily="34" charset="0"/>
                <a:ea typeface="Times New Roman" panose="02020603050405020304" pitchFamily="18" charset="0"/>
                <a:cs typeface="Arial" panose="020B0604020202020204" pitchFamily="34" charset="0"/>
              </a:rPr>
              <a:t>n</a:t>
            </a:r>
            <a:r>
              <a:rPr lang="en-US" sz="2000" dirty="0">
                <a:effectLst/>
                <a:latin typeface="Arial" panose="020B0604020202020204" pitchFamily="34" charset="0"/>
                <a:ea typeface="Times New Roman" panose="02020603050405020304" pitchFamily="18" charset="0"/>
                <a:cs typeface="Arial" panose="020B0604020202020204" pitchFamily="34" charset="0"/>
              </a:rPr>
              <a:t> is the number of items.</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We assume </a:t>
            </a:r>
            <a:r>
              <a:rPr lang="en-US" sz="2000" b="1" dirty="0">
                <a:effectLst/>
                <a:latin typeface="Arial" panose="020B0604020202020204" pitchFamily="34" charset="0"/>
                <a:ea typeface="Times New Roman" panose="02020603050405020304" pitchFamily="18" charset="0"/>
                <a:cs typeface="Arial" panose="020B0604020202020204" pitchFamily="34" charset="0"/>
              </a:rPr>
              <a:t>list</a:t>
            </a:r>
            <a:r>
              <a:rPr lang="en-US" sz="2000" dirty="0">
                <a:effectLst/>
                <a:latin typeface="Arial" panose="020B0604020202020204" pitchFamily="34" charset="0"/>
                <a:ea typeface="Times New Roman" panose="02020603050405020304" pitchFamily="18" charset="0"/>
                <a:cs typeface="Arial" panose="020B0604020202020204" pitchFamily="34" charset="0"/>
              </a:rPr>
              <a:t> is an array of </a:t>
            </a:r>
            <a:r>
              <a:rPr lang="en-US" sz="2000" b="1" dirty="0">
                <a:effectLst/>
                <a:latin typeface="Arial" panose="020B0604020202020204" pitchFamily="34" charset="0"/>
                <a:ea typeface="Times New Roman" panose="02020603050405020304" pitchFamily="18" charset="0"/>
                <a:cs typeface="Arial" panose="020B0604020202020204" pitchFamily="34" charset="0"/>
              </a:rPr>
              <a:t>n</a:t>
            </a:r>
            <a:r>
              <a:rPr lang="en-US" sz="2000" dirty="0">
                <a:effectLst/>
                <a:latin typeface="Arial" panose="020B0604020202020204" pitchFamily="34" charset="0"/>
                <a:ea typeface="Times New Roman" panose="02020603050405020304" pitchFamily="18" charset="0"/>
                <a:cs typeface="Arial" panose="020B0604020202020204" pitchFamily="34" charset="0"/>
              </a:rPr>
              <a:t> elements. We further assume that </a:t>
            </a:r>
            <a:r>
              <a:rPr lang="en-US" sz="2000" b="1" dirty="0">
                <a:effectLst/>
                <a:latin typeface="Arial" panose="020B0604020202020204" pitchFamily="34" charset="0"/>
                <a:ea typeface="Times New Roman" panose="02020603050405020304" pitchFamily="18" charset="0"/>
                <a:cs typeface="Arial" panose="020B0604020202020204" pitchFamily="34" charset="0"/>
              </a:rPr>
              <a:t>swap</a:t>
            </a:r>
            <a:r>
              <a:rPr lang="en-US" sz="2000" dirty="0">
                <a:effectLst/>
                <a:latin typeface="Arial" panose="020B0604020202020204" pitchFamily="34" charset="0"/>
                <a:ea typeface="Times New Roman" panose="02020603050405020304" pitchFamily="18" charset="0"/>
                <a:cs typeface="Arial" panose="020B0604020202020204" pitchFamily="34" charset="0"/>
              </a:rPr>
              <a:t> function swaps the values of the given array elements.</a:t>
            </a:r>
          </a:p>
          <a:p>
            <a:pPr marL="0" marR="0" indent="0" algn="just">
              <a:lnSpc>
                <a:spcPct val="107000"/>
              </a:lnSpc>
              <a:spcBef>
                <a:spcPts val="0"/>
              </a:spcBef>
              <a:spcAft>
                <a:spcPts val="800"/>
              </a:spcAft>
              <a:buNone/>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8060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This algorithm is quite efficient for </a:t>
            </a:r>
            <a:r>
              <a:rPr lang="en-US" sz="2000" b="1" dirty="0">
                <a:effectLst/>
                <a:latin typeface="Arial" panose="020B0604020202020204" pitchFamily="34" charset="0"/>
                <a:ea typeface="Times New Roman" panose="02020603050405020304" pitchFamily="18" charset="0"/>
                <a:cs typeface="Arial" panose="020B0604020202020204" pitchFamily="34" charset="0"/>
              </a:rPr>
              <a:t>medium-sized data</a:t>
            </a:r>
            <a:r>
              <a:rPr lang="en-US" sz="2000" dirty="0">
                <a:effectLst/>
                <a:latin typeface="Arial" panose="020B0604020202020204" pitchFamily="34" charset="0"/>
                <a:ea typeface="Times New Roman" panose="02020603050405020304" pitchFamily="18" charset="0"/>
                <a:cs typeface="Arial" panose="020B0604020202020204" pitchFamily="34" charset="0"/>
              </a:rPr>
              <a:t> sets as its average and worst-case complexity are of </a:t>
            </a:r>
            <a:r>
              <a:rPr lang="en-US" sz="2000" b="1" dirty="0">
                <a:effectLst/>
                <a:latin typeface="Arial" panose="020B0604020202020204" pitchFamily="34" charset="0"/>
                <a:ea typeface="Times New Roman" panose="02020603050405020304" pitchFamily="18" charset="0"/>
                <a:cs typeface="Arial" panose="020B0604020202020204" pitchFamily="34" charset="0"/>
              </a:rPr>
              <a:t>O(n)</a:t>
            </a:r>
            <a:r>
              <a:rPr lang="en-US" sz="2000" dirty="0">
                <a:effectLst/>
                <a:latin typeface="Arial" panose="020B0604020202020204" pitchFamily="34" charset="0"/>
                <a:ea typeface="Times New Roman" panose="02020603050405020304" pitchFamily="18" charset="0"/>
                <a:cs typeface="Arial" panose="020B0604020202020204" pitchFamily="34" charset="0"/>
              </a:rPr>
              <a:t>, where </a:t>
            </a:r>
            <a:r>
              <a:rPr lang="en-US" sz="2000" b="1" dirty="0">
                <a:effectLst/>
                <a:latin typeface="Arial" panose="020B0604020202020204" pitchFamily="34" charset="0"/>
                <a:ea typeface="Times New Roman" panose="02020603050405020304" pitchFamily="18" charset="0"/>
                <a:cs typeface="Arial" panose="020B0604020202020204" pitchFamily="34" charset="0"/>
              </a:rPr>
              <a:t>n</a:t>
            </a:r>
            <a:r>
              <a:rPr lang="en-US" sz="2000" dirty="0">
                <a:effectLst/>
                <a:latin typeface="Arial" panose="020B0604020202020204" pitchFamily="34" charset="0"/>
                <a:ea typeface="Times New Roman" panose="02020603050405020304" pitchFamily="18" charset="0"/>
                <a:cs typeface="Arial" panose="020B0604020202020204" pitchFamily="34" charset="0"/>
              </a:rPr>
              <a:t> is the number of items.</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Following is the algorithm for shell sort.</a:t>
            </a:r>
          </a:p>
          <a:p>
            <a:pPr marL="0" marR="0" algn="just">
              <a:lnSpc>
                <a:spcPct val="150000"/>
              </a:lnSpc>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1D1036BC-6775-FC78-C2CB-D69E7D107E1D}"/>
              </a:ext>
            </a:extLst>
          </p:cNvPr>
          <p:cNvPicPr>
            <a:picLocks noChangeAspect="1"/>
          </p:cNvPicPr>
          <p:nvPr/>
        </p:nvPicPr>
        <p:blipFill>
          <a:blip r:embed="rId2"/>
          <a:stretch>
            <a:fillRect/>
          </a:stretch>
        </p:blipFill>
        <p:spPr>
          <a:xfrm>
            <a:off x="684093" y="2601924"/>
            <a:ext cx="7826095" cy="1654152"/>
          </a:xfrm>
          <a:prstGeom prst="rect">
            <a:avLst/>
          </a:prstGeom>
        </p:spPr>
      </p:pic>
    </p:spTree>
    <p:extLst>
      <p:ext uri="{BB962C8B-B14F-4D97-AF65-F5344CB8AC3E}">
        <p14:creationId xmlns:p14="http://schemas.microsoft.com/office/powerpoint/2010/main" val="41750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Let us consider the following example to have an idea of how shell sort works.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For our example and ease of understanding, we take the interval of 4.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Make a virtual sub-list of all values located at the interval of 4 positions. Here these values are {35, 14}, {33, 19}, {42, 27} and {10, 44}</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6E8649BD-1B16-A72A-723F-453833D20D73}"/>
              </a:ext>
            </a:extLst>
          </p:cNvPr>
          <p:cNvPicPr>
            <a:picLocks noChangeAspect="1"/>
          </p:cNvPicPr>
          <p:nvPr/>
        </p:nvPicPr>
        <p:blipFill>
          <a:blip r:embed="rId2"/>
          <a:stretch>
            <a:fillRect/>
          </a:stretch>
        </p:blipFill>
        <p:spPr>
          <a:xfrm>
            <a:off x="3251365" y="3182344"/>
            <a:ext cx="4132074" cy="2953417"/>
          </a:xfrm>
          <a:prstGeom prst="rect">
            <a:avLst/>
          </a:prstGeom>
        </p:spPr>
      </p:pic>
    </p:spTree>
    <p:extLst>
      <p:ext uri="{BB962C8B-B14F-4D97-AF65-F5344CB8AC3E}">
        <p14:creationId xmlns:p14="http://schemas.microsoft.com/office/powerpoint/2010/main" val="241721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We compare values in each sub-list and swap them (if necessary) in the original array. After this step, the new array should look like this </a:t>
            </a: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Then, we take interval of 2 and this gap generates two sub-lists - {14, 27, 35, 42}, {19, 10, 33, 44}</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r>
              <a:rPr lang="en-US" sz="2000" dirty="0">
                <a:effectLst/>
                <a:latin typeface="Arial" panose="020B0604020202020204" pitchFamily="34" charset="0"/>
                <a:ea typeface="Calibri" panose="020F0502020204030204" pitchFamily="34" charset="0"/>
              </a:rPr>
              <a:t>We compare and swap the values, if required, in the original array. After this step, the array should look like this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compare_values">
            <a:extLst>
              <a:ext uri="{FF2B5EF4-FFF2-40B4-BE49-F238E27FC236}">
                <a16:creationId xmlns:a16="http://schemas.microsoft.com/office/drawing/2014/main" id="{D4366652-6ECF-D3E3-A632-F00DE493F0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1004" y="1937810"/>
            <a:ext cx="3690303" cy="778093"/>
          </a:xfrm>
          <a:prstGeom prst="rect">
            <a:avLst/>
          </a:prstGeom>
          <a:noFill/>
          <a:ln>
            <a:noFill/>
          </a:ln>
        </p:spPr>
      </p:pic>
      <p:pic>
        <p:nvPicPr>
          <p:cNvPr id="6" name="Picture 5">
            <a:extLst>
              <a:ext uri="{FF2B5EF4-FFF2-40B4-BE49-F238E27FC236}">
                <a16:creationId xmlns:a16="http://schemas.microsoft.com/office/drawing/2014/main" id="{454774A1-D528-6566-A806-6587A8B0C483}"/>
              </a:ext>
            </a:extLst>
          </p:cNvPr>
          <p:cNvPicPr>
            <a:picLocks noChangeAspect="1"/>
          </p:cNvPicPr>
          <p:nvPr/>
        </p:nvPicPr>
        <p:blipFill>
          <a:blip r:embed="rId3"/>
          <a:stretch>
            <a:fillRect/>
          </a:stretch>
        </p:blipFill>
        <p:spPr>
          <a:xfrm>
            <a:off x="4620335" y="3429000"/>
            <a:ext cx="3403513" cy="1920922"/>
          </a:xfrm>
          <a:prstGeom prst="rect">
            <a:avLst/>
          </a:prstGeom>
        </p:spPr>
      </p:pic>
      <p:pic>
        <p:nvPicPr>
          <p:cNvPr id="9" name="Picture 8" descr="compare_values">
            <a:extLst>
              <a:ext uri="{FF2B5EF4-FFF2-40B4-BE49-F238E27FC236}">
                <a16:creationId xmlns:a16="http://schemas.microsoft.com/office/drawing/2014/main" id="{231EC9AC-5DCE-56FE-B28A-9B3F9ED367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9110" y="5878771"/>
            <a:ext cx="3693780" cy="778092"/>
          </a:xfrm>
          <a:prstGeom prst="rect">
            <a:avLst/>
          </a:prstGeom>
          <a:noFill/>
          <a:ln>
            <a:noFill/>
          </a:ln>
        </p:spPr>
      </p:pic>
    </p:spTree>
    <p:extLst>
      <p:ext uri="{BB962C8B-B14F-4D97-AF65-F5344CB8AC3E}">
        <p14:creationId xmlns:p14="http://schemas.microsoft.com/office/powerpoint/2010/main" val="3526049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Finally, we sort the rest of the array using interval of value 1. Shell sort uses insertion sort to sort the array.</a:t>
            </a:r>
          </a:p>
          <a:p>
            <a:pPr marL="0" marR="0" indent="0">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Following is the step-by-step depiction </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E4AE77BB-1524-888E-563F-4E3AF8B362B9}"/>
              </a:ext>
            </a:extLst>
          </p:cNvPr>
          <p:cNvPicPr>
            <a:picLocks noChangeAspect="1"/>
          </p:cNvPicPr>
          <p:nvPr/>
        </p:nvPicPr>
        <p:blipFill>
          <a:blip r:embed="rId2"/>
          <a:stretch>
            <a:fillRect/>
          </a:stretch>
        </p:blipFill>
        <p:spPr>
          <a:xfrm>
            <a:off x="2440106" y="1897820"/>
            <a:ext cx="7420408" cy="4680401"/>
          </a:xfrm>
          <a:prstGeom prst="rect">
            <a:avLst/>
          </a:prstGeom>
        </p:spPr>
      </p:pic>
    </p:spTree>
    <p:extLst>
      <p:ext uri="{BB962C8B-B14F-4D97-AF65-F5344CB8AC3E}">
        <p14:creationId xmlns:p14="http://schemas.microsoft.com/office/powerpoint/2010/main" val="183969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r>
              <a:rPr lang="en-GB" b="1" dirty="0">
                <a:latin typeface="Arial" panose="020B0604020202020204" pitchFamily="34" charset="0"/>
                <a:ea typeface="Times New Roman" panose="02020603050405020304" pitchFamily="18" charset="0"/>
                <a:cs typeface="Arial" panose="020B0604020202020204" pitchFamily="34" charset="0"/>
              </a:rPr>
              <a:t>Exercises on sorting algorithm</a:t>
            </a:r>
          </a:p>
          <a:p>
            <a:pPr marL="457200" marR="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bubble sort using C++ &amp; Java code.?</a:t>
            </a:r>
          </a:p>
          <a:p>
            <a:pPr marL="45720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insertion sort using C++ &amp; Java code.?</a:t>
            </a:r>
          </a:p>
          <a:p>
            <a:pPr marL="45720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selection sort using C++ &amp; Java code.?</a:t>
            </a:r>
          </a:p>
          <a:p>
            <a:pPr marL="45720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shell sort using C++ &amp; Java code.?</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6120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US" sz="3200" b="1" kern="100" dirty="0">
                <a:effectLst/>
                <a:latin typeface="Arial" panose="020B0604020202020204" pitchFamily="34" charset="0"/>
                <a:ea typeface="Times New Roman" panose="02020603050405020304" pitchFamily="18" charset="0"/>
                <a:cs typeface="Arial" panose="020B0604020202020204" pitchFamily="34" charset="0"/>
              </a:rPr>
              <a:t>Searching algorithm </a:t>
            </a:r>
          </a:p>
          <a:p>
            <a:pPr marL="0" indent="0" algn="just">
              <a:lnSpc>
                <a:spcPct val="150000"/>
              </a:lnSpc>
              <a:buNone/>
            </a:pPr>
            <a:r>
              <a:rPr lang="en-US" sz="2000" b="1" dirty="0">
                <a:effectLst/>
                <a:latin typeface="Arial" panose="020B0604020202020204" pitchFamily="34" charset="0"/>
                <a:ea typeface="Times New Roman" panose="02020603050405020304" pitchFamily="18" charset="0"/>
              </a:rPr>
              <a:t>Searching</a:t>
            </a:r>
            <a:r>
              <a:rPr lang="en-US" sz="2000" dirty="0">
                <a:effectLst/>
                <a:latin typeface="Arial" panose="020B0604020202020204" pitchFamily="34" charset="0"/>
                <a:ea typeface="Times New Roman" panose="02020603050405020304" pitchFamily="18" charset="0"/>
              </a:rPr>
              <a:t> is a process of </a:t>
            </a:r>
            <a:r>
              <a:rPr lang="en-US" sz="2000" b="1" dirty="0">
                <a:effectLst/>
                <a:latin typeface="Arial" panose="020B0604020202020204" pitchFamily="34" charset="0"/>
                <a:ea typeface="Times New Roman" panose="02020603050405020304" pitchFamily="18" charset="0"/>
              </a:rPr>
              <a:t>finding a particular record</a:t>
            </a:r>
            <a:r>
              <a:rPr lang="en-US" sz="2000" dirty="0">
                <a:effectLst/>
                <a:latin typeface="Arial" panose="020B0604020202020204" pitchFamily="34" charset="0"/>
                <a:ea typeface="Times New Roman" panose="02020603050405020304" pitchFamily="18" charset="0"/>
              </a:rPr>
              <a:t>, which can be a </a:t>
            </a:r>
          </a:p>
          <a:p>
            <a:pPr algn="just">
              <a:lnSpc>
                <a:spcPct val="150000"/>
              </a:lnSpc>
            </a:pPr>
            <a:r>
              <a:rPr lang="en-US" sz="2000" b="1" dirty="0">
                <a:effectLst/>
                <a:latin typeface="Arial" panose="020B0604020202020204" pitchFamily="34" charset="0"/>
                <a:ea typeface="Times New Roman" panose="02020603050405020304" pitchFamily="18" charset="0"/>
              </a:rPr>
              <a:t>single</a:t>
            </a:r>
            <a:r>
              <a:rPr lang="en-US" sz="2000" dirty="0">
                <a:effectLst/>
                <a:latin typeface="Arial" panose="020B0604020202020204" pitchFamily="34" charset="0"/>
                <a:ea typeface="Times New Roman" panose="02020603050405020304" pitchFamily="18" charset="0"/>
              </a:rPr>
              <a:t> element </a:t>
            </a:r>
            <a:endParaRPr lang="en-US" sz="2000" dirty="0">
              <a:latin typeface="Arial" panose="020B0604020202020204" pitchFamily="34" charset="0"/>
              <a:ea typeface="Times New Roman" panose="02020603050405020304" pitchFamily="18" charset="0"/>
            </a:endParaRPr>
          </a:p>
          <a:p>
            <a:pPr algn="just">
              <a:lnSpc>
                <a:spcPct val="150000"/>
              </a:lnSpc>
            </a:pPr>
            <a:r>
              <a:rPr lang="en-US" sz="2000" dirty="0">
                <a:effectLst/>
                <a:latin typeface="Arial" panose="020B0604020202020204" pitchFamily="34" charset="0"/>
                <a:ea typeface="Times New Roman" panose="02020603050405020304" pitchFamily="18" charset="0"/>
              </a:rPr>
              <a:t>a </a:t>
            </a:r>
            <a:r>
              <a:rPr lang="en-US" sz="2000" b="1" dirty="0">
                <a:effectLst/>
                <a:latin typeface="Arial" panose="020B0604020202020204" pitchFamily="34" charset="0"/>
                <a:ea typeface="Times New Roman" panose="02020603050405020304" pitchFamily="18" charset="0"/>
              </a:rPr>
              <a:t>small chunk</a:t>
            </a:r>
            <a:r>
              <a:rPr lang="en-US" sz="2000" dirty="0">
                <a:effectLst/>
                <a:latin typeface="Arial" panose="020B0604020202020204" pitchFamily="34" charset="0"/>
                <a:ea typeface="Times New Roman" panose="02020603050405020304" pitchFamily="18" charset="0"/>
              </a:rPr>
              <a:t>, within a huge amount of data. </a:t>
            </a:r>
          </a:p>
          <a:p>
            <a:pPr marL="0" indent="0" algn="just">
              <a:lnSpc>
                <a:spcPct val="150000"/>
              </a:lnSpc>
              <a:buNone/>
            </a:pPr>
            <a:r>
              <a:rPr lang="en-US" sz="2000" dirty="0">
                <a:effectLst/>
                <a:latin typeface="Arial" panose="020B0604020202020204" pitchFamily="34" charset="0"/>
                <a:ea typeface="Times New Roman" panose="02020603050405020304" pitchFamily="18" charset="0"/>
              </a:rPr>
              <a:t>The data can be in various forms: </a:t>
            </a:r>
          </a:p>
          <a:p>
            <a:pPr algn="just">
              <a:lnSpc>
                <a:spcPct val="150000"/>
              </a:lnSpc>
            </a:pPr>
            <a:r>
              <a:rPr lang="en-US" sz="2000" b="1" dirty="0">
                <a:effectLst/>
                <a:latin typeface="Arial" panose="020B0604020202020204" pitchFamily="34" charset="0"/>
                <a:ea typeface="Times New Roman" panose="02020603050405020304" pitchFamily="18" charset="0"/>
              </a:rPr>
              <a:t>Arrays</a:t>
            </a:r>
            <a:endParaRPr lang="en-US" sz="2000" b="1" dirty="0">
              <a:latin typeface="Arial" panose="020B0604020202020204" pitchFamily="34"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linked lists</a:t>
            </a:r>
            <a:endParaRPr lang="en-US" sz="2000" b="1" dirty="0">
              <a:latin typeface="Arial" panose="020B0604020202020204" pitchFamily="34"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trees</a:t>
            </a:r>
            <a:r>
              <a:rPr lang="en-US" sz="2000" dirty="0">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heaps</a:t>
            </a:r>
            <a:r>
              <a:rPr lang="en-US" sz="2000" dirty="0">
                <a:effectLst/>
                <a:latin typeface="Arial" panose="020B0604020202020204" pitchFamily="34" charset="0"/>
                <a:ea typeface="Times New Roman" panose="02020603050405020304" pitchFamily="18" charset="0"/>
              </a:rPr>
              <a:t>, and </a:t>
            </a:r>
          </a:p>
          <a:p>
            <a:pPr algn="just">
              <a:lnSpc>
                <a:spcPct val="150000"/>
              </a:lnSpc>
            </a:pPr>
            <a:r>
              <a:rPr lang="en-US" sz="2000" b="1" dirty="0">
                <a:effectLst/>
                <a:latin typeface="Arial" panose="020B0604020202020204" pitchFamily="34" charset="0"/>
                <a:ea typeface="Times New Roman" panose="02020603050405020304" pitchFamily="18" charset="0"/>
              </a:rPr>
              <a:t>graphs</a:t>
            </a:r>
            <a:r>
              <a:rPr lang="en-US" sz="2000" dirty="0">
                <a:effectLst/>
                <a:latin typeface="Arial" panose="020B0604020202020204" pitchFamily="34" charset="0"/>
                <a:ea typeface="Times New Roman" panose="02020603050405020304" pitchFamily="18" charset="0"/>
              </a:rPr>
              <a:t> etc. </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447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b="1" dirty="0">
                <a:effectLst/>
                <a:latin typeface="Arial" panose="020B0604020202020204" pitchFamily="34" charset="0"/>
                <a:ea typeface="Times New Roman" panose="02020603050405020304" pitchFamily="18" charset="0"/>
              </a:rPr>
              <a:t>Linear Search Algorithm</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Linear search is a type of </a:t>
            </a:r>
            <a:r>
              <a:rPr lang="en-US" sz="2000" b="1" dirty="0">
                <a:effectLst/>
                <a:latin typeface="Arial" panose="020B0604020202020204" pitchFamily="34" charset="0"/>
                <a:ea typeface="Times New Roman" panose="02020603050405020304" pitchFamily="18" charset="0"/>
                <a:cs typeface="Arial" panose="020B0604020202020204" pitchFamily="34" charset="0"/>
              </a:rPr>
              <a:t>sequential</a:t>
            </a:r>
            <a:r>
              <a:rPr lang="en-US" sz="2000" dirty="0">
                <a:effectLst/>
                <a:latin typeface="Arial" panose="020B0604020202020204" pitchFamily="34" charset="0"/>
                <a:ea typeface="Times New Roman" panose="02020603050405020304" pitchFamily="18" charset="0"/>
                <a:cs typeface="Arial" panose="020B0604020202020204" pitchFamily="34" charset="0"/>
              </a:rPr>
              <a:t> searching algorithm.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Every element within the input array is traversed and compared with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key element to be found</a:t>
            </a:r>
            <a:r>
              <a:rPr lang="en-US" sz="2000" dirty="0">
                <a:effectLst/>
                <a:latin typeface="Arial" panose="020B0604020202020204" pitchFamily="34" charset="0"/>
                <a:ea typeface="Times New Roman" panose="02020603050405020304" pitchFamily="18" charset="0"/>
                <a:cs typeface="Arial" panose="020B0604020202020204" pitchFamily="34" charset="0"/>
              </a:rPr>
              <a:t>. If a match is found in the array the search is said to be </a:t>
            </a:r>
            <a:r>
              <a:rPr lang="en-US" sz="2000" b="1" dirty="0">
                <a:effectLst/>
                <a:latin typeface="Arial" panose="020B0604020202020204" pitchFamily="34" charset="0"/>
                <a:ea typeface="Times New Roman" panose="02020603050405020304" pitchFamily="18" charset="0"/>
                <a:cs typeface="Arial" panose="020B0604020202020204" pitchFamily="34" charset="0"/>
              </a:rPr>
              <a:t>successful</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if there is no match found the search is said to be </a:t>
            </a:r>
            <a:r>
              <a:rPr lang="en-US" sz="2000" b="1" dirty="0">
                <a:effectLst/>
                <a:latin typeface="Arial" panose="020B0604020202020204" pitchFamily="34" charset="0"/>
                <a:ea typeface="Times New Roman" panose="02020603050405020304" pitchFamily="18" charset="0"/>
                <a:cs typeface="Arial" panose="020B0604020202020204" pitchFamily="34" charset="0"/>
              </a:rPr>
              <a:t>unsuccessful</a:t>
            </a:r>
            <a:r>
              <a:rPr lang="en-US" sz="2000" dirty="0">
                <a:effectLst/>
                <a:latin typeface="Arial" panose="020B0604020202020204" pitchFamily="34" charset="0"/>
                <a:ea typeface="Times New Roman" panose="02020603050405020304" pitchFamily="18" charset="0"/>
                <a:cs typeface="Arial" panose="020B0604020202020204" pitchFamily="34" charset="0"/>
              </a:rPr>
              <a:t> and gives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worst-case time complexity.</a:t>
            </a:r>
          </a:p>
          <a:p>
            <a:pPr>
              <a:lnSpc>
                <a:spcPct val="150000"/>
              </a:lnSpc>
            </a:pPr>
            <a:r>
              <a:rPr lang="en-US" sz="2000" dirty="0">
                <a:effectLst/>
                <a:latin typeface="Arial" panose="020B0604020202020204" pitchFamily="34" charset="0"/>
                <a:ea typeface="Calibri" panose="020F0502020204030204" pitchFamily="34" charset="0"/>
                <a:cs typeface="Arial" panose="020B0604020202020204" pitchFamily="34" charset="0"/>
              </a:rPr>
              <a:t>For instance, in the given diagram, we are searching for an </a:t>
            </a:r>
            <a:r>
              <a:rPr lang="en-US" sz="2000" b="1" dirty="0">
                <a:effectLst/>
                <a:latin typeface="Arial" panose="020B0604020202020204" pitchFamily="34" charset="0"/>
                <a:ea typeface="Calibri" panose="020F0502020204030204" pitchFamily="34" charset="0"/>
                <a:cs typeface="Arial" panose="020B0604020202020204" pitchFamily="34" charset="0"/>
              </a:rPr>
              <a:t>element 33. </a:t>
            </a:r>
            <a:r>
              <a:rPr lang="en-US" sz="2000" dirty="0">
                <a:effectLst/>
                <a:latin typeface="Arial" panose="020B0604020202020204" pitchFamily="34" charset="0"/>
                <a:ea typeface="Calibri" panose="020F0502020204030204" pitchFamily="34" charset="0"/>
                <a:cs typeface="Arial" panose="020B0604020202020204" pitchFamily="34" charset="0"/>
              </a:rPr>
              <a:t>Therefore, the linear search method searches for it sequentially from the very first element until it finds a </a:t>
            </a:r>
            <a:r>
              <a:rPr lang="en-US" sz="2000" b="1" dirty="0">
                <a:effectLst/>
                <a:latin typeface="Arial" panose="020B0604020202020204" pitchFamily="34" charset="0"/>
                <a:ea typeface="Calibri" panose="020F0502020204030204" pitchFamily="34" charset="0"/>
                <a:cs typeface="Arial" panose="020B0604020202020204" pitchFamily="34" charset="0"/>
              </a:rPr>
              <a:t>match</a:t>
            </a:r>
            <a:r>
              <a:rPr lang="en-US" sz="2000" dirty="0">
                <a:effectLst/>
                <a:latin typeface="Arial" panose="020B0604020202020204" pitchFamily="34" charset="0"/>
                <a:ea typeface="Calibri" panose="020F0502020204030204" pitchFamily="34" charset="0"/>
                <a:cs typeface="Arial" panose="020B0604020202020204" pitchFamily="34" charset="0"/>
              </a:rPr>
              <a:t>. This returns a successful search.</a:t>
            </a:r>
          </a:p>
          <a:p>
            <a:pPr marL="0" indent="0">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04BF0449-93D9-DE8B-B930-7AB4E5F896AC}"/>
              </a:ext>
            </a:extLst>
          </p:cNvPr>
          <p:cNvPicPr>
            <a:picLocks noChangeAspect="1"/>
          </p:cNvPicPr>
          <p:nvPr/>
        </p:nvPicPr>
        <p:blipFill>
          <a:blip r:embed="rId2"/>
          <a:stretch>
            <a:fillRect/>
          </a:stretch>
        </p:blipFill>
        <p:spPr>
          <a:xfrm>
            <a:off x="4014967" y="5333208"/>
            <a:ext cx="4975238" cy="1487213"/>
          </a:xfrm>
          <a:prstGeom prst="rect">
            <a:avLst/>
          </a:prstGeom>
        </p:spPr>
      </p:pic>
    </p:spTree>
    <p:extLst>
      <p:ext uri="{BB962C8B-B14F-4D97-AF65-F5344CB8AC3E}">
        <p14:creationId xmlns:p14="http://schemas.microsoft.com/office/powerpoint/2010/main" val="58028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algorithm for linear search is relatively simple. The procedure starts at the very first index of the input array to be searched.</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1</a:t>
            </a:r>
            <a:r>
              <a:rPr lang="en-US" sz="2000" dirty="0">
                <a:effectLst/>
                <a:latin typeface="Arial" panose="020B0604020202020204" pitchFamily="34" charset="0"/>
                <a:ea typeface="Times New Roman" panose="02020603050405020304" pitchFamily="18" charset="0"/>
                <a:cs typeface="Arial" panose="020B0604020202020204" pitchFamily="34" charset="0"/>
              </a:rPr>
              <a:t> − Start from the 0th index of the input array, compare the key value with the value present in the 0th index.</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a:t>
            </a:r>
            <a:r>
              <a:rPr lang="en-US" sz="2000" dirty="0">
                <a:effectLst/>
                <a:latin typeface="Arial" panose="020B0604020202020204" pitchFamily="34" charset="0"/>
                <a:ea typeface="Times New Roman" panose="02020603050405020304" pitchFamily="18" charset="0"/>
                <a:cs typeface="Arial" panose="020B0604020202020204" pitchFamily="34" charset="0"/>
              </a:rPr>
              <a:t> − If the value matches with the key, return the position at which the value was found.</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3</a:t>
            </a:r>
            <a:r>
              <a:rPr lang="en-US" sz="2000" dirty="0">
                <a:effectLst/>
                <a:latin typeface="Arial" panose="020B0604020202020204" pitchFamily="34" charset="0"/>
                <a:ea typeface="Times New Roman" panose="02020603050405020304" pitchFamily="18" charset="0"/>
                <a:cs typeface="Arial" panose="020B0604020202020204" pitchFamily="34" charset="0"/>
              </a:rPr>
              <a:t> − If the value does not match with the key, compare the next element in the array.</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4</a:t>
            </a:r>
            <a:r>
              <a:rPr lang="en-US" sz="2000" dirty="0">
                <a:effectLst/>
                <a:latin typeface="Arial" panose="020B0604020202020204" pitchFamily="34" charset="0"/>
                <a:ea typeface="Times New Roman" panose="02020603050405020304" pitchFamily="18" charset="0"/>
                <a:cs typeface="Arial" panose="020B0604020202020204" pitchFamily="34" charset="0"/>
              </a:rPr>
              <a:t> − Repeat Step 3 until there is a match found. Return the position at which the match was found.</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5</a:t>
            </a:r>
            <a:r>
              <a:rPr lang="en-US" sz="2000" dirty="0">
                <a:effectLst/>
                <a:latin typeface="Arial" panose="020B0604020202020204" pitchFamily="34" charset="0"/>
                <a:ea typeface="Times New Roman" panose="02020603050405020304" pitchFamily="18" charset="0"/>
                <a:cs typeface="Arial" panose="020B0604020202020204" pitchFamily="34" charset="0"/>
              </a:rPr>
              <a:t> − If it is an unsuccessful search, print that the element is not present in the array and exit the program.</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558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algorithm for linear search is relatively simple. The procedure starts at the very first index of the input array to be searched.</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D6307817-533A-52AA-EA7D-7FCE62E7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304" y="1965277"/>
            <a:ext cx="6701052" cy="4585648"/>
          </a:xfrm>
          <a:prstGeom prst="rect">
            <a:avLst/>
          </a:prstGeom>
        </p:spPr>
      </p:pic>
    </p:spTree>
    <p:extLst>
      <p:ext uri="{BB962C8B-B14F-4D97-AF65-F5344CB8AC3E}">
        <p14:creationId xmlns:p14="http://schemas.microsoft.com/office/powerpoint/2010/main" val="75865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algn="just"/>
            <a:r>
              <a:rPr lang="en-US" sz="2000" b="1" dirty="0">
                <a:effectLst/>
                <a:latin typeface="Arial" panose="020B0604020202020204" pitchFamily="34" charset="0"/>
                <a:ea typeface="Times New Roman" panose="02020603050405020304" pitchFamily="18" charset="0"/>
                <a:cs typeface="Arial" panose="020B0604020202020204" pitchFamily="34" charset="0"/>
              </a:rPr>
              <a:t>Linear search </a:t>
            </a:r>
            <a:r>
              <a:rPr lang="en-US" sz="2000" dirty="0">
                <a:effectLst/>
                <a:latin typeface="Arial" panose="020B0604020202020204" pitchFamily="34" charset="0"/>
                <a:ea typeface="Times New Roman" panose="02020603050405020304" pitchFamily="18" charset="0"/>
                <a:cs typeface="Arial" panose="020B0604020202020204" pitchFamily="34" charset="0"/>
              </a:rPr>
              <a:t>traverses through every element sequentially </a:t>
            </a:r>
          </a:p>
          <a:p>
            <a:pPr marL="0" marR="0" algn="just"/>
            <a:r>
              <a:rPr lang="en-US" sz="2000" dirty="0">
                <a:effectLst/>
                <a:latin typeface="Arial" panose="020B0604020202020204" pitchFamily="34" charset="0"/>
                <a:ea typeface="Times New Roman" panose="02020603050405020304" pitchFamily="18" charset="0"/>
                <a:cs typeface="Arial" panose="020B0604020202020204" pitchFamily="34" charset="0"/>
              </a:rPr>
              <a:t>Therefore, the best case is when the element is </a:t>
            </a:r>
            <a:r>
              <a:rPr lang="en-US" sz="2000" b="1" dirty="0">
                <a:effectLst/>
                <a:latin typeface="Arial" panose="020B0604020202020204" pitchFamily="34" charset="0"/>
                <a:ea typeface="Times New Roman" panose="02020603050405020304" pitchFamily="18" charset="0"/>
                <a:cs typeface="Arial" panose="020B0604020202020204" pitchFamily="34" charset="0"/>
              </a:rPr>
              <a:t>found</a:t>
            </a:r>
            <a:r>
              <a:rPr lang="en-US" sz="2000" dirty="0">
                <a:effectLst/>
                <a:latin typeface="Arial" panose="020B0604020202020204" pitchFamily="34" charset="0"/>
                <a:ea typeface="Times New Roman" panose="02020603050405020304" pitchFamily="18" charset="0"/>
                <a:cs typeface="Arial" panose="020B0604020202020204" pitchFamily="34" charset="0"/>
              </a:rPr>
              <a:t> in the very </a:t>
            </a:r>
            <a:r>
              <a:rPr lang="en-US" sz="2000" b="1" dirty="0">
                <a:effectLst/>
                <a:latin typeface="Arial" panose="020B0604020202020204" pitchFamily="34" charset="0"/>
                <a:ea typeface="Times New Roman" panose="02020603050405020304" pitchFamily="18" charset="0"/>
                <a:cs typeface="Arial" panose="020B0604020202020204" pitchFamily="34" charset="0"/>
              </a:rPr>
              <a:t>first</a:t>
            </a:r>
            <a:r>
              <a:rPr lang="en-US" sz="2000" dirty="0">
                <a:effectLst/>
                <a:latin typeface="Arial" panose="020B0604020202020204" pitchFamily="34" charset="0"/>
                <a:ea typeface="Times New Roman" panose="02020603050405020304" pitchFamily="18" charset="0"/>
                <a:cs typeface="Arial" panose="020B0604020202020204" pitchFamily="34" charset="0"/>
              </a:rPr>
              <a:t> iteration. </a:t>
            </a:r>
          </a:p>
          <a:p>
            <a:pPr marL="0" marR="0" algn="just"/>
            <a:r>
              <a:rPr lang="en-US" sz="2000" dirty="0">
                <a:effectLst/>
                <a:latin typeface="Arial" panose="020B0604020202020204" pitchFamily="34" charset="0"/>
                <a:ea typeface="Times New Roman" panose="02020603050405020304" pitchFamily="18" charset="0"/>
                <a:cs typeface="Arial" panose="020B0604020202020204" pitchFamily="34" charset="0"/>
              </a:rPr>
              <a:t>The best-case time complexity would be </a:t>
            </a:r>
            <a:r>
              <a:rPr lang="en-US" sz="2000" b="1" dirty="0">
                <a:effectLst/>
                <a:latin typeface="Arial" panose="020B0604020202020204" pitchFamily="34" charset="0"/>
                <a:ea typeface="Times New Roman" panose="02020603050405020304" pitchFamily="18" charset="0"/>
                <a:cs typeface="Arial" panose="020B0604020202020204" pitchFamily="34" charset="0"/>
              </a:rPr>
              <a:t>O(1)</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However,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worst case </a:t>
            </a:r>
            <a:r>
              <a:rPr lang="en-US" sz="2000" dirty="0">
                <a:effectLst/>
                <a:latin typeface="Arial" panose="020B0604020202020204" pitchFamily="34" charset="0"/>
                <a:ea typeface="Times New Roman" panose="02020603050405020304" pitchFamily="18" charset="0"/>
                <a:cs typeface="Arial" panose="020B0604020202020204" pitchFamily="34" charset="0"/>
              </a:rPr>
              <a:t>of the linear search method would be an </a:t>
            </a:r>
            <a:r>
              <a:rPr lang="en-US" sz="2000" b="1" dirty="0">
                <a:effectLst/>
                <a:latin typeface="Arial" panose="020B0604020202020204" pitchFamily="34" charset="0"/>
                <a:ea typeface="Times New Roman" panose="02020603050405020304" pitchFamily="18" charset="0"/>
                <a:cs typeface="Arial" panose="020B0604020202020204" pitchFamily="34" charset="0"/>
              </a:rPr>
              <a:t>unsuccessful</a:t>
            </a:r>
            <a:r>
              <a:rPr lang="en-US" sz="2000" dirty="0">
                <a:effectLst/>
                <a:latin typeface="Arial" panose="020B0604020202020204" pitchFamily="34" charset="0"/>
                <a:ea typeface="Times New Roman" panose="02020603050405020304" pitchFamily="18" charset="0"/>
                <a:cs typeface="Arial" panose="020B0604020202020204" pitchFamily="34" charset="0"/>
              </a:rPr>
              <a:t> search that does </a:t>
            </a:r>
            <a:r>
              <a:rPr lang="en-US" sz="2000" b="1" dirty="0">
                <a:effectLst/>
                <a:latin typeface="Arial" panose="020B0604020202020204" pitchFamily="34" charset="0"/>
                <a:ea typeface="Times New Roman" panose="02020603050405020304" pitchFamily="18" charset="0"/>
                <a:cs typeface="Arial" panose="020B0604020202020204" pitchFamily="34" charset="0"/>
              </a:rPr>
              <a:t>not find the key </a:t>
            </a:r>
            <a:r>
              <a:rPr lang="en-US" sz="2000" dirty="0">
                <a:effectLst/>
                <a:latin typeface="Arial" panose="020B0604020202020204" pitchFamily="34" charset="0"/>
                <a:ea typeface="Times New Roman" panose="02020603050405020304" pitchFamily="18" charset="0"/>
                <a:cs typeface="Arial" panose="020B0604020202020204" pitchFamily="34" charset="0"/>
              </a:rPr>
              <a:t>value in the array, it performs </a:t>
            </a:r>
            <a:r>
              <a:rPr lang="en-US" sz="2000" b="1" dirty="0">
                <a:effectLst/>
                <a:latin typeface="Arial" panose="020B0604020202020204" pitchFamily="34" charset="0"/>
                <a:ea typeface="Times New Roman" panose="02020603050405020304" pitchFamily="18" charset="0"/>
                <a:cs typeface="Arial" panose="020B0604020202020204" pitchFamily="34" charset="0"/>
              </a:rPr>
              <a:t>n</a:t>
            </a:r>
            <a:r>
              <a:rPr lang="en-US" sz="2000" dirty="0">
                <a:effectLst/>
                <a:latin typeface="Arial" panose="020B0604020202020204" pitchFamily="34" charset="0"/>
                <a:ea typeface="Times New Roman" panose="02020603050405020304" pitchFamily="18" charset="0"/>
                <a:cs typeface="Arial" panose="020B0604020202020204" pitchFamily="34" charset="0"/>
              </a:rPr>
              <a:t> iterations.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Therefore, the worst-case time complexity of the linear search algorithm would be </a:t>
            </a:r>
            <a:r>
              <a:rPr lang="en-US" sz="2000" b="1" dirty="0">
                <a:effectLst/>
                <a:latin typeface="Arial" panose="020B0604020202020204" pitchFamily="34" charset="0"/>
                <a:ea typeface="Times New Roman" panose="02020603050405020304" pitchFamily="18" charset="0"/>
                <a:cs typeface="Arial" panose="020B0604020202020204" pitchFamily="34" charset="0"/>
              </a:rPr>
              <a:t>O(n)</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73659337-D956-5E59-74E2-BEE6CCE5C767}"/>
              </a:ext>
            </a:extLst>
          </p:cNvPr>
          <p:cNvPicPr>
            <a:picLocks noChangeAspect="1"/>
          </p:cNvPicPr>
          <p:nvPr/>
        </p:nvPicPr>
        <p:blipFill>
          <a:blip r:embed="rId2"/>
          <a:stretch>
            <a:fillRect/>
          </a:stretch>
        </p:blipFill>
        <p:spPr>
          <a:xfrm>
            <a:off x="413980" y="1037230"/>
            <a:ext cx="4300275" cy="2142698"/>
          </a:xfrm>
          <a:prstGeom prst="rect">
            <a:avLst/>
          </a:prstGeom>
        </p:spPr>
      </p:pic>
    </p:spTree>
    <p:extLst>
      <p:ext uri="{BB962C8B-B14F-4D97-AF65-F5344CB8AC3E}">
        <p14:creationId xmlns:p14="http://schemas.microsoft.com/office/powerpoint/2010/main" val="179437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1 </a:t>
            </a:r>
            <a:r>
              <a:rPr lang="en-US" sz="2000" dirty="0">
                <a:effectLst/>
                <a:latin typeface="Arial" panose="020B0604020202020204" pitchFamily="34" charset="0"/>
                <a:ea typeface="Times New Roman" panose="02020603050405020304" pitchFamily="18" charset="0"/>
                <a:cs typeface="Arial" panose="020B0604020202020204" pitchFamily="34" charset="0"/>
              </a:rPr>
              <a:t>− Check if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first element </a:t>
            </a:r>
            <a:r>
              <a:rPr lang="en-US" sz="2000" dirty="0">
                <a:effectLst/>
                <a:latin typeface="Arial" panose="020B0604020202020204" pitchFamily="34" charset="0"/>
                <a:ea typeface="Times New Roman" panose="02020603050405020304" pitchFamily="18" charset="0"/>
                <a:cs typeface="Arial" panose="020B0604020202020204" pitchFamily="34" charset="0"/>
              </a:rPr>
              <a:t>in the input array is </a:t>
            </a:r>
            <a:r>
              <a:rPr lang="en-US" sz="2000" b="1" dirty="0">
                <a:effectLst/>
                <a:latin typeface="Arial" panose="020B0604020202020204" pitchFamily="34" charset="0"/>
                <a:ea typeface="Times New Roman" panose="02020603050405020304" pitchFamily="18" charset="0"/>
                <a:cs typeface="Arial" panose="020B0604020202020204" pitchFamily="34" charset="0"/>
              </a:rPr>
              <a:t>greater </a:t>
            </a:r>
            <a:r>
              <a:rPr lang="en-US" sz="2000" dirty="0">
                <a:effectLst/>
                <a:latin typeface="Arial" panose="020B0604020202020204" pitchFamily="34" charset="0"/>
                <a:ea typeface="Times New Roman" panose="02020603050405020304" pitchFamily="18" charset="0"/>
                <a:cs typeface="Arial" panose="020B0604020202020204" pitchFamily="34" charset="0"/>
              </a:rPr>
              <a:t>than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next element </a:t>
            </a:r>
            <a:r>
              <a:rPr lang="en-US" sz="2000" dirty="0">
                <a:effectLst/>
                <a:latin typeface="Arial" panose="020B0604020202020204" pitchFamily="34" charset="0"/>
                <a:ea typeface="Times New Roman" panose="02020603050405020304" pitchFamily="18" charset="0"/>
                <a:cs typeface="Arial" panose="020B0604020202020204" pitchFamily="34" charset="0"/>
              </a:rPr>
              <a:t>in the array. </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 </a:t>
            </a:r>
            <a:r>
              <a:rPr lang="en-US" sz="2000" dirty="0">
                <a:effectLst/>
                <a:latin typeface="Arial" panose="020B0604020202020204" pitchFamily="34" charset="0"/>
                <a:ea typeface="Times New Roman" panose="02020603050405020304" pitchFamily="18" charset="0"/>
                <a:cs typeface="Arial" panose="020B0604020202020204" pitchFamily="34" charset="0"/>
              </a:rPr>
              <a:t>− If it is </a:t>
            </a:r>
            <a:r>
              <a:rPr lang="en-US" sz="2000" b="1" dirty="0">
                <a:effectLst/>
                <a:latin typeface="Arial" panose="020B0604020202020204" pitchFamily="34" charset="0"/>
                <a:ea typeface="Times New Roman" panose="02020603050405020304" pitchFamily="18" charset="0"/>
                <a:cs typeface="Arial" panose="020B0604020202020204" pitchFamily="34" charset="0"/>
              </a:rPr>
              <a:t>greater</a:t>
            </a:r>
            <a:r>
              <a:rPr lang="en-US" sz="2000" dirty="0">
                <a:effectLst/>
                <a:latin typeface="Arial" panose="020B0604020202020204" pitchFamily="34" charset="0"/>
                <a:ea typeface="Times New Roman" panose="02020603050405020304" pitchFamily="18" charset="0"/>
                <a:cs typeface="Arial" panose="020B0604020202020204" pitchFamily="34" charset="0"/>
              </a:rPr>
              <a:t>, swap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two elements</a:t>
            </a:r>
            <a:r>
              <a:rPr lang="en-US" sz="2000" dirty="0">
                <a:effectLst/>
                <a:latin typeface="Arial" panose="020B0604020202020204" pitchFamily="34" charset="0"/>
                <a:ea typeface="Times New Roman" panose="02020603050405020304" pitchFamily="18" charset="0"/>
                <a:cs typeface="Arial" panose="020B0604020202020204" pitchFamily="34" charset="0"/>
              </a:rPr>
              <a:t>; otherwise move the pointer forward in the array. </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3 </a:t>
            </a:r>
            <a:r>
              <a:rPr lang="en-US" sz="2000" dirty="0">
                <a:effectLst/>
                <a:latin typeface="Arial" panose="020B0604020202020204" pitchFamily="34" charset="0"/>
                <a:ea typeface="Times New Roman" panose="02020603050405020304" pitchFamily="18" charset="0"/>
                <a:cs typeface="Arial" panose="020B0604020202020204" pitchFamily="34" charset="0"/>
              </a:rPr>
              <a:t>− Repeat Step 2 until we reach the end of the array. </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4 </a:t>
            </a:r>
            <a:r>
              <a:rPr lang="en-US" sz="2000" dirty="0">
                <a:effectLst/>
                <a:latin typeface="Arial" panose="020B0604020202020204" pitchFamily="34" charset="0"/>
                <a:ea typeface="Times New Roman" panose="02020603050405020304" pitchFamily="18" charset="0"/>
                <a:cs typeface="Arial" panose="020B0604020202020204" pitchFamily="34" charset="0"/>
              </a:rPr>
              <a:t>− Check if the elements are sorted; if not, repeat the same process (Step 1 to Step 3) from the last element of the array to the first. </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5 </a:t>
            </a:r>
            <a:r>
              <a:rPr lang="en-US" sz="2000" dirty="0">
                <a:effectLst/>
                <a:latin typeface="Arial" panose="020B0604020202020204" pitchFamily="34" charset="0"/>
                <a:ea typeface="Times New Roman" panose="02020603050405020304" pitchFamily="18" charset="0"/>
                <a:cs typeface="Arial" panose="020B0604020202020204" pitchFamily="34" charset="0"/>
              </a:rPr>
              <a:t>− The final output achieved is the sorted array. </a:t>
            </a: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8FEB1635-29F7-3E8F-3674-4D92E2CE1E69}"/>
              </a:ext>
            </a:extLst>
          </p:cNvPr>
          <p:cNvPicPr>
            <a:picLocks noChangeAspect="1"/>
          </p:cNvPicPr>
          <p:nvPr/>
        </p:nvPicPr>
        <p:blipFill>
          <a:blip r:embed="rId2"/>
          <a:stretch>
            <a:fillRect/>
          </a:stretch>
        </p:blipFill>
        <p:spPr>
          <a:xfrm>
            <a:off x="596877" y="4957029"/>
            <a:ext cx="5154705" cy="1757670"/>
          </a:xfrm>
          <a:prstGeom prst="rect">
            <a:avLst/>
          </a:prstGeom>
        </p:spPr>
      </p:pic>
      <p:pic>
        <p:nvPicPr>
          <p:cNvPr id="7" name="Picture 6">
            <a:extLst>
              <a:ext uri="{FF2B5EF4-FFF2-40B4-BE49-F238E27FC236}">
                <a16:creationId xmlns:a16="http://schemas.microsoft.com/office/drawing/2014/main" id="{D119EF15-37C6-92B3-0112-CB83A7FA6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598" y="4818299"/>
            <a:ext cx="3819525" cy="1343025"/>
          </a:xfrm>
          <a:prstGeom prst="rect">
            <a:avLst/>
          </a:prstGeom>
        </p:spPr>
      </p:pic>
    </p:spTree>
    <p:extLst>
      <p:ext uri="{BB962C8B-B14F-4D97-AF65-F5344CB8AC3E}">
        <p14:creationId xmlns:p14="http://schemas.microsoft.com/office/powerpoint/2010/main" val="253515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US" sz="2000" dirty="0">
                <a:effectLst/>
                <a:latin typeface="Arial" panose="020B0604020202020204" pitchFamily="34" charset="0"/>
                <a:ea typeface="Times New Roman" panose="02020603050405020304" pitchFamily="18" charset="0"/>
              </a:rPr>
              <a:t>Let us look at the step-by-step searching of the key element (say 47) in an array using the linear search method</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sz="1800" b="1" dirty="0">
                <a:effectLst/>
                <a:latin typeface="Arial" panose="020B0604020202020204" pitchFamily="34" charset="0"/>
                <a:ea typeface="Times New Roman" panose="02020603050405020304" pitchFamily="18" charset="0"/>
              </a:rPr>
              <a:t>Step 1</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linear search starts from the 0</a:t>
            </a:r>
            <a:r>
              <a:rPr lang="en-US" sz="20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2000" dirty="0">
                <a:effectLst/>
                <a:latin typeface="Arial" panose="020B0604020202020204" pitchFamily="34" charset="0"/>
                <a:ea typeface="Times New Roman" panose="02020603050405020304" pitchFamily="18" charset="0"/>
                <a:cs typeface="Arial" panose="020B0604020202020204" pitchFamily="34" charset="0"/>
              </a:rPr>
              <a:t> index. Compare the key element with the value in the 0</a:t>
            </a:r>
            <a:r>
              <a:rPr lang="en-US" sz="20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2000" dirty="0">
                <a:effectLst/>
                <a:latin typeface="Arial" panose="020B0604020202020204" pitchFamily="34" charset="0"/>
                <a:ea typeface="Times New Roman" panose="02020603050405020304" pitchFamily="18" charset="0"/>
                <a:cs typeface="Arial" panose="020B0604020202020204" pitchFamily="34" charset="0"/>
              </a:rPr>
              <a:t> index, 34.</a:t>
            </a:r>
          </a:p>
          <a:p>
            <a:pPr marL="0" marR="0" indent="0">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However, 47 ≠ 34. So, it moves to the next element.</a:t>
            </a:r>
          </a:p>
          <a:p>
            <a:pPr marL="0" marR="0" indent="0">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2000" dirty="0">
                <a:effectLst/>
                <a:latin typeface="Arial" panose="020B0604020202020204" pitchFamily="34" charset="0"/>
                <a:ea typeface="Times New Roman" panose="02020603050405020304" pitchFamily="18" charset="0"/>
                <a:cs typeface="Arial" panose="020B0604020202020204" pitchFamily="34" charset="0"/>
              </a:rPr>
              <a:t>Now, the key is compared with value in the 1st index of the array.</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F733C38B-2954-4F4F-AECF-3B1D147C5841}"/>
              </a:ext>
            </a:extLst>
          </p:cNvPr>
          <p:cNvPicPr>
            <a:picLocks noChangeAspect="1"/>
          </p:cNvPicPr>
          <p:nvPr/>
        </p:nvPicPr>
        <p:blipFill>
          <a:blip r:embed="rId2"/>
          <a:stretch>
            <a:fillRect/>
          </a:stretch>
        </p:blipFill>
        <p:spPr>
          <a:xfrm>
            <a:off x="3172176" y="1553437"/>
            <a:ext cx="3827780" cy="612140"/>
          </a:xfrm>
          <a:prstGeom prst="rect">
            <a:avLst/>
          </a:prstGeom>
        </p:spPr>
      </p:pic>
      <p:pic>
        <p:nvPicPr>
          <p:cNvPr id="3" name="Picture 2">
            <a:extLst>
              <a:ext uri="{FF2B5EF4-FFF2-40B4-BE49-F238E27FC236}">
                <a16:creationId xmlns:a16="http://schemas.microsoft.com/office/drawing/2014/main" id="{BA1A3084-6952-B937-295A-D2D7DCA86312}"/>
              </a:ext>
            </a:extLst>
          </p:cNvPr>
          <p:cNvPicPr>
            <a:picLocks noChangeAspect="1"/>
          </p:cNvPicPr>
          <p:nvPr/>
        </p:nvPicPr>
        <p:blipFill>
          <a:blip r:embed="rId3"/>
          <a:stretch>
            <a:fillRect/>
          </a:stretch>
        </p:blipFill>
        <p:spPr>
          <a:xfrm>
            <a:off x="3714504" y="3249794"/>
            <a:ext cx="4703851" cy="1156805"/>
          </a:xfrm>
          <a:prstGeom prst="rect">
            <a:avLst/>
          </a:prstGeom>
        </p:spPr>
      </p:pic>
      <p:pic>
        <p:nvPicPr>
          <p:cNvPr id="6" name="Picture 5">
            <a:extLst>
              <a:ext uri="{FF2B5EF4-FFF2-40B4-BE49-F238E27FC236}">
                <a16:creationId xmlns:a16="http://schemas.microsoft.com/office/drawing/2014/main" id="{67C9E21E-CB64-FA13-B08E-8D46E9B5C249}"/>
              </a:ext>
            </a:extLst>
          </p:cNvPr>
          <p:cNvPicPr>
            <a:picLocks noChangeAspect="1"/>
          </p:cNvPicPr>
          <p:nvPr/>
        </p:nvPicPr>
        <p:blipFill>
          <a:blip r:embed="rId4"/>
          <a:stretch>
            <a:fillRect/>
          </a:stretch>
        </p:blipFill>
        <p:spPr>
          <a:xfrm>
            <a:off x="5418161" y="5775517"/>
            <a:ext cx="4427359" cy="1044904"/>
          </a:xfrm>
          <a:prstGeom prst="rect">
            <a:avLst/>
          </a:prstGeom>
        </p:spPr>
      </p:pic>
    </p:spTree>
    <p:extLst>
      <p:ext uri="{BB962C8B-B14F-4D97-AF65-F5344CB8AC3E}">
        <p14:creationId xmlns:p14="http://schemas.microsoft.com/office/powerpoint/2010/main" val="402792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nSpc>
                <a:spcPct val="150000"/>
              </a:lnSpc>
              <a:buNone/>
            </a:pPr>
            <a:r>
              <a:rPr lang="en-US" sz="2000" dirty="0">
                <a:effectLst/>
                <a:latin typeface="Arial" panose="020B0604020202020204" pitchFamily="34" charset="0"/>
                <a:ea typeface="Times New Roman" panose="02020603050405020304" pitchFamily="18" charset="0"/>
              </a:rPr>
              <a:t>Still, 47 ≠ 10, making the algorithm move for another iteration.</a:t>
            </a:r>
            <a:endParaRPr lang="en-US" sz="2000" dirty="0">
              <a:effectLst/>
              <a:latin typeface="Times New Roman" panose="02020603050405020304" pitchFamily="18" charset="0"/>
              <a:ea typeface="Times New Roman" panose="02020603050405020304" pitchFamily="18" charset="0"/>
            </a:endParaRPr>
          </a:p>
          <a:p>
            <a:pPr marL="0" marR="0" indent="0">
              <a:lnSpc>
                <a:spcPct val="150000"/>
              </a:lnSpc>
              <a:buNone/>
            </a:pPr>
            <a:r>
              <a:rPr lang="en-US" sz="2000" b="1" dirty="0">
                <a:effectLst/>
                <a:latin typeface="Arial" panose="020B0604020202020204" pitchFamily="34" charset="0"/>
                <a:ea typeface="Times New Roman" panose="02020603050405020304" pitchFamily="18" charset="0"/>
              </a:rPr>
              <a:t>Step 3</a:t>
            </a:r>
            <a:endParaRPr lang="en-US" sz="2000" dirty="0">
              <a:effectLst/>
              <a:latin typeface="Times New Roman" panose="02020603050405020304" pitchFamily="18" charset="0"/>
              <a:ea typeface="Times New Roman" panose="02020603050405020304" pitchFamily="18" charset="0"/>
            </a:endParaRPr>
          </a:p>
          <a:p>
            <a:pPr marL="0" marR="0" indent="0">
              <a:lnSpc>
                <a:spcPct val="150000"/>
              </a:lnSpc>
              <a:buNone/>
            </a:pPr>
            <a:r>
              <a:rPr lang="en-US" sz="2000" dirty="0">
                <a:effectLst/>
                <a:latin typeface="Arial" panose="020B0604020202020204" pitchFamily="34" charset="0"/>
                <a:ea typeface="Times New Roman" panose="02020603050405020304" pitchFamily="18" charset="0"/>
              </a:rPr>
              <a:t>The next element 66 is compared with 47. They are both not a match so the algorithm compares the further elements.</a:t>
            </a:r>
          </a:p>
          <a:p>
            <a:pPr marL="0" marR="0" indent="0">
              <a:lnSpc>
                <a:spcPct val="150000"/>
              </a:lnSpc>
              <a:buNone/>
            </a:pPr>
            <a:endParaRPr lang="en-US" sz="2000" dirty="0">
              <a:latin typeface="Arial" panose="020B0604020202020204" pitchFamily="34" charset="0"/>
              <a:ea typeface="Times New Roman" panose="02020603050405020304" pitchFamily="18" charset="0"/>
            </a:endParaRPr>
          </a:p>
          <a:p>
            <a:pPr marL="0" marR="0" indent="0">
              <a:lnSpc>
                <a:spcPct val="150000"/>
              </a:lnSpc>
              <a:buNone/>
            </a:pPr>
            <a:r>
              <a:rPr lang="en-US" sz="2000" b="1" dirty="0">
                <a:effectLst/>
                <a:latin typeface="Arial" panose="020B0604020202020204" pitchFamily="34" charset="0"/>
                <a:ea typeface="Times New Roman" panose="02020603050405020304" pitchFamily="18" charset="0"/>
              </a:rPr>
              <a:t>Step 4</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50000"/>
              </a:lnSpc>
              <a:buNone/>
            </a:pPr>
            <a:r>
              <a:rPr lang="en-US" sz="2000" dirty="0">
                <a:effectLst/>
                <a:latin typeface="Arial" panose="020B0604020202020204" pitchFamily="34" charset="0"/>
                <a:ea typeface="Times New Roman" panose="02020603050405020304" pitchFamily="18" charset="0"/>
              </a:rPr>
              <a:t>Now the element in 3</a:t>
            </a:r>
            <a:r>
              <a:rPr lang="en-US" sz="2000" baseline="30000" dirty="0">
                <a:effectLst/>
                <a:latin typeface="Arial" panose="020B0604020202020204" pitchFamily="34" charset="0"/>
                <a:ea typeface="Times New Roman" panose="02020603050405020304" pitchFamily="18" charset="0"/>
              </a:rPr>
              <a:t>rd</a:t>
            </a:r>
            <a:r>
              <a:rPr lang="en-US" sz="2000" dirty="0">
                <a:effectLst/>
                <a:latin typeface="Arial" panose="020B0604020202020204" pitchFamily="34" charset="0"/>
                <a:ea typeface="Times New Roman" panose="02020603050405020304" pitchFamily="18" charset="0"/>
              </a:rPr>
              <a:t> index, 27, is compared with the key value, 47. They are not equal so the algorithm is pushed forward to check the next element</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nSpc>
                <a:spcPct val="150000"/>
              </a:lnSpc>
              <a:buNone/>
            </a:pP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FD29B675-D338-3AEE-7DA1-404CBE6154F2}"/>
              </a:ext>
            </a:extLst>
          </p:cNvPr>
          <p:cNvPicPr>
            <a:picLocks noChangeAspect="1"/>
          </p:cNvPicPr>
          <p:nvPr/>
        </p:nvPicPr>
        <p:blipFill>
          <a:blip r:embed="rId2"/>
          <a:stretch>
            <a:fillRect/>
          </a:stretch>
        </p:blipFill>
        <p:spPr>
          <a:xfrm>
            <a:off x="4090035" y="2987675"/>
            <a:ext cx="4906032" cy="1079358"/>
          </a:xfrm>
          <a:prstGeom prst="rect">
            <a:avLst/>
          </a:prstGeom>
        </p:spPr>
      </p:pic>
      <p:pic>
        <p:nvPicPr>
          <p:cNvPr id="3" name="Picture 2">
            <a:extLst>
              <a:ext uri="{FF2B5EF4-FFF2-40B4-BE49-F238E27FC236}">
                <a16:creationId xmlns:a16="http://schemas.microsoft.com/office/drawing/2014/main" id="{CA73189A-B549-4E69-E77F-FC8B1FF78070}"/>
              </a:ext>
            </a:extLst>
          </p:cNvPr>
          <p:cNvPicPr>
            <a:picLocks noChangeAspect="1"/>
          </p:cNvPicPr>
          <p:nvPr/>
        </p:nvPicPr>
        <p:blipFill>
          <a:blip r:embed="rId3"/>
          <a:stretch>
            <a:fillRect/>
          </a:stretch>
        </p:blipFill>
        <p:spPr>
          <a:xfrm>
            <a:off x="2019300" y="5319200"/>
            <a:ext cx="5403674" cy="1299964"/>
          </a:xfrm>
          <a:prstGeom prst="rect">
            <a:avLst/>
          </a:prstGeom>
        </p:spPr>
      </p:pic>
    </p:spTree>
    <p:extLst>
      <p:ext uri="{BB962C8B-B14F-4D97-AF65-F5344CB8AC3E}">
        <p14:creationId xmlns:p14="http://schemas.microsoft.com/office/powerpoint/2010/main" val="2959462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nSpc>
                <a:spcPct val="150000"/>
              </a:lnSpc>
              <a:buNone/>
            </a:pPr>
            <a:r>
              <a:rPr lang="en-US" sz="2000" b="1" dirty="0">
                <a:effectLst/>
                <a:latin typeface="Arial" panose="020B0604020202020204" pitchFamily="34" charset="0"/>
                <a:ea typeface="Times New Roman" panose="02020603050405020304" pitchFamily="18" charset="0"/>
              </a:rPr>
              <a:t>Step 5</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50000"/>
              </a:lnSpc>
              <a:buNone/>
            </a:pPr>
            <a:r>
              <a:rPr lang="en-US" sz="2000" dirty="0">
                <a:effectLst/>
                <a:latin typeface="Arial" panose="020B0604020202020204" pitchFamily="34" charset="0"/>
                <a:ea typeface="Times New Roman" panose="02020603050405020304" pitchFamily="18" charset="0"/>
              </a:rPr>
              <a:t>Comparing the element in the 4</a:t>
            </a:r>
            <a:r>
              <a:rPr lang="en-US" sz="2000"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index of the array, 47, to the key 47. It is figured that both the elements match. Now, the position in which 47 is present, i.e., 4 is returned.</a:t>
            </a:r>
          </a:p>
          <a:p>
            <a:pPr marL="0" marR="0" indent="0" algn="just">
              <a:lnSpc>
                <a:spcPct val="150000"/>
              </a:lnSpc>
              <a:buNone/>
            </a:pPr>
            <a:endParaRPr lang="en-US" sz="2000" dirty="0">
              <a:latin typeface="Arial" panose="020B0604020202020204" pitchFamily="34" charset="0"/>
              <a:ea typeface="Times New Roman" panose="02020603050405020304" pitchFamily="18"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rPr>
              <a:t>The output achieved is “Element found at 4th index”.</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50000"/>
              </a:lnSpc>
              <a:buNone/>
            </a:pP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58628E8E-C684-DF9B-EFE9-7FC0F1AB7B57}"/>
              </a:ext>
            </a:extLst>
          </p:cNvPr>
          <p:cNvPicPr>
            <a:picLocks noChangeAspect="1"/>
          </p:cNvPicPr>
          <p:nvPr/>
        </p:nvPicPr>
        <p:blipFill>
          <a:blip r:embed="rId2"/>
          <a:stretch>
            <a:fillRect/>
          </a:stretch>
        </p:blipFill>
        <p:spPr>
          <a:xfrm>
            <a:off x="4274184" y="3020059"/>
            <a:ext cx="5089833" cy="1142507"/>
          </a:xfrm>
          <a:prstGeom prst="rect">
            <a:avLst/>
          </a:prstGeom>
        </p:spPr>
      </p:pic>
    </p:spTree>
    <p:extLst>
      <p:ext uri="{BB962C8B-B14F-4D97-AF65-F5344CB8AC3E}">
        <p14:creationId xmlns:p14="http://schemas.microsoft.com/office/powerpoint/2010/main" val="440326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buNone/>
            </a:pPr>
            <a:r>
              <a:rPr lang="en-US" sz="2000" b="1" dirty="0">
                <a:effectLst/>
                <a:latin typeface="Arial" panose="020B0604020202020204" pitchFamily="34" charset="0"/>
                <a:ea typeface="Times New Roman" panose="02020603050405020304" pitchFamily="18" charset="0"/>
              </a:rPr>
              <a:t>Python code </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Implementation</a:t>
            </a:r>
            <a:endParaRPr lang="en-US" sz="2000" dirty="0">
              <a:effectLst/>
              <a:latin typeface="Times New Roman" panose="02020603050405020304" pitchFamily="18" charset="0"/>
              <a:ea typeface="Times New Roman" panose="02020603050405020304" pitchFamily="18" charset="0"/>
            </a:endParaRPr>
          </a:p>
          <a:p>
            <a:pPr marL="0" indent="0">
              <a:lnSpc>
                <a:spcPct val="115000"/>
              </a:lnSpc>
              <a:buNone/>
            </a:pPr>
            <a:r>
              <a:rPr lang="en-US" sz="20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def</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A6E22C"/>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linear_search</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count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"The element is found at position"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(i</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count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count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(count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"The element is not present in the array"</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14</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56</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77</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32</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84</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9</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10</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len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32</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linear_search</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n, key)</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3</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linear_search</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n, key)</a:t>
            </a:r>
            <a:endParaRPr lang="en-US" sz="20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buNone/>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FAD52EE3-CAC6-C816-9AA1-1136D29D1CEE}"/>
              </a:ext>
            </a:extLst>
          </p:cNvPr>
          <p:cNvPicPr>
            <a:picLocks noChangeAspect="1"/>
          </p:cNvPicPr>
          <p:nvPr/>
        </p:nvPicPr>
        <p:blipFill>
          <a:blip r:embed="rId2"/>
          <a:stretch>
            <a:fillRect/>
          </a:stretch>
        </p:blipFill>
        <p:spPr>
          <a:xfrm>
            <a:off x="5551796" y="4666041"/>
            <a:ext cx="5731766" cy="1598281"/>
          </a:xfrm>
          <a:prstGeom prst="rect">
            <a:avLst/>
          </a:prstGeom>
        </p:spPr>
      </p:pic>
    </p:spTree>
    <p:extLst>
      <p:ext uri="{BB962C8B-B14F-4D97-AF65-F5344CB8AC3E}">
        <p14:creationId xmlns:p14="http://schemas.microsoft.com/office/powerpoint/2010/main" val="163859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92500" lnSpcReduction="10000"/>
          </a:bodyPr>
          <a:lstStyle/>
          <a:p>
            <a:pPr marL="0" indent="0" algn="just">
              <a:lnSpc>
                <a:spcPct val="150000"/>
              </a:lnSpc>
              <a:buNone/>
            </a:pPr>
            <a:r>
              <a:rPr lang="en-US" sz="2600" b="1" dirty="0">
                <a:effectLst/>
                <a:latin typeface="Arial" panose="020B0604020202020204" pitchFamily="34" charset="0"/>
                <a:ea typeface="Times New Roman" panose="02020603050405020304" pitchFamily="18" charset="0"/>
              </a:rPr>
              <a:t>Binary Search Algorithm</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Binary search is a fast search algorithm with run-time complexity of </a:t>
            </a:r>
            <a:r>
              <a:rPr lang="en-US" sz="2000" b="1" dirty="0">
                <a:effectLst/>
                <a:latin typeface="Arial" panose="020B0604020202020204" pitchFamily="34" charset="0"/>
                <a:ea typeface="Times New Roman" panose="02020603050405020304" pitchFamily="18" charset="0"/>
                <a:cs typeface="Arial" panose="020B0604020202020204" pitchFamily="34" charset="0"/>
              </a:rPr>
              <a:t>Ο(log 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search algorithm works on the principle of </a:t>
            </a:r>
            <a:r>
              <a:rPr lang="en-US" sz="2000" b="1" dirty="0">
                <a:effectLst/>
                <a:latin typeface="Arial" panose="020B0604020202020204" pitchFamily="34" charset="0"/>
                <a:ea typeface="Times New Roman" panose="02020603050405020304" pitchFamily="18" charset="0"/>
                <a:cs typeface="Arial" panose="020B0604020202020204" pitchFamily="34" charset="0"/>
              </a:rPr>
              <a:t>divide and conquer</a:t>
            </a:r>
            <a:r>
              <a:rPr lang="en-US" sz="2000" dirty="0">
                <a:effectLst/>
                <a:latin typeface="Arial" panose="020B0604020202020204" pitchFamily="34" charset="0"/>
                <a:ea typeface="Times New Roman" panose="02020603050405020304" pitchFamily="18" charset="0"/>
                <a:cs typeface="Arial" panose="020B0604020202020204" pitchFamily="34" charset="0"/>
              </a:rPr>
              <a:t>, since it </a:t>
            </a:r>
            <a:r>
              <a:rPr lang="en-US" sz="2000" b="1" dirty="0">
                <a:effectLst/>
                <a:latin typeface="Arial" panose="020B0604020202020204" pitchFamily="34" charset="0"/>
                <a:ea typeface="Times New Roman" panose="02020603050405020304" pitchFamily="18" charset="0"/>
                <a:cs typeface="Arial" panose="020B0604020202020204" pitchFamily="34" charset="0"/>
              </a:rPr>
              <a:t>divides</a:t>
            </a:r>
            <a:r>
              <a:rPr lang="en-US" sz="2000" dirty="0">
                <a:effectLst/>
                <a:latin typeface="Arial" panose="020B0604020202020204" pitchFamily="34" charset="0"/>
                <a:ea typeface="Times New Roman" panose="02020603050405020304" pitchFamily="18" charset="0"/>
                <a:cs typeface="Arial" panose="020B0604020202020204" pitchFamily="34" charset="0"/>
              </a:rPr>
              <a:t> the array into </a:t>
            </a:r>
            <a:r>
              <a:rPr lang="en-US" sz="2000" b="1" dirty="0">
                <a:effectLst/>
                <a:latin typeface="Arial" panose="020B0604020202020204" pitchFamily="34" charset="0"/>
                <a:ea typeface="Times New Roman" panose="02020603050405020304" pitchFamily="18" charset="0"/>
                <a:cs typeface="Arial" panose="020B0604020202020204" pitchFamily="34" charset="0"/>
              </a:rPr>
              <a:t>half before searching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For this algorithm to work properly, the data collection should be in the sorted form.</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Binary search looks for a particular </a:t>
            </a:r>
            <a:r>
              <a:rPr lang="en-US" sz="2000" b="1" dirty="0">
                <a:effectLst/>
                <a:latin typeface="Arial" panose="020B0604020202020204" pitchFamily="34" charset="0"/>
                <a:ea typeface="Times New Roman" panose="02020603050405020304" pitchFamily="18" charset="0"/>
                <a:cs typeface="Arial" panose="020B0604020202020204" pitchFamily="34" charset="0"/>
              </a:rPr>
              <a:t>key</a:t>
            </a:r>
            <a:r>
              <a:rPr lang="en-US" sz="2000" dirty="0">
                <a:effectLst/>
                <a:latin typeface="Arial" panose="020B0604020202020204" pitchFamily="34" charset="0"/>
                <a:ea typeface="Times New Roman" panose="02020603050405020304" pitchFamily="18" charset="0"/>
                <a:cs typeface="Arial" panose="020B0604020202020204" pitchFamily="34" charset="0"/>
              </a:rPr>
              <a:t> value by comparing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middle most item</a:t>
            </a:r>
            <a:r>
              <a:rPr lang="en-US" sz="2000" dirty="0">
                <a:effectLst/>
                <a:latin typeface="Arial" panose="020B0604020202020204" pitchFamily="34" charset="0"/>
                <a:ea typeface="Times New Roman" panose="02020603050405020304" pitchFamily="18" charset="0"/>
                <a:cs typeface="Arial" panose="020B0604020202020204" pitchFamily="34" charset="0"/>
              </a:rPr>
              <a:t> of the collection.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If a </a:t>
            </a:r>
            <a:r>
              <a:rPr lang="en-US" sz="2000" b="1" dirty="0">
                <a:effectLst/>
                <a:latin typeface="Arial" panose="020B0604020202020204" pitchFamily="34" charset="0"/>
                <a:ea typeface="Times New Roman" panose="02020603050405020304" pitchFamily="18" charset="0"/>
                <a:cs typeface="Arial" panose="020B0604020202020204" pitchFamily="34" charset="0"/>
              </a:rPr>
              <a:t>match occurs</a:t>
            </a:r>
            <a:r>
              <a:rPr lang="en-US" sz="2000" dirty="0">
                <a:effectLst/>
                <a:latin typeface="Arial" panose="020B0604020202020204" pitchFamily="34" charset="0"/>
                <a:ea typeface="Times New Roman" panose="02020603050405020304" pitchFamily="18" charset="0"/>
                <a:cs typeface="Arial" panose="020B0604020202020204" pitchFamily="34" charset="0"/>
              </a:rPr>
              <a:t>, then the index of item is </a:t>
            </a:r>
            <a:r>
              <a:rPr lang="en-US" sz="2000" b="1" dirty="0">
                <a:effectLst/>
                <a:latin typeface="Arial" panose="020B0604020202020204" pitchFamily="34" charset="0"/>
                <a:ea typeface="Times New Roman" panose="02020603050405020304" pitchFamily="18" charset="0"/>
                <a:cs typeface="Arial" panose="020B0604020202020204" pitchFamily="34" charset="0"/>
              </a:rPr>
              <a:t>returned</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But if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middle</a:t>
            </a:r>
            <a:r>
              <a:rPr lang="en-US" sz="2000" dirty="0">
                <a:effectLst/>
                <a:latin typeface="Arial" panose="020B0604020202020204" pitchFamily="34" charset="0"/>
                <a:ea typeface="Times New Roman" panose="02020603050405020304" pitchFamily="18" charset="0"/>
                <a:cs typeface="Arial" panose="020B0604020202020204" pitchFamily="34" charset="0"/>
              </a:rPr>
              <a:t> item has a value </a:t>
            </a:r>
            <a:r>
              <a:rPr lang="en-US" sz="2000" b="1" dirty="0">
                <a:effectLst/>
                <a:latin typeface="Arial" panose="020B0604020202020204" pitchFamily="34" charset="0"/>
                <a:ea typeface="Times New Roman" panose="02020603050405020304" pitchFamily="18" charset="0"/>
                <a:cs typeface="Arial" panose="020B0604020202020204" pitchFamily="34" charset="0"/>
              </a:rPr>
              <a:t>less</a:t>
            </a:r>
            <a:r>
              <a:rPr lang="en-US" sz="2000" dirty="0">
                <a:effectLst/>
                <a:latin typeface="Arial" panose="020B0604020202020204" pitchFamily="34" charset="0"/>
                <a:ea typeface="Times New Roman" panose="02020603050405020304" pitchFamily="18" charset="0"/>
                <a:cs typeface="Arial" panose="020B0604020202020204" pitchFamily="34" charset="0"/>
              </a:rPr>
              <a:t> than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key</a:t>
            </a:r>
            <a:r>
              <a:rPr lang="en-US" sz="2000" dirty="0">
                <a:effectLst/>
                <a:latin typeface="Arial" panose="020B0604020202020204" pitchFamily="34" charset="0"/>
                <a:ea typeface="Times New Roman" panose="02020603050405020304" pitchFamily="18" charset="0"/>
                <a:cs typeface="Arial" panose="020B0604020202020204" pitchFamily="34" charset="0"/>
              </a:rPr>
              <a:t> value,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right sub-array</a:t>
            </a:r>
            <a:r>
              <a:rPr lang="en-US" sz="2000" dirty="0">
                <a:effectLst/>
                <a:latin typeface="Arial" panose="020B0604020202020204" pitchFamily="34" charset="0"/>
                <a:ea typeface="Times New Roman" panose="02020603050405020304" pitchFamily="18" charset="0"/>
                <a:cs typeface="Arial" panose="020B0604020202020204" pitchFamily="34" charset="0"/>
              </a:rPr>
              <a:t> of the middle item is searched.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Otherwise,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left sub-array</a:t>
            </a:r>
            <a:r>
              <a:rPr lang="en-US" sz="2000" dirty="0">
                <a:effectLst/>
                <a:latin typeface="Arial" panose="020B0604020202020204" pitchFamily="34" charset="0"/>
                <a:ea typeface="Times New Roman" panose="02020603050405020304" pitchFamily="18" charset="0"/>
                <a:cs typeface="Arial" panose="020B0604020202020204" pitchFamily="34" charset="0"/>
              </a:rPr>
              <a:t> is searched. This process continues recursively until the size of a subarray reduces to zero.</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0676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Binary Search algorithm is an </a:t>
            </a:r>
            <a:r>
              <a:rPr lang="en-US" sz="2000" b="1" dirty="0">
                <a:effectLst/>
                <a:latin typeface="Arial" panose="020B0604020202020204" pitchFamily="34" charset="0"/>
                <a:ea typeface="Times New Roman" panose="02020603050405020304" pitchFamily="18" charset="0"/>
                <a:cs typeface="Arial" panose="020B0604020202020204" pitchFamily="34" charset="0"/>
              </a:rPr>
              <a:t>interval</a:t>
            </a:r>
            <a:r>
              <a:rPr lang="en-US" sz="2000" dirty="0">
                <a:effectLst/>
                <a:latin typeface="Arial" panose="020B0604020202020204" pitchFamily="34" charset="0"/>
                <a:ea typeface="Times New Roman" panose="02020603050405020304" pitchFamily="18" charset="0"/>
                <a:cs typeface="Arial" panose="020B0604020202020204" pitchFamily="34" charset="0"/>
              </a:rPr>
              <a:t> searching method that performs the searching in intervals only.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b="1" dirty="0">
                <a:effectLst/>
                <a:latin typeface="Arial" panose="020B0604020202020204" pitchFamily="34" charset="0"/>
                <a:ea typeface="Times New Roman" panose="02020603050405020304" pitchFamily="18" charset="0"/>
                <a:cs typeface="Arial" panose="020B0604020202020204" pitchFamily="34" charset="0"/>
              </a:rPr>
              <a:t>input</a:t>
            </a:r>
            <a:r>
              <a:rPr lang="en-US" sz="2000" dirty="0">
                <a:effectLst/>
                <a:latin typeface="Arial" panose="020B0604020202020204" pitchFamily="34" charset="0"/>
                <a:ea typeface="Times New Roman" panose="02020603050405020304" pitchFamily="18" charset="0"/>
                <a:cs typeface="Arial" panose="020B0604020202020204" pitchFamily="34" charset="0"/>
              </a:rPr>
              <a:t> taken by the binary search algorithm must always be in a </a:t>
            </a:r>
            <a:r>
              <a:rPr lang="en-US" sz="2000" b="1" dirty="0">
                <a:effectLst/>
                <a:latin typeface="Arial" panose="020B0604020202020204" pitchFamily="34" charset="0"/>
                <a:ea typeface="Times New Roman" panose="02020603050405020304" pitchFamily="18" charset="0"/>
                <a:cs typeface="Arial" panose="020B0604020202020204" pitchFamily="34" charset="0"/>
              </a:rPr>
              <a:t>sorted</a:t>
            </a:r>
            <a:r>
              <a:rPr lang="en-US" sz="2000" dirty="0">
                <a:effectLst/>
                <a:latin typeface="Arial" panose="020B0604020202020204" pitchFamily="34" charset="0"/>
                <a:ea typeface="Times New Roman" panose="02020603050405020304" pitchFamily="18" charset="0"/>
                <a:cs typeface="Arial" panose="020B0604020202020204" pitchFamily="34" charset="0"/>
              </a:rPr>
              <a:t> array since it divides the array into subarrays based on the greater or lower values.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algorithm follows the procedure below </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0E27365B-793F-8DF8-D2A4-45A41B14E3B5}"/>
              </a:ext>
            </a:extLst>
          </p:cNvPr>
          <p:cNvPicPr>
            <a:picLocks noChangeAspect="1"/>
          </p:cNvPicPr>
          <p:nvPr/>
        </p:nvPicPr>
        <p:blipFill>
          <a:blip r:embed="rId2"/>
          <a:stretch>
            <a:fillRect/>
          </a:stretch>
        </p:blipFill>
        <p:spPr>
          <a:xfrm>
            <a:off x="354841" y="1610435"/>
            <a:ext cx="5124001" cy="1651380"/>
          </a:xfrm>
          <a:prstGeom prst="rect">
            <a:avLst/>
          </a:prstGeom>
        </p:spPr>
      </p:pic>
      <p:pic>
        <p:nvPicPr>
          <p:cNvPr id="6" name="Picture 5">
            <a:extLst>
              <a:ext uri="{FF2B5EF4-FFF2-40B4-BE49-F238E27FC236}">
                <a16:creationId xmlns:a16="http://schemas.microsoft.com/office/drawing/2014/main" id="{A065D43D-C877-0D82-7D5B-B94F5E6E9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69" y="1037231"/>
            <a:ext cx="6100550" cy="2391770"/>
          </a:xfrm>
          <a:prstGeom prst="rect">
            <a:avLst/>
          </a:prstGeom>
        </p:spPr>
      </p:pic>
    </p:spTree>
    <p:extLst>
      <p:ext uri="{BB962C8B-B14F-4D97-AF65-F5344CB8AC3E}">
        <p14:creationId xmlns:p14="http://schemas.microsoft.com/office/powerpoint/2010/main" val="75097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1</a:t>
            </a:r>
            <a:r>
              <a:rPr lang="en-US" sz="2000" dirty="0">
                <a:effectLst/>
                <a:latin typeface="Arial" panose="020B0604020202020204" pitchFamily="34" charset="0"/>
                <a:ea typeface="Times New Roman" panose="02020603050405020304" pitchFamily="18" charset="0"/>
                <a:cs typeface="Arial" panose="020B0604020202020204" pitchFamily="34" charset="0"/>
              </a:rPr>
              <a:t> − Select the middle item in the array and compare it with the key value to be searched. If it is matched, return the position of the median.</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a:t>
            </a:r>
            <a:r>
              <a:rPr lang="en-US" sz="2000" dirty="0">
                <a:effectLst/>
                <a:latin typeface="Arial" panose="020B0604020202020204" pitchFamily="34" charset="0"/>
                <a:ea typeface="Times New Roman" panose="02020603050405020304" pitchFamily="18" charset="0"/>
                <a:cs typeface="Arial" panose="020B0604020202020204" pitchFamily="34" charset="0"/>
              </a:rPr>
              <a:t> − If it does not match the key value, check if the key value is either greater than or less than the median value.</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3</a:t>
            </a:r>
            <a:r>
              <a:rPr lang="en-US" sz="2000" dirty="0">
                <a:effectLst/>
                <a:latin typeface="Arial" panose="020B0604020202020204" pitchFamily="34" charset="0"/>
                <a:ea typeface="Times New Roman" panose="02020603050405020304" pitchFamily="18" charset="0"/>
                <a:cs typeface="Arial" panose="020B0604020202020204" pitchFamily="34" charset="0"/>
              </a:rPr>
              <a:t> − If the key is </a:t>
            </a:r>
            <a:r>
              <a:rPr lang="en-US" sz="2000" b="1" dirty="0">
                <a:effectLst/>
                <a:latin typeface="Arial" panose="020B0604020202020204" pitchFamily="34" charset="0"/>
                <a:ea typeface="Times New Roman" panose="02020603050405020304" pitchFamily="18" charset="0"/>
                <a:cs typeface="Arial" panose="020B0604020202020204" pitchFamily="34" charset="0"/>
              </a:rPr>
              <a:t>greater</a:t>
            </a:r>
            <a:r>
              <a:rPr lang="en-US" sz="2000" dirty="0">
                <a:effectLst/>
                <a:latin typeface="Arial" panose="020B0604020202020204" pitchFamily="34" charset="0"/>
                <a:ea typeface="Times New Roman" panose="02020603050405020304" pitchFamily="18" charset="0"/>
                <a:cs typeface="Arial" panose="020B0604020202020204" pitchFamily="34" charset="0"/>
              </a:rPr>
              <a:t>, perform the search in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right sub-array</a:t>
            </a:r>
            <a:r>
              <a:rPr lang="en-US" sz="2000" dirty="0">
                <a:effectLst/>
                <a:latin typeface="Arial" panose="020B0604020202020204" pitchFamily="34" charset="0"/>
                <a:ea typeface="Times New Roman" panose="02020603050405020304" pitchFamily="18" charset="0"/>
                <a:cs typeface="Arial" panose="020B0604020202020204" pitchFamily="34" charset="0"/>
              </a:rPr>
              <a:t>; but if the key is </a:t>
            </a:r>
            <a:r>
              <a:rPr lang="en-US" sz="2000" b="1" dirty="0">
                <a:effectLst/>
                <a:latin typeface="Arial" panose="020B0604020202020204" pitchFamily="34" charset="0"/>
                <a:ea typeface="Times New Roman" panose="02020603050405020304" pitchFamily="18" charset="0"/>
                <a:cs typeface="Arial" panose="020B0604020202020204" pitchFamily="34" charset="0"/>
              </a:rPr>
              <a:t>lower</a:t>
            </a:r>
            <a:r>
              <a:rPr lang="en-US" sz="2000" dirty="0">
                <a:effectLst/>
                <a:latin typeface="Arial" panose="020B0604020202020204" pitchFamily="34" charset="0"/>
                <a:ea typeface="Times New Roman" panose="02020603050405020304" pitchFamily="18" charset="0"/>
                <a:cs typeface="Arial" panose="020B0604020202020204" pitchFamily="34" charset="0"/>
              </a:rPr>
              <a:t> than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median</a:t>
            </a:r>
            <a:r>
              <a:rPr lang="en-US" sz="2000" dirty="0">
                <a:effectLst/>
                <a:latin typeface="Arial" panose="020B0604020202020204" pitchFamily="34" charset="0"/>
                <a:ea typeface="Times New Roman" panose="02020603050405020304" pitchFamily="18" charset="0"/>
                <a:cs typeface="Arial" panose="020B0604020202020204" pitchFamily="34" charset="0"/>
              </a:rPr>
              <a:t> value, perform the search in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left sub-array</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4</a:t>
            </a:r>
            <a:r>
              <a:rPr lang="en-US" sz="2000" dirty="0">
                <a:effectLst/>
                <a:latin typeface="Arial" panose="020B0604020202020204" pitchFamily="34" charset="0"/>
                <a:ea typeface="Times New Roman" panose="02020603050405020304" pitchFamily="18" charset="0"/>
                <a:cs typeface="Arial" panose="020B0604020202020204" pitchFamily="34" charset="0"/>
              </a:rPr>
              <a:t> − Repeat Steps 1, 2 and 3 iteratively, until the size of sub-array becomes 1.</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5</a:t>
            </a:r>
            <a:r>
              <a:rPr lang="en-US" sz="2000" dirty="0">
                <a:effectLst/>
                <a:latin typeface="Arial" panose="020B0604020202020204" pitchFamily="34" charset="0"/>
                <a:ea typeface="Times New Roman" panose="02020603050405020304" pitchFamily="18" charset="0"/>
                <a:cs typeface="Arial" panose="020B0604020202020204" pitchFamily="34" charset="0"/>
              </a:rPr>
              <a:t> − If the key value does not exist in the array, then the algorithm returns an unsuccessful search.</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16741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effectLst/>
                <a:latin typeface="Arial" panose="020B0604020202020204" pitchFamily="34" charset="0"/>
                <a:ea typeface="Times New Roman" panose="02020603050405020304" pitchFamily="18" charset="0"/>
              </a:rPr>
              <a:t>The input array is searched </a:t>
            </a:r>
            <a:r>
              <a:rPr lang="en-US" sz="2000" b="1" dirty="0">
                <a:effectLst/>
                <a:latin typeface="Arial" panose="020B0604020202020204" pitchFamily="34" charset="0"/>
                <a:ea typeface="Times New Roman" panose="02020603050405020304" pitchFamily="18" charset="0"/>
              </a:rPr>
              <a:t>iteratively</a:t>
            </a:r>
            <a:r>
              <a:rPr lang="en-US" sz="2000" dirty="0">
                <a:effectLst/>
                <a:latin typeface="Arial" panose="020B0604020202020204" pitchFamily="34" charset="0"/>
                <a:ea typeface="Times New Roman" panose="02020603050405020304" pitchFamily="18" charset="0"/>
              </a:rPr>
              <a:t> by </a:t>
            </a:r>
            <a:r>
              <a:rPr lang="en-US" sz="2000" b="1" dirty="0">
                <a:effectLst/>
                <a:latin typeface="Arial" panose="020B0604020202020204" pitchFamily="34" charset="0"/>
                <a:ea typeface="Times New Roman" panose="02020603050405020304" pitchFamily="18" charset="0"/>
              </a:rPr>
              <a:t>dividing into multiple sub-arrays </a:t>
            </a:r>
            <a:r>
              <a:rPr lang="en-US" sz="2000" dirty="0">
                <a:effectLst/>
                <a:latin typeface="Arial" panose="020B0604020202020204" pitchFamily="34" charset="0"/>
                <a:ea typeface="Times New Roman" panose="02020603050405020304" pitchFamily="18" charset="0"/>
              </a:rPr>
              <a:t>after every unsuccessful iteration. Therefore, the </a:t>
            </a:r>
            <a:r>
              <a:rPr lang="en-US" sz="2000" b="1" dirty="0">
                <a:effectLst/>
                <a:latin typeface="Arial" panose="020B0604020202020204" pitchFamily="34" charset="0"/>
                <a:ea typeface="Times New Roman" panose="02020603050405020304" pitchFamily="18" charset="0"/>
              </a:rPr>
              <a:t>recurrence</a:t>
            </a:r>
            <a:r>
              <a:rPr lang="en-US" sz="2000" dirty="0">
                <a:effectLst/>
                <a:latin typeface="Arial" panose="020B0604020202020204" pitchFamily="34" charset="0"/>
                <a:ea typeface="Times New Roman" panose="02020603050405020304" pitchFamily="18" charset="0"/>
              </a:rPr>
              <a:t> relation formed would be of a dividing function.</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50000"/>
              </a:lnSpc>
              <a:buNone/>
            </a:pPr>
            <a:r>
              <a:rPr lang="en-US" sz="2000" dirty="0">
                <a:effectLst/>
                <a:latin typeface="Arial" panose="020B0604020202020204" pitchFamily="34" charset="0"/>
                <a:ea typeface="Times New Roman" panose="02020603050405020304" pitchFamily="18" charset="0"/>
              </a:rPr>
              <a:t>To explain it in simpler terms,</a:t>
            </a:r>
            <a:endParaRPr lang="en-US" sz="2000" dirty="0">
              <a:effectLst/>
              <a:latin typeface="Times New Roman" panose="02020603050405020304" pitchFamily="18" charset="0"/>
              <a:ea typeface="Times New Roman" panose="02020603050405020304" pitchFamily="18" charset="0"/>
            </a:endParaRPr>
          </a:p>
          <a:p>
            <a:pPr algn="just">
              <a:lnSpc>
                <a:spcPct val="150000"/>
              </a:lnSpc>
              <a:buSzPts val="1000"/>
              <a:tabLst>
                <a:tab pos="457200" algn="l"/>
              </a:tabLst>
            </a:pPr>
            <a:r>
              <a:rPr lang="en-US" sz="2000" dirty="0">
                <a:effectLst/>
                <a:latin typeface="Arial" panose="020B0604020202020204" pitchFamily="34" charset="0"/>
                <a:ea typeface="Times New Roman" panose="02020603050405020304" pitchFamily="18" charset="0"/>
              </a:rPr>
              <a:t>During the first iteration, the element is searched in the entire array. Therefore, length of the array = n.</a:t>
            </a:r>
            <a:endParaRPr lang="en-US" sz="2000" dirty="0">
              <a:effectLst/>
              <a:latin typeface="Times New Roman" panose="02020603050405020304" pitchFamily="18" charset="0"/>
              <a:ea typeface="Times New Roman" panose="02020603050405020304" pitchFamily="18" charset="0"/>
            </a:endParaRPr>
          </a:p>
          <a:p>
            <a:pPr algn="just">
              <a:lnSpc>
                <a:spcPct val="150000"/>
              </a:lnSpc>
              <a:buSzPts val="1000"/>
              <a:tabLst>
                <a:tab pos="457200" algn="l"/>
              </a:tabLst>
            </a:pPr>
            <a:r>
              <a:rPr lang="en-US" sz="2000" dirty="0">
                <a:effectLst/>
                <a:latin typeface="Arial" panose="020B0604020202020204" pitchFamily="34" charset="0"/>
                <a:ea typeface="Times New Roman" panose="02020603050405020304" pitchFamily="18" charset="0"/>
              </a:rPr>
              <a:t>In the second iteration, only half of the original array is searched. Hence, length of the array = n/2.</a:t>
            </a:r>
            <a:endParaRPr lang="en-US" sz="2000" dirty="0">
              <a:effectLst/>
              <a:latin typeface="Times New Roman" panose="02020603050405020304" pitchFamily="18" charset="0"/>
              <a:ea typeface="Times New Roman" panose="02020603050405020304" pitchFamily="18" charset="0"/>
            </a:endParaRPr>
          </a:p>
          <a:p>
            <a:pPr algn="just">
              <a:lnSpc>
                <a:spcPct val="150000"/>
              </a:lnSpc>
              <a:buSzPts val="1000"/>
              <a:tabLst>
                <a:tab pos="457200" algn="l"/>
              </a:tabLst>
            </a:pPr>
            <a:r>
              <a:rPr lang="en-US" sz="2000" dirty="0">
                <a:effectLst/>
                <a:latin typeface="Arial" panose="020B0604020202020204" pitchFamily="34" charset="0"/>
                <a:ea typeface="Times New Roman" panose="02020603050405020304" pitchFamily="18" charset="0"/>
              </a:rPr>
              <a:t>In the third iteration, half of the previous sub-array is searched. Here, length of the array will be = n/4.</a:t>
            </a:r>
            <a:endParaRPr lang="en-US" sz="2000" dirty="0">
              <a:effectLst/>
              <a:latin typeface="Times New Roman" panose="02020603050405020304" pitchFamily="18" charset="0"/>
              <a:ea typeface="Times New Roman" panose="02020603050405020304" pitchFamily="18" charset="0"/>
            </a:endParaRPr>
          </a:p>
          <a:p>
            <a:pPr algn="just">
              <a:lnSpc>
                <a:spcPct val="150000"/>
              </a:lnSpc>
              <a:buSzPts val="1000"/>
              <a:tabLst>
                <a:tab pos="457200" algn="l"/>
              </a:tabLst>
            </a:pPr>
            <a:r>
              <a:rPr lang="en-US" sz="2000" dirty="0">
                <a:effectLst/>
                <a:latin typeface="Arial" panose="020B0604020202020204" pitchFamily="34" charset="0"/>
                <a:ea typeface="Times New Roman" panose="02020603050405020304" pitchFamily="18" charset="0"/>
              </a:rPr>
              <a:t>Similarly, in the </a:t>
            </a:r>
            <a:r>
              <a:rPr lang="en-US" sz="2000" dirty="0" err="1">
                <a:effectLst/>
                <a:latin typeface="Arial" panose="020B0604020202020204" pitchFamily="34" charset="0"/>
                <a:ea typeface="Times New Roman" panose="02020603050405020304" pitchFamily="18" charset="0"/>
              </a:rPr>
              <a:t>i</a:t>
            </a:r>
            <a:r>
              <a:rPr lang="en-US" sz="2000" baseline="30000" dirty="0" err="1">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iteration, the length of the array will become n/2</a:t>
            </a:r>
            <a:r>
              <a:rPr lang="en-US" sz="2000" baseline="30000" dirty="0">
                <a:effectLst/>
                <a:latin typeface="Arial" panose="020B0604020202020204" pitchFamily="34" charset="0"/>
                <a:ea typeface="Times New Roman" panose="02020603050405020304" pitchFamily="18" charset="0"/>
              </a:rPr>
              <a:t>i</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dirty="0">
                <a:effectLst/>
                <a:latin typeface="Arial" panose="020B0604020202020204" pitchFamily="34" charset="0"/>
                <a:ea typeface="Times New Roman" panose="02020603050405020304" pitchFamily="18" charset="0"/>
              </a:rPr>
              <a:t>To achieve a successful search, after the last iteration the length of array must be 1. Hence,</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6585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85000" lnSpcReduction="20000"/>
          </a:bodyPr>
          <a:lstStyle/>
          <a:p>
            <a:pPr marL="0" marR="0" indent="0" algn="just">
              <a:lnSpc>
                <a:spcPct val="115000"/>
              </a:lnSpc>
              <a:buNone/>
            </a:pPr>
            <a:r>
              <a:rPr lang="en-GB" sz="2000" dirty="0">
                <a:effectLst/>
                <a:latin typeface="Arial" panose="020B0604020202020204" pitchFamily="34" charset="0"/>
                <a:ea typeface="Times New Roman" panose="02020603050405020304" pitchFamily="18" charset="0"/>
                <a:cs typeface="Arial" panose="020B0604020202020204" pitchFamily="34" charset="0"/>
              </a:rPr>
              <a:t>Hence,</a:t>
            </a:r>
          </a:p>
          <a:p>
            <a:pPr marL="0" marR="0" indent="0" algn="just">
              <a:lnSpc>
                <a:spcPct val="115000"/>
              </a:lnSpc>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The time complexity of the binary search algorithm is </a:t>
            </a:r>
            <a:r>
              <a:rPr lang="en-US" sz="2400" b="1" dirty="0">
                <a:effectLst/>
                <a:latin typeface="Arial" panose="020B0604020202020204" pitchFamily="34" charset="0"/>
                <a:ea typeface="Times New Roman" panose="02020603050405020304" pitchFamily="18" charset="0"/>
                <a:cs typeface="Arial" panose="020B0604020202020204" pitchFamily="34" charset="0"/>
              </a:rPr>
              <a:t>O(log n)</a:t>
            </a:r>
          </a:p>
          <a:p>
            <a:pPr algn="just">
              <a:lnSpc>
                <a:spcPct val="170000"/>
              </a:lnSpc>
            </a:pPr>
            <a:r>
              <a:rPr lang="en-US" sz="2200" dirty="0">
                <a:effectLst/>
                <a:latin typeface="Arial" panose="020B0604020202020204" pitchFamily="34" charset="0"/>
                <a:ea typeface="Times New Roman" panose="02020603050405020304" pitchFamily="18" charset="0"/>
              </a:rPr>
              <a:t>For a </a:t>
            </a:r>
            <a:r>
              <a:rPr lang="en-US" sz="2200" b="1" dirty="0">
                <a:effectLst/>
                <a:latin typeface="Arial" panose="020B0604020202020204" pitchFamily="34" charset="0"/>
                <a:ea typeface="Times New Roman" panose="02020603050405020304" pitchFamily="18" charset="0"/>
              </a:rPr>
              <a:t>binary search</a:t>
            </a:r>
            <a:r>
              <a:rPr lang="en-US" sz="2200" dirty="0">
                <a:effectLst/>
                <a:latin typeface="Arial" panose="020B0604020202020204" pitchFamily="34" charset="0"/>
                <a:ea typeface="Times New Roman" panose="02020603050405020304" pitchFamily="18" charset="0"/>
              </a:rPr>
              <a:t> to work, it is </a:t>
            </a:r>
            <a:r>
              <a:rPr lang="en-US" sz="2200" b="1" dirty="0">
                <a:effectLst/>
                <a:latin typeface="Arial" panose="020B0604020202020204" pitchFamily="34" charset="0"/>
                <a:ea typeface="Times New Roman" panose="02020603050405020304" pitchFamily="18" charset="0"/>
              </a:rPr>
              <a:t>mandatory</a:t>
            </a:r>
            <a:r>
              <a:rPr lang="en-US" sz="2200" dirty="0">
                <a:effectLst/>
                <a:latin typeface="Arial" panose="020B0604020202020204" pitchFamily="34" charset="0"/>
                <a:ea typeface="Times New Roman" panose="02020603050405020304" pitchFamily="18" charset="0"/>
              </a:rPr>
              <a:t> for the </a:t>
            </a:r>
            <a:r>
              <a:rPr lang="en-US" sz="2200" b="1" dirty="0">
                <a:effectLst/>
                <a:latin typeface="Arial" panose="020B0604020202020204" pitchFamily="34" charset="0"/>
                <a:ea typeface="Times New Roman" panose="02020603050405020304" pitchFamily="18" charset="0"/>
              </a:rPr>
              <a:t>target array to be sorted</a:t>
            </a:r>
            <a:r>
              <a:rPr lang="en-US" sz="2200" dirty="0">
                <a:effectLst/>
                <a:latin typeface="Arial" panose="020B0604020202020204" pitchFamily="34" charset="0"/>
                <a:ea typeface="Times New Roman" panose="02020603050405020304" pitchFamily="18" charset="0"/>
              </a:rPr>
              <a:t>. </a:t>
            </a:r>
          </a:p>
          <a:p>
            <a:pPr algn="just">
              <a:lnSpc>
                <a:spcPct val="170000"/>
              </a:lnSpc>
            </a:pPr>
            <a:r>
              <a:rPr lang="en-US" sz="2200" dirty="0">
                <a:effectLst/>
                <a:latin typeface="Arial" panose="020B0604020202020204" pitchFamily="34" charset="0"/>
                <a:ea typeface="Times New Roman" panose="02020603050405020304" pitchFamily="18" charset="0"/>
              </a:rPr>
              <a:t>The following is our sorted array and let us assume that we need to search the location of value </a:t>
            </a:r>
            <a:r>
              <a:rPr lang="en-US" sz="2200" b="1" dirty="0">
                <a:effectLst/>
                <a:latin typeface="Arial" panose="020B0604020202020204" pitchFamily="34" charset="0"/>
                <a:ea typeface="Times New Roman" panose="02020603050405020304" pitchFamily="18" charset="0"/>
              </a:rPr>
              <a:t>31</a:t>
            </a:r>
            <a:r>
              <a:rPr lang="en-US" sz="2200" dirty="0">
                <a:effectLst/>
                <a:latin typeface="Arial" panose="020B0604020202020204" pitchFamily="34" charset="0"/>
                <a:ea typeface="Times New Roman" panose="02020603050405020304" pitchFamily="18" charset="0"/>
              </a:rPr>
              <a:t> using binary search</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3E7A4B71-D91B-8E62-CA96-6377E2A35F65}"/>
              </a:ext>
            </a:extLst>
          </p:cNvPr>
          <p:cNvPicPr>
            <a:picLocks noChangeAspect="1"/>
          </p:cNvPicPr>
          <p:nvPr/>
        </p:nvPicPr>
        <p:blipFill>
          <a:blip r:embed="rId2"/>
          <a:stretch>
            <a:fillRect/>
          </a:stretch>
        </p:blipFill>
        <p:spPr>
          <a:xfrm>
            <a:off x="1495994" y="1064384"/>
            <a:ext cx="3308018" cy="3196824"/>
          </a:xfrm>
          <a:prstGeom prst="rect">
            <a:avLst/>
          </a:prstGeom>
        </p:spPr>
      </p:pic>
    </p:spTree>
    <p:extLst>
      <p:ext uri="{BB962C8B-B14F-4D97-AF65-F5344CB8AC3E}">
        <p14:creationId xmlns:p14="http://schemas.microsoft.com/office/powerpoint/2010/main" val="2071405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r>
              <a:rPr lang="en-US" sz="2000" dirty="0">
                <a:effectLst/>
                <a:latin typeface="Arial" panose="020B0604020202020204" pitchFamily="34" charset="0"/>
                <a:ea typeface="Calibri" panose="020F0502020204030204" pitchFamily="34" charset="0"/>
              </a:rPr>
              <a:t>First, we shall determine half of the array by using this formula</a:t>
            </a: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en-US" sz="2000" dirty="0">
                <a:effectLst/>
                <a:latin typeface="Arial" panose="020B0604020202020204" pitchFamily="34" charset="0"/>
                <a:ea typeface="Times New Roman" panose="02020603050405020304" pitchFamily="18" charset="0"/>
              </a:rPr>
              <a:t>Now we compare the value stored at </a:t>
            </a:r>
            <a:r>
              <a:rPr lang="en-US" sz="2000" b="1" dirty="0">
                <a:effectLst/>
                <a:latin typeface="Arial" panose="020B0604020202020204" pitchFamily="34" charset="0"/>
                <a:ea typeface="Times New Roman" panose="02020603050405020304" pitchFamily="18" charset="0"/>
              </a:rPr>
              <a:t>location 4</a:t>
            </a:r>
            <a:r>
              <a:rPr lang="en-US" sz="2000" dirty="0">
                <a:effectLst/>
                <a:latin typeface="Arial" panose="020B0604020202020204" pitchFamily="34" charset="0"/>
                <a:ea typeface="Times New Roman" panose="02020603050405020304" pitchFamily="18" charset="0"/>
              </a:rPr>
              <a:t>, with the value being searched, i.e. </a:t>
            </a:r>
            <a:r>
              <a:rPr lang="en-US" sz="2000" b="1" dirty="0">
                <a:effectLst/>
                <a:latin typeface="Arial" panose="020B0604020202020204" pitchFamily="34" charset="0"/>
                <a:ea typeface="Times New Roman" panose="02020603050405020304" pitchFamily="18" charset="0"/>
              </a:rPr>
              <a:t>31</a:t>
            </a:r>
            <a:r>
              <a:rPr lang="en-US" sz="2000" dirty="0">
                <a:effectLst/>
                <a:latin typeface="Arial" panose="020B0604020202020204" pitchFamily="34" charset="0"/>
                <a:ea typeface="Times New Roman" panose="02020603050405020304" pitchFamily="18" charset="0"/>
              </a:rPr>
              <a:t>. </a:t>
            </a:r>
          </a:p>
          <a:p>
            <a:pPr algn="just">
              <a:lnSpc>
                <a:spcPct val="115000"/>
              </a:lnSpc>
            </a:pPr>
            <a:r>
              <a:rPr lang="en-US" sz="2000" dirty="0">
                <a:effectLst/>
                <a:latin typeface="Arial" panose="020B0604020202020204" pitchFamily="34" charset="0"/>
                <a:ea typeface="Times New Roman" panose="02020603050405020304" pitchFamily="18" charset="0"/>
              </a:rPr>
              <a:t>We find that the value at location 4 is 27, which is not a match. </a:t>
            </a:r>
          </a:p>
          <a:p>
            <a:pPr algn="just">
              <a:lnSpc>
                <a:spcPct val="115000"/>
              </a:lnSpc>
            </a:pPr>
            <a:r>
              <a:rPr lang="en-US" sz="2000" dirty="0">
                <a:effectLst/>
                <a:latin typeface="Arial" panose="020B0604020202020204" pitchFamily="34" charset="0"/>
                <a:ea typeface="Times New Roman" panose="02020603050405020304" pitchFamily="18" charset="0"/>
              </a:rPr>
              <a:t>As the value is greater than 27, the target value must be in the </a:t>
            </a:r>
            <a:r>
              <a:rPr lang="en-US" sz="2000" b="1" dirty="0">
                <a:effectLst/>
                <a:latin typeface="Arial" panose="020B0604020202020204" pitchFamily="34" charset="0"/>
                <a:ea typeface="Times New Roman" panose="02020603050405020304" pitchFamily="18" charset="0"/>
              </a:rPr>
              <a:t>upper portion</a:t>
            </a:r>
            <a:r>
              <a:rPr lang="en-US" sz="2000" dirty="0">
                <a:effectLst/>
                <a:latin typeface="Arial" panose="020B0604020202020204" pitchFamily="34" charset="0"/>
                <a:ea typeface="Times New Roman" panose="02020603050405020304" pitchFamily="18" charset="0"/>
              </a:rPr>
              <a:t> of the array.</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binary_search_with_pictorial_example">
            <a:extLst>
              <a:ext uri="{FF2B5EF4-FFF2-40B4-BE49-F238E27FC236}">
                <a16:creationId xmlns:a16="http://schemas.microsoft.com/office/drawing/2014/main" id="{FB44A840-E69A-ACFD-C5D1-DAB2AFC86F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7163" y="1275415"/>
            <a:ext cx="5880403" cy="867283"/>
          </a:xfrm>
          <a:prstGeom prst="rect">
            <a:avLst/>
          </a:prstGeom>
          <a:noFill/>
          <a:ln>
            <a:noFill/>
          </a:ln>
        </p:spPr>
      </p:pic>
      <p:pic>
        <p:nvPicPr>
          <p:cNvPr id="6" name="Picture 5">
            <a:extLst>
              <a:ext uri="{FF2B5EF4-FFF2-40B4-BE49-F238E27FC236}">
                <a16:creationId xmlns:a16="http://schemas.microsoft.com/office/drawing/2014/main" id="{423CB264-6024-E88E-30EA-91FC1D9A8C83}"/>
              </a:ext>
            </a:extLst>
          </p:cNvPr>
          <p:cNvPicPr>
            <a:picLocks noChangeAspect="1"/>
          </p:cNvPicPr>
          <p:nvPr/>
        </p:nvPicPr>
        <p:blipFill>
          <a:blip r:embed="rId3"/>
          <a:stretch>
            <a:fillRect/>
          </a:stretch>
        </p:blipFill>
        <p:spPr>
          <a:xfrm>
            <a:off x="649066" y="2476417"/>
            <a:ext cx="8636595" cy="2325237"/>
          </a:xfrm>
          <a:prstGeom prst="rect">
            <a:avLst/>
          </a:prstGeom>
        </p:spPr>
      </p:pic>
    </p:spTree>
    <p:extLst>
      <p:ext uri="{BB962C8B-B14F-4D97-AF65-F5344CB8AC3E}">
        <p14:creationId xmlns:p14="http://schemas.microsoft.com/office/powerpoint/2010/main" val="346504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dirty="0">
                <a:effectLst/>
                <a:latin typeface="Arial" panose="020B0604020202020204" pitchFamily="34" charset="0"/>
                <a:ea typeface="Times New Roman" panose="02020603050405020304" pitchFamily="18" charset="0"/>
              </a:rPr>
              <a:t>Let us  take an unsorted array for our example. </a:t>
            </a:r>
          </a:p>
          <a:p>
            <a:pPr marL="0" indent="0" algn="just">
              <a:lnSpc>
                <a:spcPct val="150000"/>
              </a:lnSpc>
              <a:buNone/>
            </a:pPr>
            <a:endParaRPr lang="en-US" sz="2000" dirty="0">
              <a:latin typeface="Arial" panose="020B0604020202020204" pitchFamily="34" charset="0"/>
              <a:ea typeface="Times New Roman" panose="02020603050405020304" pitchFamily="18" charset="0"/>
            </a:endParaRPr>
          </a:p>
          <a:p>
            <a:pPr marL="0" indent="0" algn="just">
              <a:lnSpc>
                <a:spcPct val="150000"/>
              </a:lnSpc>
              <a:buNone/>
            </a:pPr>
            <a:r>
              <a:rPr lang="en-US" sz="1800" dirty="0">
                <a:effectLst/>
                <a:latin typeface="Arial" panose="020B0604020202020204" pitchFamily="34" charset="0"/>
                <a:ea typeface="Times New Roman" panose="02020603050405020304" pitchFamily="18" charset="0"/>
              </a:rPr>
              <a:t>Bubble sort starts with very first two elements, comparing them to check which one is greater</a:t>
            </a:r>
          </a:p>
          <a:p>
            <a:pPr marL="0" indent="0" algn="just">
              <a:lnSpc>
                <a:spcPct val="150000"/>
              </a:lnSpc>
              <a:buNone/>
            </a:pPr>
            <a:endParaRPr lang="en-US" sz="1800" dirty="0">
              <a:latin typeface="Arial" panose="020B0604020202020204" pitchFamily="34" charset="0"/>
              <a:ea typeface="Times New Roman" panose="02020603050405020304" pitchFamily="18" charset="0"/>
            </a:endParaRPr>
          </a:p>
          <a:p>
            <a:pPr marL="0" indent="0" algn="just">
              <a:lnSpc>
                <a:spcPct val="150000"/>
              </a:lnSpc>
              <a:buNone/>
            </a:pPr>
            <a:endParaRPr lang="en-US" sz="1800" dirty="0">
              <a:latin typeface="Arial" panose="020B0604020202020204" pitchFamily="34" charset="0"/>
              <a:ea typeface="Times New Roman" panose="02020603050405020304" pitchFamily="18" charset="0"/>
            </a:endParaRPr>
          </a:p>
          <a:p>
            <a:pPr marL="0" indent="0" algn="just">
              <a:lnSpc>
                <a:spcPct val="150000"/>
              </a:lnSpc>
              <a:buNone/>
            </a:pPr>
            <a:r>
              <a:rPr lang="en-US" sz="1800" dirty="0">
                <a:effectLst/>
                <a:latin typeface="Arial" panose="020B0604020202020204" pitchFamily="34" charset="0"/>
                <a:ea typeface="Calibri" panose="020F0502020204030204" pitchFamily="34" charset="0"/>
              </a:rPr>
              <a:t>In this case, value 33 is greater than 14, so it is already in sorted locations. Next, we compare 33 with 27</a:t>
            </a: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en-US" sz="1800" dirty="0">
                <a:effectLst/>
                <a:latin typeface="Arial" panose="020B0604020202020204" pitchFamily="34" charset="0"/>
                <a:ea typeface="Times New Roman" panose="02020603050405020304" pitchFamily="18" charset="0"/>
              </a:rPr>
              <a:t>We find that 27 is smaller than 33 and these two values must be swapped.</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Bubble_sort">
            <a:extLst>
              <a:ext uri="{FF2B5EF4-FFF2-40B4-BE49-F238E27FC236}">
                <a16:creationId xmlns:a16="http://schemas.microsoft.com/office/drawing/2014/main" id="{CB69222D-10BA-9A85-8EE1-370A65ACCE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8727" y="1424284"/>
            <a:ext cx="1990753" cy="664325"/>
          </a:xfrm>
          <a:prstGeom prst="rect">
            <a:avLst/>
          </a:prstGeom>
          <a:noFill/>
          <a:ln>
            <a:noFill/>
          </a:ln>
        </p:spPr>
      </p:pic>
      <p:pic>
        <p:nvPicPr>
          <p:cNvPr id="6" name="Picture 5" descr="first_two_elements">
            <a:extLst>
              <a:ext uri="{FF2B5EF4-FFF2-40B4-BE49-F238E27FC236}">
                <a16:creationId xmlns:a16="http://schemas.microsoft.com/office/drawing/2014/main" id="{EE77608E-0683-DD7A-38E2-C01D2D6F87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6044" y="2446401"/>
            <a:ext cx="2943811" cy="982599"/>
          </a:xfrm>
          <a:prstGeom prst="rect">
            <a:avLst/>
          </a:prstGeom>
          <a:noFill/>
          <a:ln>
            <a:noFill/>
          </a:ln>
        </p:spPr>
      </p:pic>
      <p:pic>
        <p:nvPicPr>
          <p:cNvPr id="8" name="Picture 7" descr="sorted_locations">
            <a:extLst>
              <a:ext uri="{FF2B5EF4-FFF2-40B4-BE49-F238E27FC236}">
                <a16:creationId xmlns:a16="http://schemas.microsoft.com/office/drawing/2014/main" id="{3A438DC7-B74C-1732-D18A-FB1ABFE43E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044" y="4177155"/>
            <a:ext cx="3231895" cy="1078840"/>
          </a:xfrm>
          <a:prstGeom prst="rect">
            <a:avLst/>
          </a:prstGeom>
          <a:noFill/>
          <a:ln>
            <a:noFill/>
          </a:ln>
        </p:spPr>
      </p:pic>
      <p:pic>
        <p:nvPicPr>
          <p:cNvPr id="9" name="Picture 8" descr="swapped">
            <a:extLst>
              <a:ext uri="{FF2B5EF4-FFF2-40B4-BE49-F238E27FC236}">
                <a16:creationId xmlns:a16="http://schemas.microsoft.com/office/drawing/2014/main" id="{8CB99E5E-F3BE-F44B-BE8C-C0BE87C8A1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8727" y="5786376"/>
            <a:ext cx="2602107" cy="868267"/>
          </a:xfrm>
          <a:prstGeom prst="rect">
            <a:avLst/>
          </a:prstGeom>
          <a:noFill/>
          <a:ln>
            <a:noFill/>
          </a:ln>
        </p:spPr>
      </p:pic>
    </p:spTree>
    <p:extLst>
      <p:ext uri="{BB962C8B-B14F-4D97-AF65-F5344CB8AC3E}">
        <p14:creationId xmlns:p14="http://schemas.microsoft.com/office/powerpoint/2010/main" val="2374378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lnSpcReduction="10000"/>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1800" dirty="0">
              <a:effectLst/>
              <a:latin typeface="Arial" panose="020B0604020202020204" pitchFamily="34" charset="0"/>
              <a:ea typeface="Calibri" panose="020F0502020204030204" pitchFamily="34" charset="0"/>
            </a:endParaRPr>
          </a:p>
          <a:p>
            <a:pPr marL="0" marR="0" indent="0" algn="just">
              <a:lnSpc>
                <a:spcPct val="115000"/>
              </a:lnSpc>
              <a:buNone/>
            </a:pPr>
            <a:r>
              <a:rPr lang="en-US" sz="2000" dirty="0">
                <a:effectLst/>
                <a:latin typeface="Arial" panose="020B0604020202020204" pitchFamily="34" charset="0"/>
                <a:ea typeface="Calibri" panose="020F0502020204030204" pitchFamily="34" charset="0"/>
              </a:rPr>
              <a:t>We change our low to mid + 1 and find the new mid value again</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rPr>
              <a:t>Our new mid is 7 now. We compare the value stored at location 7 with our target value 31.</a:t>
            </a:r>
          </a:p>
          <a:p>
            <a:pPr marL="0" indent="0" algn="just">
              <a:lnSpc>
                <a:spcPct val="115000"/>
              </a:lnSpc>
              <a:buNone/>
            </a:pPr>
            <a:endParaRPr lang="en-US" sz="2000" dirty="0">
              <a:latin typeface="Arial" panose="020B0604020202020204" pitchFamily="34" charset="0"/>
              <a:ea typeface="Times New Roman" panose="02020603050405020304" pitchFamily="18"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rPr>
              <a:t>The value stored at location 7 is not a match, rather it is less than what we are looking for. So, the value must be in the lower part from this location.</a:t>
            </a:r>
            <a:endParaRPr lang="en-US" sz="20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2000" dirty="0">
              <a:effectLst/>
              <a:latin typeface="Times New Roman" panose="02020603050405020304" pitchFamily="18" charset="0"/>
              <a:ea typeface="Times New Roman" panose="02020603050405020304" pitchFamily="18" charset="0"/>
            </a:endParaRPr>
          </a:p>
        </p:txBody>
      </p:sp>
      <p:pic>
        <p:nvPicPr>
          <p:cNvPr id="2" name="Picture 1" descr="location_4_value_27">
            <a:extLst>
              <a:ext uri="{FF2B5EF4-FFF2-40B4-BE49-F238E27FC236}">
                <a16:creationId xmlns:a16="http://schemas.microsoft.com/office/drawing/2014/main" id="{8F85F8F6-795E-8062-EF67-BEFEB4EAD9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071" y="1065615"/>
            <a:ext cx="6190435" cy="913310"/>
          </a:xfrm>
          <a:prstGeom prst="rect">
            <a:avLst/>
          </a:prstGeom>
          <a:noFill/>
          <a:ln>
            <a:noFill/>
          </a:ln>
        </p:spPr>
      </p:pic>
      <p:pic>
        <p:nvPicPr>
          <p:cNvPr id="6" name="Picture 5">
            <a:extLst>
              <a:ext uri="{FF2B5EF4-FFF2-40B4-BE49-F238E27FC236}">
                <a16:creationId xmlns:a16="http://schemas.microsoft.com/office/drawing/2014/main" id="{EA03AF11-E6AA-3931-3E91-E4BA07E2CC76}"/>
              </a:ext>
            </a:extLst>
          </p:cNvPr>
          <p:cNvPicPr>
            <a:picLocks noChangeAspect="1"/>
          </p:cNvPicPr>
          <p:nvPr/>
        </p:nvPicPr>
        <p:blipFill>
          <a:blip r:embed="rId3"/>
          <a:stretch>
            <a:fillRect/>
          </a:stretch>
        </p:blipFill>
        <p:spPr>
          <a:xfrm>
            <a:off x="2861703" y="2622146"/>
            <a:ext cx="4040803" cy="984561"/>
          </a:xfrm>
          <a:prstGeom prst="rect">
            <a:avLst/>
          </a:prstGeom>
        </p:spPr>
      </p:pic>
      <p:pic>
        <p:nvPicPr>
          <p:cNvPr id="7" name="Picture 6" descr="at_loaction_7">
            <a:extLst>
              <a:ext uri="{FF2B5EF4-FFF2-40B4-BE49-F238E27FC236}">
                <a16:creationId xmlns:a16="http://schemas.microsoft.com/office/drawing/2014/main" id="{CF132E52-CC87-269B-C79F-517D80FD09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048" y="4009720"/>
            <a:ext cx="6106963" cy="1367498"/>
          </a:xfrm>
          <a:prstGeom prst="rect">
            <a:avLst/>
          </a:prstGeom>
          <a:noFill/>
          <a:ln>
            <a:noFill/>
          </a:ln>
        </p:spPr>
      </p:pic>
    </p:spTree>
    <p:extLst>
      <p:ext uri="{BB962C8B-B14F-4D97-AF65-F5344CB8AC3E}">
        <p14:creationId xmlns:p14="http://schemas.microsoft.com/office/powerpoint/2010/main" val="329898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Hence, we calculate the mid again. This time it is 5.</a:t>
            </a:r>
          </a:p>
          <a:p>
            <a:pPr marL="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rPr>
              <a:t>We compare the value stored at location 5 with our target value. We find that it is a match.</a:t>
            </a:r>
            <a:endParaRPr lang="en-US" sz="20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location_7_not_ match">
            <a:extLst>
              <a:ext uri="{FF2B5EF4-FFF2-40B4-BE49-F238E27FC236}">
                <a16:creationId xmlns:a16="http://schemas.microsoft.com/office/drawing/2014/main" id="{E9D09B7E-A5FE-2D2A-88D2-A2949D910B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856" y="1064027"/>
            <a:ext cx="5459496" cy="805716"/>
          </a:xfrm>
          <a:prstGeom prst="rect">
            <a:avLst/>
          </a:prstGeom>
          <a:noFill/>
          <a:ln>
            <a:noFill/>
          </a:ln>
        </p:spPr>
      </p:pic>
      <p:pic>
        <p:nvPicPr>
          <p:cNvPr id="3" name="Picture 2" descr="at_location_5">
            <a:extLst>
              <a:ext uri="{FF2B5EF4-FFF2-40B4-BE49-F238E27FC236}">
                <a16:creationId xmlns:a16="http://schemas.microsoft.com/office/drawing/2014/main" id="{093C2FC7-DF23-F520-DE7E-07AFEED835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231" y="2827808"/>
            <a:ext cx="5580121" cy="1249154"/>
          </a:xfrm>
          <a:prstGeom prst="rect">
            <a:avLst/>
          </a:prstGeom>
          <a:noFill/>
          <a:ln>
            <a:noFill/>
          </a:ln>
        </p:spPr>
      </p:pic>
      <p:pic>
        <p:nvPicPr>
          <p:cNvPr id="6" name="Picture 5" descr="location_5_matched">
            <a:extLst>
              <a:ext uri="{FF2B5EF4-FFF2-40B4-BE49-F238E27FC236}">
                <a16:creationId xmlns:a16="http://schemas.microsoft.com/office/drawing/2014/main" id="{E7FB1CC7-DF72-1C7C-5A71-FE2BCBD63D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231" y="4823695"/>
            <a:ext cx="6572260" cy="970278"/>
          </a:xfrm>
          <a:prstGeom prst="rect">
            <a:avLst/>
          </a:prstGeom>
          <a:noFill/>
          <a:ln>
            <a:noFill/>
          </a:ln>
        </p:spPr>
      </p:pic>
    </p:spTree>
    <p:extLst>
      <p:ext uri="{BB962C8B-B14F-4D97-AF65-F5344CB8AC3E}">
        <p14:creationId xmlns:p14="http://schemas.microsoft.com/office/powerpoint/2010/main" val="250404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85000" lnSpcReduction="20000"/>
          </a:bodyPr>
          <a:lstStyle/>
          <a:p>
            <a:pPr marL="0" marR="0" indent="0" algn="just">
              <a:lnSpc>
                <a:spcPct val="115000"/>
              </a:lnSpc>
              <a:buNone/>
            </a:pPr>
            <a:r>
              <a:rPr lang="en-GB" sz="2000" b="1" dirty="0">
                <a:effectLst/>
                <a:latin typeface="Arial" panose="020B0604020202020204" pitchFamily="34" charset="0"/>
                <a:ea typeface="Times New Roman" panose="02020603050405020304" pitchFamily="18" charset="0"/>
                <a:cs typeface="Arial" panose="020B0604020202020204" pitchFamily="34" charset="0"/>
              </a:rPr>
              <a:t>Python code implementation</a:t>
            </a:r>
          </a:p>
          <a:p>
            <a:pPr marL="0" indent="0">
              <a:lnSpc>
                <a:spcPct val="115000"/>
              </a:lnSpc>
              <a:buNone/>
            </a:pPr>
            <a:r>
              <a:rPr lang="en-US" sz="22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def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A6E22C"/>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binary_search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low</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high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high)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high):</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"The element is present at index:"</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mid)</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elif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a[mid]):</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binary_search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low, mid</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elif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binary_search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mid</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high,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&gt;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high):</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"Unsuccessful 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6</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14</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18</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39</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55</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182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len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high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22</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binary_search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low, high,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54</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binary_search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 low, high, key)</a:t>
            </a:r>
            <a:endParaRPr lang="en-US" sz="22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705953C6-4B92-F4D1-C2EF-73C44AE961ED}"/>
              </a:ext>
            </a:extLst>
          </p:cNvPr>
          <p:cNvPicPr>
            <a:picLocks noChangeAspect="1"/>
          </p:cNvPicPr>
          <p:nvPr/>
        </p:nvPicPr>
        <p:blipFill>
          <a:blip r:embed="rId2"/>
          <a:stretch>
            <a:fillRect/>
          </a:stretch>
        </p:blipFill>
        <p:spPr>
          <a:xfrm>
            <a:off x="5668086" y="2997531"/>
            <a:ext cx="5474092" cy="1902015"/>
          </a:xfrm>
          <a:prstGeom prst="rect">
            <a:avLst/>
          </a:prstGeom>
        </p:spPr>
      </p:pic>
    </p:spTree>
    <p:extLst>
      <p:ext uri="{BB962C8B-B14F-4D97-AF65-F5344CB8AC3E}">
        <p14:creationId xmlns:p14="http://schemas.microsoft.com/office/powerpoint/2010/main" val="3179248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400" b="1" dirty="0">
                <a:effectLst/>
                <a:latin typeface="Arial" panose="020B0604020202020204" pitchFamily="34" charset="0"/>
                <a:ea typeface="Times New Roman" panose="02020603050405020304" pitchFamily="18" charset="0"/>
              </a:rPr>
              <a:t>Jump Search Algorithm</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Jump Search algorithm is a slightly </a:t>
            </a:r>
            <a:r>
              <a:rPr lang="en-US" sz="2000" b="1" dirty="0">
                <a:effectLst/>
                <a:latin typeface="Arial" panose="020B0604020202020204" pitchFamily="34" charset="0"/>
                <a:ea typeface="Times New Roman" panose="02020603050405020304" pitchFamily="18" charset="0"/>
                <a:cs typeface="Arial" panose="020B0604020202020204" pitchFamily="34" charset="0"/>
              </a:rPr>
              <a:t>modified</a:t>
            </a:r>
            <a:r>
              <a:rPr lang="en-US" sz="2000" dirty="0">
                <a:effectLst/>
                <a:latin typeface="Arial" panose="020B0604020202020204" pitchFamily="34" charset="0"/>
                <a:ea typeface="Times New Roman" panose="02020603050405020304" pitchFamily="18" charset="0"/>
                <a:cs typeface="Arial" panose="020B0604020202020204" pitchFamily="34" charset="0"/>
              </a:rPr>
              <a:t> version of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linear</a:t>
            </a:r>
            <a:r>
              <a:rPr lang="en-US" sz="2000" dirty="0">
                <a:effectLst/>
                <a:latin typeface="Arial" panose="020B0604020202020204" pitchFamily="34" charset="0"/>
                <a:ea typeface="Times New Roman" panose="02020603050405020304" pitchFamily="18" charset="0"/>
                <a:cs typeface="Arial" panose="020B0604020202020204" pitchFamily="34" charset="0"/>
              </a:rPr>
              <a:t> search algorithm.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main idea is to reduce the time complexity by comparing lesser elements than the linear search algorithm.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input array is hence sorted and divided into blocks to perform searching while jumping through these blocks.</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For example, let us look at the given example below. The sorted input array is searched in the blocks of </a:t>
            </a:r>
            <a:r>
              <a:rPr lang="en-US" sz="2000" b="1" dirty="0">
                <a:effectLst/>
                <a:latin typeface="Arial" panose="020B0604020202020204" pitchFamily="34" charset="0"/>
                <a:ea typeface="Times New Roman" panose="02020603050405020304" pitchFamily="18" charset="0"/>
                <a:cs typeface="Arial" panose="020B0604020202020204" pitchFamily="34" charset="0"/>
              </a:rPr>
              <a:t>3 elements each</a:t>
            </a:r>
            <a:r>
              <a:rPr lang="en-US" sz="2000" dirty="0">
                <a:effectLst/>
                <a:latin typeface="Arial" panose="020B0604020202020204" pitchFamily="34" charset="0"/>
                <a:ea typeface="Times New Roman" panose="02020603050405020304" pitchFamily="18" charset="0"/>
                <a:cs typeface="Arial" panose="020B0604020202020204" pitchFamily="34" charset="0"/>
              </a:rPr>
              <a:t>. The desired key is found only after 2 comparisons rather than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6</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comparisons</a:t>
            </a:r>
            <a:r>
              <a:rPr lang="en-US" sz="2000" dirty="0">
                <a:effectLst/>
                <a:latin typeface="Arial" panose="020B0604020202020204" pitchFamily="34" charset="0"/>
                <a:ea typeface="Times New Roman" panose="02020603050405020304" pitchFamily="18" charset="0"/>
                <a:cs typeface="Arial" panose="020B0604020202020204" pitchFamily="34" charset="0"/>
              </a:rPr>
              <a:t> of the linear search.</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2162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en-US" sz="1800" dirty="0">
                <a:effectLst/>
                <a:latin typeface="Arial" panose="020B0604020202020204" pitchFamily="34" charset="0"/>
                <a:ea typeface="Times New Roman" panose="02020603050405020304" pitchFamily="18" charset="0"/>
              </a:rPr>
              <a:t>Here, there arises a question about </a:t>
            </a:r>
            <a:r>
              <a:rPr lang="en-US" sz="1800" b="1" dirty="0">
                <a:effectLst/>
                <a:latin typeface="Arial" panose="020B0604020202020204" pitchFamily="34" charset="0"/>
                <a:ea typeface="Times New Roman" panose="02020603050405020304" pitchFamily="18" charset="0"/>
              </a:rPr>
              <a:t>how to divide these blocks</a:t>
            </a:r>
            <a:r>
              <a:rPr lang="en-US" sz="1800" dirty="0">
                <a:effectLst/>
                <a:latin typeface="Arial" panose="020B0604020202020204" pitchFamily="34" charset="0"/>
                <a:ea typeface="Times New Roman" panose="02020603050405020304" pitchFamily="18" charset="0"/>
              </a:rPr>
              <a:t>. </a:t>
            </a:r>
          </a:p>
          <a:p>
            <a:pPr algn="just">
              <a:lnSpc>
                <a:spcPct val="150000"/>
              </a:lnSpc>
            </a:pPr>
            <a:r>
              <a:rPr lang="en-US" sz="2000" dirty="0">
                <a:effectLst/>
                <a:latin typeface="Arial" panose="020B0604020202020204" pitchFamily="34" charset="0"/>
                <a:ea typeface="Times New Roman" panose="02020603050405020304" pitchFamily="18" charset="0"/>
              </a:rPr>
              <a:t>To answer that, if the input array is of size </a:t>
            </a:r>
            <a:r>
              <a:rPr lang="en-US" sz="2000" b="1" dirty="0">
                <a:effectLst/>
                <a:latin typeface="Arial" panose="020B0604020202020204" pitchFamily="34" charset="0"/>
                <a:ea typeface="Times New Roman" panose="02020603050405020304" pitchFamily="18" charset="0"/>
              </a:rPr>
              <a:t>‘n’</a:t>
            </a:r>
            <a:r>
              <a:rPr lang="en-US" sz="2000" dirty="0">
                <a:effectLst/>
                <a:latin typeface="Arial" panose="020B0604020202020204" pitchFamily="34" charset="0"/>
                <a:ea typeface="Times New Roman" panose="02020603050405020304" pitchFamily="18" charset="0"/>
              </a:rPr>
              <a:t>, the blocks are divided in the intervals of </a:t>
            </a:r>
            <a:r>
              <a:rPr lang="en-US" sz="2000" b="1" dirty="0">
                <a:effectLst/>
                <a:latin typeface="Arial" panose="020B0604020202020204" pitchFamily="34" charset="0"/>
                <a:ea typeface="Times New Roman" panose="02020603050405020304" pitchFamily="18" charset="0"/>
              </a:rPr>
              <a:t>√n</a:t>
            </a:r>
            <a:r>
              <a:rPr lang="en-US" sz="2000" dirty="0">
                <a:effectLst/>
                <a:latin typeface="Arial" panose="020B0604020202020204" pitchFamily="34" charset="0"/>
                <a:ea typeface="Times New Roman" panose="02020603050405020304" pitchFamily="18" charset="0"/>
              </a:rPr>
              <a:t>. </a:t>
            </a:r>
          </a:p>
          <a:p>
            <a:pPr algn="just">
              <a:lnSpc>
                <a:spcPct val="150000"/>
              </a:lnSpc>
            </a:pPr>
            <a:r>
              <a:rPr lang="en-US" sz="2000" b="1" dirty="0">
                <a:effectLst/>
                <a:latin typeface="Arial" panose="020B0604020202020204" pitchFamily="34" charset="0"/>
                <a:ea typeface="Times New Roman" panose="02020603050405020304" pitchFamily="18" charset="0"/>
              </a:rPr>
              <a:t>First</a:t>
            </a:r>
            <a:r>
              <a:rPr lang="en-US" sz="2000" dirty="0">
                <a:effectLst/>
                <a:latin typeface="Arial" panose="020B0604020202020204" pitchFamily="34" charset="0"/>
                <a:ea typeface="Times New Roman" panose="02020603050405020304" pitchFamily="18" charset="0"/>
              </a:rPr>
              <a:t> element of every block is compared with the </a:t>
            </a:r>
            <a:r>
              <a:rPr lang="en-US" sz="2000" b="1" dirty="0">
                <a:effectLst/>
                <a:latin typeface="Arial" panose="020B0604020202020204" pitchFamily="34" charset="0"/>
                <a:ea typeface="Times New Roman" panose="02020603050405020304" pitchFamily="18" charset="0"/>
              </a:rPr>
              <a:t>key</a:t>
            </a:r>
            <a:r>
              <a:rPr lang="en-US" sz="2000" dirty="0">
                <a:effectLst/>
                <a:latin typeface="Arial" panose="020B0604020202020204" pitchFamily="34" charset="0"/>
                <a:ea typeface="Times New Roman" panose="02020603050405020304" pitchFamily="18" charset="0"/>
              </a:rPr>
              <a:t> element until the key element’s value is less than the </a:t>
            </a:r>
            <a:r>
              <a:rPr lang="en-US" sz="2000" b="1" dirty="0">
                <a:effectLst/>
                <a:latin typeface="Arial" panose="020B0604020202020204" pitchFamily="34" charset="0"/>
                <a:ea typeface="Times New Roman" panose="02020603050405020304" pitchFamily="18" charset="0"/>
              </a:rPr>
              <a:t>block element</a:t>
            </a:r>
            <a:r>
              <a:rPr lang="en-US" sz="2000" dirty="0">
                <a:effectLst/>
                <a:latin typeface="Arial" panose="020B0604020202020204" pitchFamily="34" charset="0"/>
                <a:ea typeface="Times New Roman" panose="02020603050405020304" pitchFamily="18" charset="0"/>
              </a:rPr>
              <a:t>. </a:t>
            </a:r>
          </a:p>
          <a:p>
            <a:pPr algn="just">
              <a:lnSpc>
                <a:spcPct val="150000"/>
              </a:lnSpc>
            </a:pPr>
            <a:r>
              <a:rPr lang="en-US" sz="2000" dirty="0">
                <a:effectLst/>
                <a:latin typeface="Arial" panose="020B0604020202020204" pitchFamily="34" charset="0"/>
                <a:ea typeface="Times New Roman" panose="02020603050405020304" pitchFamily="18" charset="0"/>
              </a:rPr>
              <a:t>Linear search is performed only on that previous block since the input is sorted. If the element is found, it is a successful search; otherwise, an unsuccessful search is returned.</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D1AB7387-B245-B974-3595-B55EFF731508}"/>
              </a:ext>
            </a:extLst>
          </p:cNvPr>
          <p:cNvPicPr>
            <a:picLocks noChangeAspect="1"/>
          </p:cNvPicPr>
          <p:nvPr/>
        </p:nvPicPr>
        <p:blipFill>
          <a:blip r:embed="rId2"/>
          <a:stretch>
            <a:fillRect/>
          </a:stretch>
        </p:blipFill>
        <p:spPr>
          <a:xfrm>
            <a:off x="1552077" y="1143142"/>
            <a:ext cx="5012497" cy="2079106"/>
          </a:xfrm>
          <a:prstGeom prst="rect">
            <a:avLst/>
          </a:prstGeom>
        </p:spPr>
      </p:pic>
    </p:spTree>
    <p:extLst>
      <p:ext uri="{BB962C8B-B14F-4D97-AF65-F5344CB8AC3E}">
        <p14:creationId xmlns:p14="http://schemas.microsoft.com/office/powerpoint/2010/main" val="2252827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effectLst/>
                <a:latin typeface="Arial" panose="020B0604020202020204" pitchFamily="34" charset="0"/>
                <a:ea typeface="Times New Roman" panose="02020603050405020304" pitchFamily="18" charset="0"/>
              </a:rPr>
              <a:t>The jump search algorithm takes a sorted array as an input which is divided into </a:t>
            </a:r>
            <a:r>
              <a:rPr lang="en-US" sz="2000" b="1" dirty="0">
                <a:effectLst/>
                <a:latin typeface="Arial" panose="020B0604020202020204" pitchFamily="34" charset="0"/>
                <a:ea typeface="Times New Roman" panose="02020603050405020304" pitchFamily="18" charset="0"/>
              </a:rPr>
              <a:t>smaller</a:t>
            </a:r>
            <a:r>
              <a:rPr lang="en-US" sz="2000" dirty="0">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blocks</a:t>
            </a:r>
            <a:r>
              <a:rPr lang="en-US" sz="2000" dirty="0">
                <a:effectLst/>
                <a:latin typeface="Arial" panose="020B0604020202020204" pitchFamily="34" charset="0"/>
                <a:ea typeface="Times New Roman" panose="02020603050405020304" pitchFamily="18" charset="0"/>
              </a:rPr>
              <a:t> to make the search </a:t>
            </a:r>
            <a:r>
              <a:rPr lang="en-US" sz="2000" b="1" dirty="0">
                <a:effectLst/>
                <a:latin typeface="Arial" panose="020B0604020202020204" pitchFamily="34" charset="0"/>
                <a:ea typeface="Times New Roman" panose="02020603050405020304" pitchFamily="18" charset="0"/>
              </a:rPr>
              <a:t>simpler</a:t>
            </a:r>
            <a:r>
              <a:rPr lang="en-US" sz="2000" dirty="0">
                <a:effectLst/>
                <a:latin typeface="Arial" panose="020B0604020202020204" pitchFamily="34" charset="0"/>
                <a:ea typeface="Times New Roman" panose="02020603050405020304" pitchFamily="18" charset="0"/>
              </a:rPr>
              <a:t>. The algorithm is as follows </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1 </a:t>
            </a:r>
            <a:r>
              <a:rPr lang="en-US" sz="2000" dirty="0">
                <a:effectLst/>
                <a:latin typeface="Arial" panose="020B0604020202020204" pitchFamily="34" charset="0"/>
                <a:ea typeface="Times New Roman" panose="02020603050405020304" pitchFamily="18" charset="0"/>
                <a:cs typeface="Arial" panose="020B0604020202020204" pitchFamily="34" charset="0"/>
              </a:rPr>
              <a:t>− If the size of the input array is </a:t>
            </a:r>
            <a:r>
              <a:rPr lang="en-US" sz="2000" b="1" dirty="0">
                <a:effectLst/>
                <a:latin typeface="Arial" panose="020B0604020202020204" pitchFamily="34" charset="0"/>
                <a:ea typeface="Times New Roman" panose="02020603050405020304" pitchFamily="18" charset="0"/>
                <a:cs typeface="Arial" panose="020B0604020202020204" pitchFamily="34" charset="0"/>
              </a:rPr>
              <a:t>‘n’</a:t>
            </a:r>
            <a:r>
              <a:rPr lang="en-US" sz="2000" dirty="0">
                <a:effectLst/>
                <a:latin typeface="Arial" panose="020B0604020202020204" pitchFamily="34" charset="0"/>
                <a:ea typeface="Times New Roman" panose="02020603050405020304" pitchFamily="18" charset="0"/>
                <a:cs typeface="Arial" panose="020B0604020202020204" pitchFamily="34" charset="0"/>
              </a:rPr>
              <a:t>, then the size of the block is √n. Set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i</a:t>
            </a:r>
            <a:r>
              <a:rPr lang="en-US" sz="2000" b="1" dirty="0">
                <a:effectLst/>
                <a:latin typeface="Arial" panose="020B0604020202020204" pitchFamily="34" charset="0"/>
                <a:ea typeface="Times New Roman" panose="02020603050405020304" pitchFamily="18" charset="0"/>
                <a:cs typeface="Arial" panose="020B0604020202020204" pitchFamily="34" charset="0"/>
              </a:rPr>
              <a:t> = 0.</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 </a:t>
            </a:r>
            <a:r>
              <a:rPr lang="en-US" sz="2000" dirty="0">
                <a:effectLst/>
                <a:latin typeface="Arial" panose="020B0604020202020204" pitchFamily="34" charset="0"/>
                <a:ea typeface="Times New Roman" panose="02020603050405020304" pitchFamily="18" charset="0"/>
                <a:cs typeface="Arial" panose="020B0604020202020204" pitchFamily="34" charset="0"/>
              </a:rPr>
              <a:t>− The key to be searched is compared with the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ith</a:t>
            </a:r>
            <a:r>
              <a:rPr lang="en-US" sz="2000" dirty="0">
                <a:effectLst/>
                <a:latin typeface="Arial" panose="020B0604020202020204" pitchFamily="34" charset="0"/>
                <a:ea typeface="Times New Roman" panose="02020603050405020304" pitchFamily="18" charset="0"/>
                <a:cs typeface="Arial" panose="020B0604020202020204" pitchFamily="34" charset="0"/>
              </a:rPr>
              <a:t> element of the array. If it is a match, the position of the element is returned; otherwise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 is incremented with the block size.</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3 </a:t>
            </a:r>
            <a:r>
              <a:rPr lang="en-US" sz="2000" dirty="0">
                <a:effectLst/>
                <a:latin typeface="Arial" panose="020B0604020202020204" pitchFamily="34" charset="0"/>
                <a:ea typeface="Times New Roman" panose="02020603050405020304" pitchFamily="18" charset="0"/>
                <a:cs typeface="Arial" panose="020B0604020202020204" pitchFamily="34" charset="0"/>
              </a:rPr>
              <a:t>− The Step 2 is repeated until the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ith</a:t>
            </a:r>
            <a:r>
              <a:rPr lang="en-US" sz="2000" dirty="0">
                <a:effectLst/>
                <a:latin typeface="Arial" panose="020B0604020202020204" pitchFamily="34" charset="0"/>
                <a:ea typeface="Times New Roman" panose="02020603050405020304" pitchFamily="18" charset="0"/>
                <a:cs typeface="Arial" panose="020B0604020202020204" pitchFamily="34" charset="0"/>
              </a:rPr>
              <a:t> element is greater than the key element.</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4 </a:t>
            </a:r>
            <a:r>
              <a:rPr lang="en-US" sz="2000" dirty="0">
                <a:effectLst/>
                <a:latin typeface="Arial" panose="020B0604020202020204" pitchFamily="34" charset="0"/>
                <a:ea typeface="Times New Roman" panose="02020603050405020304" pitchFamily="18" charset="0"/>
                <a:cs typeface="Arial" panose="020B0604020202020204" pitchFamily="34" charset="0"/>
              </a:rPr>
              <a:t>− Now, the element is figured to be in the previous block, since the input array is sorted. Therefore, linear search is applied on that block to find the element.</a:t>
            </a:r>
          </a:p>
          <a:p>
            <a:pPr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5 </a:t>
            </a:r>
            <a:r>
              <a:rPr lang="en-US" sz="2000" dirty="0">
                <a:effectLst/>
                <a:latin typeface="Arial" panose="020B0604020202020204" pitchFamily="34" charset="0"/>
                <a:ea typeface="Times New Roman" panose="02020603050405020304" pitchFamily="18" charset="0"/>
                <a:cs typeface="Arial" panose="020B0604020202020204" pitchFamily="34" charset="0"/>
              </a:rPr>
              <a:t>− If the element is found, the position is returned. If the element is not found, unsuccessful search is prompted.</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7446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time complexity of the jump search technique is </a:t>
            </a:r>
            <a:r>
              <a:rPr lang="en-US" sz="2000" b="1" dirty="0">
                <a:effectLst/>
                <a:latin typeface="Arial" panose="020B0604020202020204" pitchFamily="34" charset="0"/>
                <a:ea typeface="Times New Roman" panose="02020603050405020304" pitchFamily="18" charset="0"/>
                <a:cs typeface="Arial" panose="020B0604020202020204" pitchFamily="34" charset="0"/>
              </a:rPr>
              <a:t>O(√n)</a:t>
            </a:r>
            <a:r>
              <a:rPr lang="en-US" sz="2000" dirty="0">
                <a:effectLst/>
                <a:latin typeface="Arial" panose="020B0604020202020204" pitchFamily="34" charset="0"/>
                <a:ea typeface="Times New Roman" panose="02020603050405020304" pitchFamily="18" charset="0"/>
                <a:cs typeface="Arial" panose="020B0604020202020204" pitchFamily="34" charset="0"/>
              </a:rPr>
              <a:t> and space complexity is </a:t>
            </a:r>
            <a:r>
              <a:rPr lang="en-US" sz="2000" b="1" dirty="0">
                <a:effectLst/>
                <a:latin typeface="Arial" panose="020B0604020202020204" pitchFamily="34" charset="0"/>
                <a:ea typeface="Times New Roman" panose="02020603050405020304" pitchFamily="18" charset="0"/>
                <a:cs typeface="Arial" panose="020B0604020202020204" pitchFamily="34" charset="0"/>
              </a:rPr>
              <a:t>O(1)</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just">
              <a:lnSpc>
                <a:spcPct val="115000"/>
              </a:lnSpc>
              <a:buNone/>
            </a:pPr>
            <a:r>
              <a:rPr lang="en-US" sz="1800" dirty="0">
                <a:effectLst/>
                <a:latin typeface="Arial" panose="020B0604020202020204" pitchFamily="34" charset="0"/>
                <a:ea typeface="Calibri" panose="020F0502020204030204" pitchFamily="34" charset="0"/>
              </a:rPr>
              <a:t>Let us understand the jump search algorithm by searching for element 66 from the given sorted array, A, below</a:t>
            </a:r>
          </a:p>
          <a:p>
            <a:pPr marL="0" marR="0" indent="0" algn="just">
              <a:lnSpc>
                <a:spcPct val="115000"/>
              </a:lnSpc>
              <a:buNone/>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r>
              <a:rPr lang="en-US" sz="1800" b="1" dirty="0">
                <a:effectLst/>
                <a:latin typeface="Arial" panose="020B0604020202020204" pitchFamily="34" charset="0"/>
                <a:ea typeface="Times New Roman" panose="02020603050405020304" pitchFamily="18" charset="0"/>
              </a:rPr>
              <a:t>Step 1</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Initialize </a:t>
            </a:r>
            <a:r>
              <a:rPr lang="en-US" sz="1800" b="1" dirty="0" err="1">
                <a:effectLst/>
                <a:latin typeface="Arial" panose="020B0604020202020204" pitchFamily="34" charset="0"/>
                <a:ea typeface="Times New Roman" panose="02020603050405020304" pitchFamily="18" charset="0"/>
              </a:rPr>
              <a:t>i</a:t>
            </a:r>
            <a:r>
              <a:rPr lang="en-US" sz="1800" b="1" dirty="0">
                <a:effectLst/>
                <a:latin typeface="Arial" panose="020B0604020202020204" pitchFamily="34" charset="0"/>
                <a:ea typeface="Times New Roman" panose="02020603050405020304" pitchFamily="18" charset="0"/>
              </a:rPr>
              <a:t> = 0</a:t>
            </a:r>
            <a:r>
              <a:rPr lang="en-US" sz="1800" dirty="0">
                <a:effectLst/>
                <a:latin typeface="Arial" panose="020B0604020202020204" pitchFamily="34" charset="0"/>
                <a:ea typeface="Times New Roman" panose="02020603050405020304" pitchFamily="18" charset="0"/>
              </a:rPr>
              <a:t>, and size of the input array </a:t>
            </a:r>
            <a:r>
              <a:rPr lang="en-US" sz="1800" b="1" dirty="0">
                <a:effectLst/>
                <a:latin typeface="Arial" panose="020B0604020202020204" pitchFamily="34" charset="0"/>
                <a:ea typeface="Times New Roman" panose="02020603050405020304" pitchFamily="18" charset="0"/>
              </a:rPr>
              <a:t>‘n’ = 12</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Suppose, block size is represented as ‘m’. Then, </a:t>
            </a:r>
            <a:r>
              <a:rPr lang="en-US" sz="1800" b="1" dirty="0">
                <a:effectLst/>
                <a:latin typeface="Arial" panose="020B0604020202020204" pitchFamily="34" charset="0"/>
                <a:ea typeface="Times New Roman" panose="02020603050405020304" pitchFamily="18" charset="0"/>
              </a:rPr>
              <a:t>m = √n = √12 = 3</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effectLst/>
                <a:latin typeface="Arial" panose="020B0604020202020204" pitchFamily="34" charset="0"/>
                <a:ea typeface="Times New Roman" panose="02020603050405020304" pitchFamily="18" charset="0"/>
              </a:rPr>
              <a:t>Step 2</a:t>
            </a: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effectLst/>
                <a:latin typeface="Arial" panose="020B0604020202020204" pitchFamily="34" charset="0"/>
                <a:ea typeface="Times New Roman" panose="02020603050405020304" pitchFamily="18" charset="0"/>
              </a:rPr>
              <a:t>Compare </a:t>
            </a:r>
            <a:r>
              <a:rPr lang="en-US" sz="1800" b="1" dirty="0">
                <a:effectLst/>
                <a:latin typeface="Arial" panose="020B0604020202020204" pitchFamily="34" charset="0"/>
                <a:ea typeface="Times New Roman" panose="02020603050405020304" pitchFamily="18" charset="0"/>
              </a:rPr>
              <a:t>A[0]</a:t>
            </a:r>
            <a:r>
              <a:rPr lang="en-US" sz="1800" dirty="0">
                <a:effectLst/>
                <a:latin typeface="Arial" panose="020B0604020202020204" pitchFamily="34" charset="0"/>
                <a:ea typeface="Times New Roman" panose="02020603050405020304" pitchFamily="18" charset="0"/>
              </a:rPr>
              <a:t> with the key element and check whether it matches,</a:t>
            </a: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4BC98879-32F2-D136-9557-A03408E29395}"/>
              </a:ext>
            </a:extLst>
          </p:cNvPr>
          <p:cNvPicPr>
            <a:picLocks noChangeAspect="1"/>
          </p:cNvPicPr>
          <p:nvPr/>
        </p:nvPicPr>
        <p:blipFill>
          <a:blip r:embed="rId2"/>
          <a:stretch>
            <a:fillRect/>
          </a:stretch>
        </p:blipFill>
        <p:spPr>
          <a:xfrm>
            <a:off x="3110865" y="2167577"/>
            <a:ext cx="6627234" cy="1066942"/>
          </a:xfrm>
          <a:prstGeom prst="rect">
            <a:avLst/>
          </a:prstGeom>
        </p:spPr>
      </p:pic>
      <p:pic>
        <p:nvPicPr>
          <p:cNvPr id="9" name="Picture 8">
            <a:extLst>
              <a:ext uri="{FF2B5EF4-FFF2-40B4-BE49-F238E27FC236}">
                <a16:creationId xmlns:a16="http://schemas.microsoft.com/office/drawing/2014/main" id="{A6CA2F78-64D6-AEDC-7475-EF7417A09CC1}"/>
              </a:ext>
            </a:extLst>
          </p:cNvPr>
          <p:cNvPicPr>
            <a:picLocks noChangeAspect="1"/>
          </p:cNvPicPr>
          <p:nvPr/>
        </p:nvPicPr>
        <p:blipFill>
          <a:blip r:embed="rId3"/>
          <a:stretch>
            <a:fillRect/>
          </a:stretch>
        </p:blipFill>
        <p:spPr>
          <a:xfrm>
            <a:off x="1417519" y="5659129"/>
            <a:ext cx="2677144" cy="768967"/>
          </a:xfrm>
          <a:prstGeom prst="rect">
            <a:avLst/>
          </a:prstGeom>
        </p:spPr>
      </p:pic>
    </p:spTree>
    <p:extLst>
      <p:ext uri="{BB962C8B-B14F-4D97-AF65-F5344CB8AC3E}">
        <p14:creationId xmlns:p14="http://schemas.microsoft.com/office/powerpoint/2010/main" val="2073322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US" sz="1800" dirty="0">
                <a:effectLst/>
                <a:latin typeface="Arial" panose="020B0604020202020204" pitchFamily="34" charset="0"/>
                <a:ea typeface="Times New Roman" panose="02020603050405020304" pitchFamily="18" charset="0"/>
              </a:rPr>
              <a:t>Therefore, </a:t>
            </a:r>
            <a:r>
              <a:rPr lang="en-US" sz="1800" b="1" dirty="0" err="1">
                <a:effectLst/>
                <a:latin typeface="Arial" panose="020B0604020202020204" pitchFamily="34" charset="0"/>
                <a:ea typeface="Times New Roman" panose="02020603050405020304" pitchFamily="18" charset="0"/>
              </a:rPr>
              <a:t>i</a:t>
            </a:r>
            <a:r>
              <a:rPr lang="en-US" sz="1800" dirty="0">
                <a:effectLst/>
                <a:latin typeface="Arial" panose="020B0604020202020204" pitchFamily="34" charset="0"/>
                <a:ea typeface="Times New Roman" panose="02020603050405020304" pitchFamily="18" charset="0"/>
              </a:rPr>
              <a:t> is incremented by the block </a:t>
            </a:r>
            <a:r>
              <a:rPr lang="en-US" sz="1800" b="1" dirty="0">
                <a:effectLst/>
                <a:latin typeface="Arial" panose="020B0604020202020204" pitchFamily="34" charset="0"/>
                <a:ea typeface="Times New Roman" panose="02020603050405020304" pitchFamily="18" charset="0"/>
              </a:rPr>
              <a:t>size = 3</a:t>
            </a:r>
            <a:r>
              <a:rPr lang="en-US" sz="1800" dirty="0">
                <a:effectLst/>
                <a:latin typeface="Arial" panose="020B0604020202020204" pitchFamily="34" charset="0"/>
                <a:ea typeface="Times New Roman" panose="02020603050405020304" pitchFamily="18" charset="0"/>
              </a:rPr>
              <a:t>. Now the element compared with the key element is </a:t>
            </a:r>
            <a:r>
              <a:rPr lang="en-US" sz="1800" b="1" dirty="0">
                <a:effectLst/>
                <a:latin typeface="Arial" panose="020B0604020202020204" pitchFamily="34" charset="0"/>
                <a:ea typeface="Times New Roman" panose="02020603050405020304" pitchFamily="18" charset="0"/>
              </a:rPr>
              <a:t>A[3].</a:t>
            </a:r>
          </a:p>
          <a:p>
            <a:pPr marL="0" indent="0" algn="just">
              <a:lnSpc>
                <a:spcPct val="115000"/>
              </a:lnSpc>
              <a:buNone/>
            </a:pPr>
            <a:endParaRPr lang="en-US" sz="1800" b="1" dirty="0">
              <a:latin typeface="Arial" panose="020B0604020202020204" pitchFamily="34" charset="0"/>
              <a:ea typeface="Times New Roman" panose="02020603050405020304" pitchFamily="18" charset="0"/>
            </a:endParaRPr>
          </a:p>
          <a:p>
            <a:pPr marL="0" indent="0" algn="just">
              <a:lnSpc>
                <a:spcPct val="115000"/>
              </a:lnSpc>
              <a:buNone/>
            </a:pPr>
            <a:endParaRPr lang="en-US" sz="1800" b="1" dirty="0">
              <a:effectLst/>
              <a:latin typeface="Arial" panose="020B0604020202020204" pitchFamily="34" charset="0"/>
              <a:ea typeface="Times New Roman" panose="02020603050405020304" pitchFamily="18" charset="0"/>
            </a:endParaRPr>
          </a:p>
          <a:p>
            <a:pPr marL="0" indent="0" algn="just">
              <a:lnSpc>
                <a:spcPct val="115000"/>
              </a:lnSpc>
              <a:buNone/>
            </a:pPr>
            <a:endParaRPr lang="en-US" sz="1800" b="1" dirty="0">
              <a:latin typeface="Arial" panose="020B0604020202020204" pitchFamily="34" charset="0"/>
              <a:ea typeface="Times New Roman" panose="02020603050405020304" pitchFamily="18" charset="0"/>
            </a:endParaRPr>
          </a:p>
          <a:p>
            <a:pPr marL="0" indent="0" algn="just">
              <a:lnSpc>
                <a:spcPct val="115000"/>
              </a:lnSpc>
              <a:buNone/>
            </a:pPr>
            <a:r>
              <a:rPr lang="en-US" sz="1800" b="1" dirty="0">
                <a:effectLst/>
                <a:latin typeface="Arial" panose="020B0604020202020204" pitchFamily="34" charset="0"/>
                <a:ea typeface="Times New Roman" panose="02020603050405020304" pitchFamily="18" charset="0"/>
              </a:rPr>
              <a:t>Step 3</a:t>
            </a:r>
          </a:p>
          <a:p>
            <a:pPr marL="0" indent="0" algn="just">
              <a:lnSpc>
                <a:spcPct val="115000"/>
              </a:lnSpc>
              <a:buNone/>
            </a:pPr>
            <a:endParaRPr lang="en-US" sz="1800" b="1" dirty="0">
              <a:latin typeface="Arial" panose="020B0604020202020204" pitchFamily="34" charset="0"/>
              <a:ea typeface="Times New Roman" panose="02020603050405020304" pitchFamily="18" charset="0"/>
            </a:endParaRPr>
          </a:p>
          <a:p>
            <a:pPr marL="0" indent="0" algn="just">
              <a:lnSpc>
                <a:spcPct val="115000"/>
              </a:lnSpc>
              <a:buNone/>
            </a:pPr>
            <a:endParaRPr lang="en-US" sz="1800" b="1" dirty="0">
              <a:effectLst/>
              <a:latin typeface="Arial" panose="020B0604020202020204" pitchFamily="34" charset="0"/>
              <a:ea typeface="Times New Roman" panose="02020603050405020304" pitchFamily="18" charset="0"/>
            </a:endParaRPr>
          </a:p>
          <a:p>
            <a:pPr marL="0" indent="0" algn="just">
              <a:lnSpc>
                <a:spcPct val="115000"/>
              </a:lnSpc>
              <a:buNone/>
            </a:pPr>
            <a:r>
              <a:rPr lang="en-US" sz="1800" dirty="0">
                <a:effectLst/>
                <a:latin typeface="Arial" panose="020B0604020202020204" pitchFamily="34" charset="0"/>
                <a:ea typeface="Times New Roman" panose="02020603050405020304" pitchFamily="18" charset="0"/>
              </a:rPr>
              <a:t>Since it is not a match, </a:t>
            </a:r>
            <a:r>
              <a:rPr lang="en-US" sz="1800" dirty="0" err="1">
                <a:effectLst/>
                <a:latin typeface="Arial" panose="020B0604020202020204" pitchFamily="34" charset="0"/>
                <a:ea typeface="Times New Roman" panose="02020603050405020304" pitchFamily="18" charset="0"/>
              </a:rPr>
              <a:t>i</a:t>
            </a:r>
            <a:r>
              <a:rPr lang="en-US" sz="1800" dirty="0">
                <a:effectLst/>
                <a:latin typeface="Arial" panose="020B0604020202020204" pitchFamily="34" charset="0"/>
                <a:ea typeface="Times New Roman" panose="02020603050405020304" pitchFamily="18" charset="0"/>
              </a:rPr>
              <a:t> is again incremented by 3.</a:t>
            </a: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b="1" dirty="0">
                <a:effectLst/>
                <a:latin typeface="Arial" panose="020B0604020202020204" pitchFamily="34" charset="0"/>
                <a:ea typeface="Times New Roman" panose="02020603050405020304" pitchFamily="18" charset="0"/>
              </a:rPr>
              <a:t>Step 4</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C04549A7-4FEC-5D99-F199-5C4EC1F29AB5}"/>
              </a:ext>
            </a:extLst>
          </p:cNvPr>
          <p:cNvPicPr>
            <a:picLocks noChangeAspect="1"/>
          </p:cNvPicPr>
          <p:nvPr/>
        </p:nvPicPr>
        <p:blipFill>
          <a:blip r:embed="rId2"/>
          <a:stretch>
            <a:fillRect/>
          </a:stretch>
        </p:blipFill>
        <p:spPr>
          <a:xfrm>
            <a:off x="1558237" y="1537902"/>
            <a:ext cx="6213352" cy="809511"/>
          </a:xfrm>
          <a:prstGeom prst="rect">
            <a:avLst/>
          </a:prstGeom>
        </p:spPr>
      </p:pic>
      <p:pic>
        <p:nvPicPr>
          <p:cNvPr id="6" name="Picture 5">
            <a:extLst>
              <a:ext uri="{FF2B5EF4-FFF2-40B4-BE49-F238E27FC236}">
                <a16:creationId xmlns:a16="http://schemas.microsoft.com/office/drawing/2014/main" id="{DEBC8012-E130-4E26-3BA7-91AF06A90FA5}"/>
              </a:ext>
            </a:extLst>
          </p:cNvPr>
          <p:cNvPicPr>
            <a:picLocks noChangeAspect="1"/>
          </p:cNvPicPr>
          <p:nvPr/>
        </p:nvPicPr>
        <p:blipFill>
          <a:blip r:embed="rId3"/>
          <a:stretch>
            <a:fillRect/>
          </a:stretch>
        </p:blipFill>
        <p:spPr>
          <a:xfrm>
            <a:off x="351215" y="3363106"/>
            <a:ext cx="2414044" cy="465091"/>
          </a:xfrm>
          <a:prstGeom prst="rect">
            <a:avLst/>
          </a:prstGeom>
        </p:spPr>
      </p:pic>
      <p:pic>
        <p:nvPicPr>
          <p:cNvPr id="7" name="Picture 6">
            <a:extLst>
              <a:ext uri="{FF2B5EF4-FFF2-40B4-BE49-F238E27FC236}">
                <a16:creationId xmlns:a16="http://schemas.microsoft.com/office/drawing/2014/main" id="{BA31AC33-D584-A72A-F732-D44566AA3BDC}"/>
              </a:ext>
            </a:extLst>
          </p:cNvPr>
          <p:cNvPicPr>
            <a:picLocks noChangeAspect="1"/>
          </p:cNvPicPr>
          <p:nvPr/>
        </p:nvPicPr>
        <p:blipFill>
          <a:blip r:embed="rId4"/>
          <a:stretch>
            <a:fillRect/>
          </a:stretch>
        </p:blipFill>
        <p:spPr>
          <a:xfrm>
            <a:off x="413980" y="4527648"/>
            <a:ext cx="5342193" cy="1054286"/>
          </a:xfrm>
          <a:prstGeom prst="rect">
            <a:avLst/>
          </a:prstGeom>
        </p:spPr>
      </p:pic>
      <p:pic>
        <p:nvPicPr>
          <p:cNvPr id="9" name="Picture 8">
            <a:extLst>
              <a:ext uri="{FF2B5EF4-FFF2-40B4-BE49-F238E27FC236}">
                <a16:creationId xmlns:a16="http://schemas.microsoft.com/office/drawing/2014/main" id="{4C37E0A9-8B08-202D-B615-04789BCC538F}"/>
              </a:ext>
            </a:extLst>
          </p:cNvPr>
          <p:cNvPicPr>
            <a:picLocks noChangeAspect="1"/>
          </p:cNvPicPr>
          <p:nvPr/>
        </p:nvPicPr>
        <p:blipFill>
          <a:blip r:embed="rId5"/>
          <a:stretch>
            <a:fillRect/>
          </a:stretch>
        </p:blipFill>
        <p:spPr>
          <a:xfrm>
            <a:off x="1261546" y="6146616"/>
            <a:ext cx="1823530" cy="433314"/>
          </a:xfrm>
          <a:prstGeom prst="rect">
            <a:avLst/>
          </a:prstGeom>
        </p:spPr>
      </p:pic>
    </p:spTree>
    <p:extLst>
      <p:ext uri="{BB962C8B-B14F-4D97-AF65-F5344CB8AC3E}">
        <p14:creationId xmlns:p14="http://schemas.microsoft.com/office/powerpoint/2010/main" val="1634243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92500" lnSpcReduction="20000"/>
          </a:bodyPr>
          <a:lstStyle/>
          <a:p>
            <a:pPr marL="0" indent="0" algn="just">
              <a:lnSpc>
                <a:spcPct val="115000"/>
              </a:lnSpc>
              <a:buNone/>
            </a:pPr>
            <a:r>
              <a:rPr lang="en-US" sz="2000" b="1" dirty="0" err="1">
                <a:effectLst/>
                <a:latin typeface="Arial" panose="020B0604020202020204" pitchFamily="34" charset="0"/>
                <a:ea typeface="Times New Roman" panose="02020603050405020304" pitchFamily="18" charset="0"/>
              </a:rPr>
              <a:t>i</a:t>
            </a:r>
            <a:r>
              <a:rPr lang="en-US" sz="2000" dirty="0">
                <a:effectLst/>
                <a:latin typeface="Arial" panose="020B0604020202020204" pitchFamily="34" charset="0"/>
                <a:ea typeface="Times New Roman" panose="02020603050405020304" pitchFamily="18" charset="0"/>
              </a:rPr>
              <a:t> is incremented by </a:t>
            </a:r>
            <a:r>
              <a:rPr lang="en-US" sz="2000" b="1" dirty="0">
                <a:effectLst/>
                <a:latin typeface="Arial" panose="020B0604020202020204" pitchFamily="34" charset="0"/>
                <a:ea typeface="Times New Roman" panose="02020603050405020304" pitchFamily="18" charset="0"/>
              </a:rPr>
              <a:t>3</a:t>
            </a:r>
            <a:r>
              <a:rPr lang="en-US" sz="2000" dirty="0">
                <a:effectLst/>
                <a:latin typeface="Arial" panose="020B0604020202020204" pitchFamily="34" charset="0"/>
                <a:ea typeface="Times New Roman" panose="02020603050405020304" pitchFamily="18" charset="0"/>
              </a:rPr>
              <a:t> again. </a:t>
            </a:r>
            <a:r>
              <a:rPr lang="en-US" sz="2000" b="1" dirty="0">
                <a:effectLst/>
                <a:latin typeface="Arial" panose="020B0604020202020204" pitchFamily="34" charset="0"/>
                <a:ea typeface="Times New Roman" panose="02020603050405020304" pitchFamily="18" charset="0"/>
              </a:rPr>
              <a:t>A[9]</a:t>
            </a:r>
            <a:r>
              <a:rPr lang="en-US" sz="2000" dirty="0">
                <a:effectLst/>
                <a:latin typeface="Arial" panose="020B0604020202020204" pitchFamily="34" charset="0"/>
                <a:ea typeface="Times New Roman" panose="02020603050405020304" pitchFamily="18" charset="0"/>
              </a:rPr>
              <a:t> is compared with the key element.</a:t>
            </a:r>
          </a:p>
          <a:p>
            <a:pPr marL="0" indent="0" algn="just">
              <a:lnSpc>
                <a:spcPct val="115000"/>
              </a:lnSpc>
              <a:buNone/>
            </a:pPr>
            <a:endParaRPr lang="en-US" sz="2000" dirty="0">
              <a:latin typeface="Arial" panose="020B0604020202020204" pitchFamily="34" charset="0"/>
              <a:ea typeface="Times New Roman" panose="02020603050405020304" pitchFamily="18"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15000"/>
              </a:lnSpc>
              <a:buNone/>
            </a:pPr>
            <a:endParaRPr lang="en-US" sz="2000" dirty="0">
              <a:latin typeface="Arial" panose="020B0604020202020204" pitchFamily="34" charset="0"/>
              <a:ea typeface="Times New Roman" panose="02020603050405020304" pitchFamily="18" charset="0"/>
            </a:endParaRPr>
          </a:p>
          <a:p>
            <a:pPr marL="0" indent="0" algn="just">
              <a:lnSpc>
                <a:spcPct val="115000"/>
              </a:lnSpc>
              <a:buNone/>
            </a:pPr>
            <a:r>
              <a:rPr lang="en-US" sz="2000" b="1" dirty="0">
                <a:effectLst/>
                <a:latin typeface="Arial" panose="020B0604020202020204" pitchFamily="34" charset="0"/>
                <a:ea typeface="Times New Roman" panose="02020603050405020304" pitchFamily="18" charset="0"/>
              </a:rPr>
              <a:t>Step 5</a:t>
            </a:r>
          </a:p>
          <a:p>
            <a:pPr marL="0" indent="0" algn="just">
              <a:lnSpc>
                <a:spcPct val="115000"/>
              </a:lnSpc>
              <a:buNone/>
            </a:pPr>
            <a:endParaRPr lang="en-US" sz="2000" b="1" dirty="0">
              <a:effectLst/>
              <a:latin typeface="Arial" panose="020B0604020202020204" pitchFamily="34" charset="0"/>
              <a:ea typeface="Times New Roman" panose="02020603050405020304" pitchFamily="18" charset="0"/>
            </a:endParaRPr>
          </a:p>
          <a:p>
            <a:pPr marL="0" indent="0" algn="just">
              <a:lnSpc>
                <a:spcPct val="115000"/>
              </a:lnSpc>
              <a:buNone/>
            </a:pPr>
            <a:endParaRPr lang="en-US" sz="2000" b="1" dirty="0">
              <a:latin typeface="Arial" panose="020B0604020202020204" pitchFamily="34" charset="0"/>
              <a:ea typeface="Times New Roman" panose="02020603050405020304" pitchFamily="18"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rPr>
              <a:t>However, 88 is greater than 66, therefore linear search is applied on the current block.</a:t>
            </a:r>
          </a:p>
          <a:p>
            <a:pPr marL="0" indent="0" algn="just">
              <a:lnSpc>
                <a:spcPct val="115000"/>
              </a:lnSpc>
              <a:buNone/>
            </a:pPr>
            <a:endParaRPr lang="en-US" sz="2000" dirty="0">
              <a:latin typeface="Arial" panose="020B0604020202020204" pitchFamily="34" charset="0"/>
              <a:ea typeface="Times New Roman" panose="02020603050405020304" pitchFamily="18" charset="0"/>
            </a:endParaRPr>
          </a:p>
          <a:p>
            <a:pPr marL="0" indent="0" algn="just">
              <a:lnSpc>
                <a:spcPct val="115000"/>
              </a:lnSpc>
              <a:buNone/>
            </a:pPr>
            <a:endParaRPr lang="en-US" sz="2000" dirty="0">
              <a:effectLst/>
              <a:latin typeface="Arial" panose="020B0604020202020204" pitchFamily="34" charset="0"/>
              <a:ea typeface="Times New Roman" panose="02020603050405020304" pitchFamily="18" charset="0"/>
            </a:endParaRPr>
          </a:p>
          <a:p>
            <a:pPr marL="0" indent="0" algn="just">
              <a:lnSpc>
                <a:spcPct val="115000"/>
              </a:lnSpc>
              <a:buNone/>
            </a:pPr>
            <a:endParaRPr lang="en-US" sz="2000" dirty="0">
              <a:latin typeface="Arial" panose="020B0604020202020204" pitchFamily="34" charset="0"/>
              <a:ea typeface="Times New Roman" panose="02020603050405020304" pitchFamily="18" charset="0"/>
            </a:endParaRPr>
          </a:p>
          <a:p>
            <a:pPr marL="0" indent="0" algn="just">
              <a:lnSpc>
                <a:spcPct val="115000"/>
              </a:lnSpc>
              <a:buNone/>
            </a:pPr>
            <a:r>
              <a:rPr lang="en-US" sz="2000" b="1" dirty="0">
                <a:effectLst/>
                <a:latin typeface="Arial" panose="020B0604020202020204" pitchFamily="34" charset="0"/>
                <a:ea typeface="Times New Roman" panose="02020603050405020304" pitchFamily="18" charset="0"/>
              </a:rPr>
              <a:t>Step 6</a:t>
            </a:r>
            <a:endParaRPr lang="en-US" sz="20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2000" dirty="0">
                <a:effectLst/>
                <a:latin typeface="Arial" panose="020B0604020202020204" pitchFamily="34" charset="0"/>
                <a:ea typeface="Times New Roman" panose="02020603050405020304" pitchFamily="18" charset="0"/>
              </a:rPr>
              <a:t>After applying linear search, the pointer increments from 6th index to </a:t>
            </a:r>
            <a:r>
              <a:rPr lang="en-US" sz="2000" b="1" dirty="0">
                <a:effectLst/>
                <a:latin typeface="Arial" panose="020B0604020202020204" pitchFamily="34" charset="0"/>
                <a:ea typeface="Times New Roman" panose="02020603050405020304" pitchFamily="18" charset="0"/>
              </a:rPr>
              <a:t>7</a:t>
            </a:r>
            <a:r>
              <a:rPr lang="en-US" sz="2000" b="1"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Therefore, A[7] is compared with the key element.</a:t>
            </a:r>
            <a:endParaRPr lang="en-US" sz="20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423973B8-E8D1-A6C6-7F44-8A901ED7DFE0}"/>
              </a:ext>
            </a:extLst>
          </p:cNvPr>
          <p:cNvPicPr>
            <a:picLocks noChangeAspect="1"/>
          </p:cNvPicPr>
          <p:nvPr/>
        </p:nvPicPr>
        <p:blipFill>
          <a:blip r:embed="rId2"/>
          <a:stretch>
            <a:fillRect/>
          </a:stretch>
        </p:blipFill>
        <p:spPr>
          <a:xfrm>
            <a:off x="3255565" y="1594594"/>
            <a:ext cx="5192399" cy="1074449"/>
          </a:xfrm>
          <a:prstGeom prst="rect">
            <a:avLst/>
          </a:prstGeom>
        </p:spPr>
      </p:pic>
      <p:pic>
        <p:nvPicPr>
          <p:cNvPr id="6" name="Picture 5">
            <a:extLst>
              <a:ext uri="{FF2B5EF4-FFF2-40B4-BE49-F238E27FC236}">
                <a16:creationId xmlns:a16="http://schemas.microsoft.com/office/drawing/2014/main" id="{69E01866-2534-4C17-AC87-76509D4DC2F2}"/>
              </a:ext>
            </a:extLst>
          </p:cNvPr>
          <p:cNvPicPr>
            <a:picLocks noChangeAspect="1"/>
          </p:cNvPicPr>
          <p:nvPr/>
        </p:nvPicPr>
        <p:blipFill>
          <a:blip r:embed="rId3"/>
          <a:stretch>
            <a:fillRect/>
          </a:stretch>
        </p:blipFill>
        <p:spPr>
          <a:xfrm>
            <a:off x="415131" y="3228975"/>
            <a:ext cx="2370200" cy="469568"/>
          </a:xfrm>
          <a:prstGeom prst="rect">
            <a:avLst/>
          </a:prstGeom>
        </p:spPr>
      </p:pic>
      <p:pic>
        <p:nvPicPr>
          <p:cNvPr id="7" name="Picture 6">
            <a:extLst>
              <a:ext uri="{FF2B5EF4-FFF2-40B4-BE49-F238E27FC236}">
                <a16:creationId xmlns:a16="http://schemas.microsoft.com/office/drawing/2014/main" id="{31290595-311E-C66F-B0B8-143102A605A5}"/>
              </a:ext>
            </a:extLst>
          </p:cNvPr>
          <p:cNvPicPr>
            <a:picLocks noChangeAspect="1"/>
          </p:cNvPicPr>
          <p:nvPr/>
        </p:nvPicPr>
        <p:blipFill>
          <a:blip r:embed="rId4"/>
          <a:stretch>
            <a:fillRect/>
          </a:stretch>
        </p:blipFill>
        <p:spPr>
          <a:xfrm>
            <a:off x="1776536" y="4292988"/>
            <a:ext cx="5383990" cy="1109594"/>
          </a:xfrm>
          <a:prstGeom prst="rect">
            <a:avLst/>
          </a:prstGeom>
        </p:spPr>
      </p:pic>
    </p:spTree>
    <p:extLst>
      <p:ext uri="{BB962C8B-B14F-4D97-AF65-F5344CB8AC3E}">
        <p14:creationId xmlns:p14="http://schemas.microsoft.com/office/powerpoint/2010/main" val="371825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15000"/>
              </a:lnSpc>
              <a:buNone/>
            </a:pPr>
            <a:r>
              <a:rPr lang="en-US" sz="1800" dirty="0">
                <a:effectLst/>
                <a:latin typeface="Arial" panose="020B0604020202020204" pitchFamily="34" charset="0"/>
                <a:ea typeface="Times New Roman" panose="02020603050405020304" pitchFamily="18" charset="0"/>
              </a:rPr>
              <a:t>We find that </a:t>
            </a:r>
            <a:r>
              <a:rPr lang="en-US" sz="1800" b="1" dirty="0">
                <a:effectLst/>
                <a:latin typeface="Arial" panose="020B0604020202020204" pitchFamily="34" charset="0"/>
                <a:ea typeface="Times New Roman" panose="02020603050405020304" pitchFamily="18" charset="0"/>
              </a:rPr>
              <a:t>A[7</a:t>
            </a:r>
            <a:r>
              <a:rPr lang="en-US" sz="1800" dirty="0">
                <a:effectLst/>
                <a:latin typeface="Arial" panose="020B0604020202020204" pitchFamily="34" charset="0"/>
                <a:ea typeface="Times New Roman" panose="02020603050405020304" pitchFamily="18" charset="0"/>
              </a:rPr>
              <a:t>] is the required element, hence the program returns 7th index as the output.</a:t>
            </a: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jump search algorithm is an extended variant of linear search. </a:t>
            </a: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algorithm divides the input array into multiple small blocks and </a:t>
            </a:r>
            <a:r>
              <a:rPr lang="en-US" sz="2000" b="1" dirty="0">
                <a:effectLst/>
                <a:latin typeface="Arial" panose="020B0604020202020204" pitchFamily="34" charset="0"/>
                <a:ea typeface="Times New Roman" panose="02020603050405020304" pitchFamily="18" charset="0"/>
                <a:cs typeface="Arial" panose="020B0604020202020204" pitchFamily="34" charset="0"/>
              </a:rPr>
              <a:t>performs the linear search on a single block</a:t>
            </a:r>
            <a:r>
              <a:rPr lang="en-US" sz="2000" dirty="0">
                <a:effectLst/>
                <a:latin typeface="Arial" panose="020B0604020202020204" pitchFamily="34" charset="0"/>
                <a:ea typeface="Times New Roman" panose="02020603050405020304" pitchFamily="18" charset="0"/>
                <a:cs typeface="Arial" panose="020B0604020202020204" pitchFamily="34" charset="0"/>
              </a:rPr>
              <a:t> that is assumed to contain the element. </a:t>
            </a: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If the element is not found in the assumed blocked, it returns an unsuccessful search.</a:t>
            </a: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B66E810C-2138-20CB-6634-DE0AAADA2BE0}"/>
              </a:ext>
            </a:extLst>
          </p:cNvPr>
          <p:cNvPicPr>
            <a:picLocks noChangeAspect="1"/>
          </p:cNvPicPr>
          <p:nvPr/>
        </p:nvPicPr>
        <p:blipFill>
          <a:blip r:embed="rId2"/>
          <a:stretch>
            <a:fillRect/>
          </a:stretch>
        </p:blipFill>
        <p:spPr>
          <a:xfrm>
            <a:off x="413980" y="941695"/>
            <a:ext cx="6895620" cy="1323833"/>
          </a:xfrm>
          <a:prstGeom prst="rect">
            <a:avLst/>
          </a:prstGeom>
        </p:spPr>
      </p:pic>
      <p:pic>
        <p:nvPicPr>
          <p:cNvPr id="6" name="Picture 5">
            <a:extLst>
              <a:ext uri="{FF2B5EF4-FFF2-40B4-BE49-F238E27FC236}">
                <a16:creationId xmlns:a16="http://schemas.microsoft.com/office/drawing/2014/main" id="{B1F95E74-EBD6-EED6-B2A2-883B0ECF0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41" y="5010671"/>
            <a:ext cx="5133975" cy="1809750"/>
          </a:xfrm>
          <a:prstGeom prst="rect">
            <a:avLst/>
          </a:prstGeom>
        </p:spPr>
      </p:pic>
    </p:spTree>
    <p:extLst>
      <p:ext uri="{BB962C8B-B14F-4D97-AF65-F5344CB8AC3E}">
        <p14:creationId xmlns:p14="http://schemas.microsoft.com/office/powerpoint/2010/main" val="102294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Next we compare 33 and 35. We find that both are in already sorted positions</a:t>
            </a: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Then we move to the next two values, 35 and 10.</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We know then that 10 is smaller 35. Hence they are not sorted. We swap these values. We find that we have reached the end of the array. After one iteration, the array should look like this −</a:t>
            </a: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descr="sorted_positions">
            <a:extLst>
              <a:ext uri="{FF2B5EF4-FFF2-40B4-BE49-F238E27FC236}">
                <a16:creationId xmlns:a16="http://schemas.microsoft.com/office/drawing/2014/main" id="{B6F97FA0-F1E8-2BC4-EA60-2D7B69E2C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161" y="1410278"/>
            <a:ext cx="2119630" cy="707390"/>
          </a:xfrm>
          <a:prstGeom prst="rect">
            <a:avLst/>
          </a:prstGeom>
          <a:noFill/>
          <a:ln>
            <a:noFill/>
          </a:ln>
        </p:spPr>
      </p:pic>
      <p:pic>
        <p:nvPicPr>
          <p:cNvPr id="7" name="Picture 6" descr="two_values">
            <a:extLst>
              <a:ext uri="{FF2B5EF4-FFF2-40B4-BE49-F238E27FC236}">
                <a16:creationId xmlns:a16="http://schemas.microsoft.com/office/drawing/2014/main" id="{AA7C8B94-ED2E-3616-7FA1-7044CA99BD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855" y="2633120"/>
            <a:ext cx="2754242" cy="918712"/>
          </a:xfrm>
          <a:prstGeom prst="rect">
            <a:avLst/>
          </a:prstGeom>
          <a:noFill/>
          <a:ln>
            <a:noFill/>
          </a:ln>
        </p:spPr>
      </p:pic>
      <p:pic>
        <p:nvPicPr>
          <p:cNvPr id="10" name="Picture 9" descr="10_smaller_35">
            <a:extLst>
              <a:ext uri="{FF2B5EF4-FFF2-40B4-BE49-F238E27FC236}">
                <a16:creationId xmlns:a16="http://schemas.microsoft.com/office/drawing/2014/main" id="{896D3968-26B9-F6CB-C2CF-DD935FF85D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161" y="4933058"/>
            <a:ext cx="3496498" cy="1167491"/>
          </a:xfrm>
          <a:prstGeom prst="rect">
            <a:avLst/>
          </a:prstGeom>
          <a:noFill/>
          <a:ln>
            <a:noFill/>
          </a:ln>
        </p:spPr>
      </p:pic>
    </p:spTree>
    <p:extLst>
      <p:ext uri="{BB962C8B-B14F-4D97-AF65-F5344CB8AC3E}">
        <p14:creationId xmlns:p14="http://schemas.microsoft.com/office/powerpoint/2010/main" val="534382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77500" lnSpcReduction="20000"/>
          </a:bodyPr>
          <a:lstStyle/>
          <a:p>
            <a:pPr marL="0" marR="0" indent="0" algn="just">
              <a:lnSpc>
                <a:spcPct val="115000"/>
              </a:lnSpc>
              <a:buNone/>
            </a:pPr>
            <a:r>
              <a:rPr lang="en-GB" sz="4200" b="1" dirty="0">
                <a:effectLst/>
                <a:latin typeface="Arial" panose="020B0604020202020204" pitchFamily="34" charset="0"/>
                <a:ea typeface="Times New Roman" panose="02020603050405020304" pitchFamily="18" charset="0"/>
                <a:cs typeface="Arial" panose="020B0604020202020204" pitchFamily="34" charset="0"/>
              </a:rPr>
              <a:t>Python code implementation</a:t>
            </a:r>
          </a:p>
          <a:p>
            <a:pPr marL="0" indent="0">
              <a:lnSpc>
                <a:spcPct val="115000"/>
              </a:lnSpc>
              <a:buNone/>
            </a:pP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import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math</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def</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err="1">
                <a:solidFill>
                  <a:srgbClr val="A6E22C"/>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jump_search</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math.</a:t>
            </a:r>
            <a:r>
              <a:rPr lang="en-US" sz="29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sqrt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while</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(a[m]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and</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m</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m</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(m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&gt;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return</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(m):</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return</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return</a:t>
            </a:r>
            <a: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9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9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br>
              <a:rPr lang="en-US" sz="29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2256B4F-451F-A8B4-29BA-ED20A40D2041}"/>
              </a:ext>
            </a:extLst>
          </p:cNvPr>
          <p:cNvSpPr txBox="1"/>
          <p:nvPr/>
        </p:nvSpPr>
        <p:spPr>
          <a:xfrm>
            <a:off x="5257801" y="1492782"/>
            <a:ext cx="6093724" cy="4670830"/>
          </a:xfrm>
          <a:prstGeom prst="rect">
            <a:avLst/>
          </a:prstGeom>
          <a:noFill/>
        </p:spPr>
        <p:txBody>
          <a:bodyPr wrap="square">
            <a:spAutoFit/>
          </a:bodyPr>
          <a:lstStyle/>
          <a:p>
            <a:pPr marL="0" indent="0">
              <a:lnSpc>
                <a:spcPct val="115000"/>
              </a:lnSpc>
              <a:buNone/>
            </a:pP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6</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12</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14</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19</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22</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48</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66</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79</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88</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104</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126</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len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elements are: "</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end</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key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66</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r>
              <a:rPr lang="en-US" sz="2000" kern="0" dirty="0" err="1">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The</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element to be searched: "</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key)</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index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jump_search</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 key)</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(index </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&gt;=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"The element is found at position: "</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(index</a:t>
            </a: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else</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000" kern="0" dirty="0" err="1">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a:t>
            </a:r>
            <a:r>
              <a:rPr lang="en-US" sz="2000" kern="0" dirty="0" err="1">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Unsuccessful</a:t>
            </a:r>
            <a:r>
              <a:rPr lang="en-US" sz="20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Search"</a:t>
            </a:r>
            <a:r>
              <a:rPr lang="en-US" sz="20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2769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80F3DFCD-91C1-E922-8B1C-455D3A0BB5BC}"/>
              </a:ext>
            </a:extLst>
          </p:cNvPr>
          <p:cNvPicPr>
            <a:picLocks noChangeAspect="1"/>
          </p:cNvPicPr>
          <p:nvPr/>
        </p:nvPicPr>
        <p:blipFill>
          <a:blip r:embed="rId2"/>
          <a:stretch>
            <a:fillRect/>
          </a:stretch>
        </p:blipFill>
        <p:spPr>
          <a:xfrm>
            <a:off x="413981" y="941696"/>
            <a:ext cx="6902301" cy="3209712"/>
          </a:xfrm>
          <a:prstGeom prst="rect">
            <a:avLst/>
          </a:prstGeom>
        </p:spPr>
      </p:pic>
    </p:spTree>
    <p:extLst>
      <p:ext uri="{BB962C8B-B14F-4D97-AF65-F5344CB8AC3E}">
        <p14:creationId xmlns:p14="http://schemas.microsoft.com/office/powerpoint/2010/main" val="157205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000" b="1" dirty="0">
                <a:effectLst/>
                <a:latin typeface="Arial" panose="020B0604020202020204" pitchFamily="34" charset="0"/>
                <a:ea typeface="Times New Roman" panose="02020603050405020304" pitchFamily="18" charset="0"/>
              </a:rPr>
              <a:t>Exponential Search Algorithm</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Exponential search algorithm targets a range of an input array in which it assumes that the required element must be present in and performs a </a:t>
            </a:r>
            <a:r>
              <a:rPr lang="en-US" sz="2000" b="1" dirty="0">
                <a:effectLst/>
                <a:latin typeface="Arial" panose="020B0604020202020204" pitchFamily="34" charset="0"/>
                <a:ea typeface="Times New Roman" panose="02020603050405020304" pitchFamily="18" charset="0"/>
                <a:cs typeface="Arial" panose="020B0604020202020204" pitchFamily="34" charset="0"/>
              </a:rPr>
              <a:t>binary search on that particular small range</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This algorithm is also known as doubling search or finger search.</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It is similar to </a:t>
            </a:r>
            <a:r>
              <a:rPr lang="en-US" sz="2000" b="1" dirty="0">
                <a:effectLst/>
                <a:latin typeface="Arial" panose="020B0604020202020204" pitchFamily="34" charset="0"/>
                <a:ea typeface="Times New Roman" panose="02020603050405020304" pitchFamily="18" charset="0"/>
                <a:cs typeface="Arial" panose="020B0604020202020204" pitchFamily="34" charset="0"/>
              </a:rPr>
              <a:t>jump</a:t>
            </a:r>
            <a:r>
              <a:rPr lang="en-US" sz="2000" dirty="0">
                <a:effectLst/>
                <a:latin typeface="Arial" panose="020B0604020202020204" pitchFamily="34" charset="0"/>
                <a:ea typeface="Times New Roman" panose="02020603050405020304" pitchFamily="18" charset="0"/>
                <a:cs typeface="Arial" panose="020B0604020202020204" pitchFamily="34" charset="0"/>
              </a:rPr>
              <a:t> search in </a:t>
            </a:r>
            <a:r>
              <a:rPr lang="en-US" sz="2000" b="1" dirty="0">
                <a:effectLst/>
                <a:latin typeface="Arial" panose="020B0604020202020204" pitchFamily="34" charset="0"/>
                <a:ea typeface="Times New Roman" panose="02020603050405020304" pitchFamily="18" charset="0"/>
                <a:cs typeface="Arial" panose="020B0604020202020204" pitchFamily="34" charset="0"/>
              </a:rPr>
              <a:t>dividing</a:t>
            </a:r>
            <a:r>
              <a:rPr lang="en-US" sz="2000" dirty="0">
                <a:effectLst/>
                <a:latin typeface="Arial" panose="020B0604020202020204" pitchFamily="34" charset="0"/>
                <a:ea typeface="Times New Roman" panose="02020603050405020304" pitchFamily="18" charset="0"/>
                <a:cs typeface="Arial" panose="020B0604020202020204" pitchFamily="34" charset="0"/>
              </a:rPr>
              <a:t>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sorted input into multiple blocks</a:t>
            </a:r>
            <a:r>
              <a:rPr lang="en-US" sz="2000" dirty="0">
                <a:effectLst/>
                <a:latin typeface="Arial" panose="020B0604020202020204" pitchFamily="34" charset="0"/>
                <a:ea typeface="Times New Roman" panose="02020603050405020304" pitchFamily="18" charset="0"/>
                <a:cs typeface="Arial" panose="020B0604020202020204" pitchFamily="34" charset="0"/>
              </a:rPr>
              <a:t> and conducting a smaller scale search. </a:t>
            </a:r>
          </a:p>
          <a:p>
            <a:pPr marL="0" marR="0"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However, the difference occurs while performing </a:t>
            </a:r>
            <a:r>
              <a:rPr lang="en-US" sz="2000" b="1" dirty="0">
                <a:effectLst/>
                <a:latin typeface="Arial" panose="020B0604020202020204" pitchFamily="34" charset="0"/>
                <a:ea typeface="Times New Roman" panose="02020603050405020304" pitchFamily="18" charset="0"/>
                <a:cs typeface="Arial" panose="020B0604020202020204" pitchFamily="34" charset="0"/>
              </a:rPr>
              <a:t>computations</a:t>
            </a:r>
            <a:r>
              <a:rPr lang="en-US" sz="2000" dirty="0">
                <a:effectLst/>
                <a:latin typeface="Arial" panose="020B0604020202020204" pitchFamily="34" charset="0"/>
                <a:ea typeface="Times New Roman" panose="02020603050405020304" pitchFamily="18" charset="0"/>
                <a:cs typeface="Arial" panose="020B0604020202020204" pitchFamily="34" charset="0"/>
              </a:rPr>
              <a:t> to divide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blocks</a:t>
            </a:r>
            <a:r>
              <a:rPr lang="en-US" sz="2000" dirty="0">
                <a:effectLst/>
                <a:latin typeface="Arial" panose="020B0604020202020204" pitchFamily="34" charset="0"/>
                <a:ea typeface="Times New Roman" panose="02020603050405020304" pitchFamily="18" charset="0"/>
                <a:cs typeface="Arial" panose="020B0604020202020204" pitchFamily="34" charset="0"/>
              </a:rPr>
              <a:t> and the type of </a:t>
            </a:r>
            <a:r>
              <a:rPr lang="en-US" sz="2000" b="1" dirty="0">
                <a:effectLst/>
                <a:latin typeface="Arial" panose="020B0604020202020204" pitchFamily="34" charset="0"/>
                <a:ea typeface="Times New Roman" panose="02020603050405020304" pitchFamily="18" charset="0"/>
                <a:cs typeface="Arial" panose="020B0604020202020204" pitchFamily="34" charset="0"/>
              </a:rPr>
              <a:t>smaller scale search </a:t>
            </a:r>
            <a:r>
              <a:rPr lang="en-US" sz="2000" dirty="0">
                <a:effectLst/>
                <a:latin typeface="Arial" panose="020B0604020202020204" pitchFamily="34" charset="0"/>
                <a:ea typeface="Times New Roman" panose="02020603050405020304" pitchFamily="18" charset="0"/>
                <a:cs typeface="Arial" panose="020B0604020202020204" pitchFamily="34" charset="0"/>
              </a:rPr>
              <a:t>applied (jump search applies linear search and exponential search applies binary search).</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2845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algn="just">
              <a:lnSpc>
                <a:spcPct val="150000"/>
              </a:lnSpc>
            </a:pPr>
            <a:r>
              <a:rPr lang="en-US" sz="2000" dirty="0">
                <a:effectLst/>
                <a:latin typeface="Arial" panose="020B0604020202020204" pitchFamily="34" charset="0"/>
                <a:ea typeface="Times New Roman" panose="02020603050405020304" pitchFamily="18" charset="0"/>
              </a:rPr>
              <a:t>Hence, this algorithm jumps </a:t>
            </a:r>
            <a:r>
              <a:rPr lang="en-US" sz="2000" b="1" dirty="0">
                <a:effectLst/>
                <a:latin typeface="Arial" panose="020B0604020202020204" pitchFamily="34" charset="0"/>
                <a:ea typeface="Times New Roman" panose="02020603050405020304" pitchFamily="18" charset="0"/>
              </a:rPr>
              <a:t>exponentially</a:t>
            </a:r>
            <a:r>
              <a:rPr lang="en-US" sz="2000" dirty="0">
                <a:effectLst/>
                <a:latin typeface="Arial" panose="020B0604020202020204" pitchFamily="34" charset="0"/>
                <a:ea typeface="Times New Roman" panose="02020603050405020304" pitchFamily="18" charset="0"/>
              </a:rPr>
              <a:t> in the powers of </a:t>
            </a:r>
            <a:r>
              <a:rPr lang="en-US" sz="2000" b="1" dirty="0">
                <a:effectLst/>
                <a:latin typeface="Arial" panose="020B0604020202020204" pitchFamily="34" charset="0"/>
                <a:ea typeface="Times New Roman" panose="02020603050405020304" pitchFamily="18" charset="0"/>
              </a:rPr>
              <a:t>2</a:t>
            </a:r>
            <a:r>
              <a:rPr lang="en-US" sz="2000" dirty="0">
                <a:effectLst/>
                <a:latin typeface="Arial" panose="020B0604020202020204" pitchFamily="34" charset="0"/>
                <a:ea typeface="Times New Roman" panose="02020603050405020304" pitchFamily="18" charset="0"/>
              </a:rPr>
              <a:t>.</a:t>
            </a:r>
          </a:p>
          <a:p>
            <a:pPr algn="just">
              <a:lnSpc>
                <a:spcPct val="150000"/>
              </a:lnSpc>
            </a:pPr>
            <a:r>
              <a:rPr lang="en-US" sz="2000" dirty="0">
                <a:effectLst/>
                <a:latin typeface="Arial" panose="020B0604020202020204" pitchFamily="34" charset="0"/>
                <a:ea typeface="Times New Roman" panose="02020603050405020304" pitchFamily="18" charset="0"/>
              </a:rPr>
              <a:t> In simpler words, the search is performed on the blocks divided using </a:t>
            </a:r>
            <a:r>
              <a:rPr lang="en-US" sz="2000" b="1" dirty="0">
                <a:effectLst/>
                <a:latin typeface="Arial" panose="020B0604020202020204" pitchFamily="34" charset="0"/>
                <a:ea typeface="Times New Roman" panose="02020603050405020304" pitchFamily="18" charset="0"/>
              </a:rPr>
              <a:t>pow(2, k</a:t>
            </a:r>
            <a:r>
              <a:rPr lang="en-US" sz="2000" dirty="0">
                <a:effectLst/>
                <a:latin typeface="Arial" panose="020B0604020202020204" pitchFamily="34" charset="0"/>
                <a:ea typeface="Times New Roman" panose="02020603050405020304" pitchFamily="18" charset="0"/>
              </a:rPr>
              <a:t>) where </a:t>
            </a:r>
            <a:r>
              <a:rPr lang="en-US" sz="2000" b="1" dirty="0">
                <a:effectLst/>
                <a:latin typeface="Arial" panose="020B0604020202020204" pitchFamily="34" charset="0"/>
                <a:ea typeface="Times New Roman" panose="02020603050405020304" pitchFamily="18" charset="0"/>
              </a:rPr>
              <a:t>k</a:t>
            </a:r>
            <a:r>
              <a:rPr lang="en-US" sz="2000" dirty="0">
                <a:effectLst/>
                <a:latin typeface="Arial" panose="020B0604020202020204" pitchFamily="34" charset="0"/>
                <a:ea typeface="Times New Roman" panose="02020603050405020304" pitchFamily="18" charset="0"/>
              </a:rPr>
              <a:t> is an integer greater than or equal to 0. </a:t>
            </a:r>
          </a:p>
          <a:p>
            <a:pPr algn="just">
              <a:lnSpc>
                <a:spcPct val="150000"/>
              </a:lnSpc>
            </a:pPr>
            <a:r>
              <a:rPr lang="en-US" sz="2000" dirty="0">
                <a:effectLst/>
                <a:latin typeface="Arial" panose="020B0604020202020204" pitchFamily="34" charset="0"/>
                <a:ea typeface="Times New Roman" panose="02020603050405020304" pitchFamily="18" charset="0"/>
              </a:rPr>
              <a:t>Once the element at position pow(2, n) is greater than the key element, binary search is performed on the current block.</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B6A2B95F-EC0D-981A-5E30-11EF6243D1A0}"/>
              </a:ext>
            </a:extLst>
          </p:cNvPr>
          <p:cNvPicPr>
            <a:picLocks noChangeAspect="1"/>
          </p:cNvPicPr>
          <p:nvPr/>
        </p:nvPicPr>
        <p:blipFill>
          <a:blip r:embed="rId2"/>
          <a:stretch>
            <a:fillRect/>
          </a:stretch>
        </p:blipFill>
        <p:spPr>
          <a:xfrm>
            <a:off x="2694541" y="3588048"/>
            <a:ext cx="6206403" cy="2785456"/>
          </a:xfrm>
          <a:prstGeom prst="rect">
            <a:avLst/>
          </a:prstGeom>
        </p:spPr>
      </p:pic>
    </p:spTree>
    <p:extLst>
      <p:ext uri="{BB962C8B-B14F-4D97-AF65-F5344CB8AC3E}">
        <p14:creationId xmlns:p14="http://schemas.microsoft.com/office/powerpoint/2010/main" val="2704869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92500"/>
          </a:bodyPr>
          <a:lstStyle/>
          <a:p>
            <a:pPr algn="just">
              <a:lnSpc>
                <a:spcPct val="150000"/>
              </a:lnSpc>
            </a:pPr>
            <a:r>
              <a:rPr lang="en-US" sz="2000" b="1" dirty="0">
                <a:effectLst/>
                <a:latin typeface="Arial" panose="020B0604020202020204" pitchFamily="34" charset="0"/>
                <a:ea typeface="Times New Roman" panose="02020603050405020304" pitchFamily="18" charset="0"/>
              </a:rPr>
              <a:t>Step 1 </a:t>
            </a:r>
            <a:r>
              <a:rPr lang="en-US" sz="2000" dirty="0">
                <a:effectLst/>
                <a:latin typeface="Arial" panose="020B0604020202020204" pitchFamily="34" charset="0"/>
                <a:ea typeface="Times New Roman" panose="02020603050405020304" pitchFamily="18" charset="0"/>
              </a:rPr>
              <a:t>− Compare the first element in the array with the key, if a match is found return the 0th index.</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Step 2 </a:t>
            </a:r>
            <a:r>
              <a:rPr lang="en-US" sz="2000" dirty="0">
                <a:effectLst/>
                <a:latin typeface="Arial" panose="020B0604020202020204" pitchFamily="34" charset="0"/>
                <a:ea typeface="Times New Roman" panose="02020603050405020304" pitchFamily="18" charset="0"/>
              </a:rPr>
              <a:t>− Initialize </a:t>
            </a:r>
            <a:r>
              <a:rPr lang="en-US" sz="2000" b="1" dirty="0" err="1">
                <a:effectLst/>
                <a:latin typeface="Arial" panose="020B0604020202020204" pitchFamily="34" charset="0"/>
                <a:ea typeface="Times New Roman" panose="02020603050405020304" pitchFamily="18" charset="0"/>
              </a:rPr>
              <a:t>i</a:t>
            </a:r>
            <a:r>
              <a:rPr lang="en-US" sz="2000" b="1" dirty="0">
                <a:effectLst/>
                <a:latin typeface="Arial" panose="020B0604020202020204" pitchFamily="34" charset="0"/>
                <a:ea typeface="Times New Roman" panose="02020603050405020304" pitchFamily="18" charset="0"/>
              </a:rPr>
              <a:t> = 1 </a:t>
            </a:r>
            <a:r>
              <a:rPr lang="en-US" sz="2000" dirty="0">
                <a:effectLst/>
                <a:latin typeface="Arial" panose="020B0604020202020204" pitchFamily="34" charset="0"/>
                <a:ea typeface="Times New Roman" panose="02020603050405020304" pitchFamily="18" charset="0"/>
              </a:rPr>
              <a:t>and compare the </a:t>
            </a:r>
            <a:r>
              <a:rPr lang="en-US" sz="2000" b="1" dirty="0" err="1">
                <a:effectLst/>
                <a:latin typeface="Arial" panose="020B0604020202020204" pitchFamily="34" charset="0"/>
                <a:ea typeface="Times New Roman" panose="02020603050405020304" pitchFamily="18" charset="0"/>
              </a:rPr>
              <a:t>i</a:t>
            </a:r>
            <a:r>
              <a:rPr lang="en-US" sz="2000" b="1" baseline="30000" dirty="0" err="1">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element of the array with the key to be search. If it matches return the index.</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Step 3 </a:t>
            </a:r>
            <a:r>
              <a:rPr lang="en-US" sz="2000" dirty="0">
                <a:effectLst/>
                <a:latin typeface="Arial" panose="020B0604020202020204" pitchFamily="34" charset="0"/>
                <a:ea typeface="Times New Roman" panose="02020603050405020304" pitchFamily="18" charset="0"/>
              </a:rPr>
              <a:t>− If the element does not match, jump through the array exponentially in the powers of </a:t>
            </a:r>
            <a:r>
              <a:rPr lang="en-US" sz="2000" b="1" dirty="0">
                <a:effectLst/>
                <a:latin typeface="Arial" panose="020B0604020202020204" pitchFamily="34" charset="0"/>
                <a:ea typeface="Times New Roman" panose="02020603050405020304" pitchFamily="18" charset="0"/>
              </a:rPr>
              <a:t>2</a:t>
            </a:r>
            <a:r>
              <a:rPr lang="en-US" sz="2000" dirty="0">
                <a:effectLst/>
                <a:latin typeface="Arial" panose="020B0604020202020204" pitchFamily="34" charset="0"/>
                <a:ea typeface="Times New Roman" panose="02020603050405020304" pitchFamily="18" charset="0"/>
              </a:rPr>
              <a:t>. Therefore, now the algorithm compares the element present in the incremental position.</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Step 4 </a:t>
            </a:r>
            <a:r>
              <a:rPr lang="en-US" sz="2000" dirty="0">
                <a:effectLst/>
                <a:latin typeface="Arial" panose="020B0604020202020204" pitchFamily="34" charset="0"/>
                <a:ea typeface="Times New Roman" panose="02020603050405020304" pitchFamily="18" charset="0"/>
              </a:rPr>
              <a:t>− If the match is found, the index is returned. Otherwise Step </a:t>
            </a:r>
            <a:r>
              <a:rPr lang="en-US" sz="2000" b="1" dirty="0">
                <a:effectLst/>
                <a:latin typeface="Arial" panose="020B0604020202020204" pitchFamily="34" charset="0"/>
                <a:ea typeface="Times New Roman" panose="02020603050405020304" pitchFamily="18" charset="0"/>
              </a:rPr>
              <a:t>2 </a:t>
            </a:r>
            <a:r>
              <a:rPr lang="en-US" sz="2000" dirty="0">
                <a:effectLst/>
                <a:latin typeface="Arial" panose="020B0604020202020204" pitchFamily="34" charset="0"/>
                <a:ea typeface="Times New Roman" panose="02020603050405020304" pitchFamily="18" charset="0"/>
              </a:rPr>
              <a:t>is repeated iteratively until the element at the incremental position becomes greater than the key to be searched.</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Step 5 </a:t>
            </a:r>
            <a:r>
              <a:rPr lang="en-US" sz="2000" dirty="0">
                <a:effectLst/>
                <a:latin typeface="Arial" panose="020B0604020202020204" pitchFamily="34" charset="0"/>
                <a:ea typeface="Times New Roman" panose="02020603050405020304" pitchFamily="18" charset="0"/>
              </a:rPr>
              <a:t>− Since the next increment has the </a:t>
            </a:r>
            <a:r>
              <a:rPr lang="en-US" sz="2000" b="1" dirty="0">
                <a:effectLst/>
                <a:latin typeface="Arial" panose="020B0604020202020204" pitchFamily="34" charset="0"/>
                <a:ea typeface="Times New Roman" panose="02020603050405020304" pitchFamily="18" charset="0"/>
              </a:rPr>
              <a:t>higher element </a:t>
            </a:r>
            <a:r>
              <a:rPr lang="en-US" sz="2000" dirty="0">
                <a:effectLst/>
                <a:latin typeface="Arial" panose="020B0604020202020204" pitchFamily="34" charset="0"/>
                <a:ea typeface="Times New Roman" panose="02020603050405020304" pitchFamily="18" charset="0"/>
              </a:rPr>
              <a:t>than the </a:t>
            </a:r>
            <a:r>
              <a:rPr lang="en-US" sz="2000" b="1" dirty="0">
                <a:effectLst/>
                <a:latin typeface="Arial" panose="020B0604020202020204" pitchFamily="34" charset="0"/>
                <a:ea typeface="Times New Roman" panose="02020603050405020304" pitchFamily="18" charset="0"/>
              </a:rPr>
              <a:t>key</a:t>
            </a:r>
            <a:r>
              <a:rPr lang="en-US" sz="2000" dirty="0">
                <a:effectLst/>
                <a:latin typeface="Arial" panose="020B0604020202020204" pitchFamily="34" charset="0"/>
                <a:ea typeface="Times New Roman" panose="02020603050405020304" pitchFamily="18" charset="0"/>
              </a:rPr>
              <a:t> and the input is sorted, the algorithm applies </a:t>
            </a:r>
            <a:r>
              <a:rPr lang="en-US" sz="2000" b="1" dirty="0">
                <a:effectLst/>
                <a:latin typeface="Arial" panose="020B0604020202020204" pitchFamily="34" charset="0"/>
                <a:ea typeface="Times New Roman" panose="02020603050405020304" pitchFamily="18" charset="0"/>
              </a:rPr>
              <a:t>binary</a:t>
            </a:r>
            <a:r>
              <a:rPr lang="en-US" sz="2000" dirty="0">
                <a:effectLst/>
                <a:latin typeface="Arial" panose="020B0604020202020204" pitchFamily="34" charset="0"/>
                <a:ea typeface="Times New Roman" panose="02020603050405020304" pitchFamily="18" charset="0"/>
              </a:rPr>
              <a:t> search algorithm on the current block.</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b="1" dirty="0">
                <a:effectLst/>
                <a:latin typeface="Arial" panose="020B0604020202020204" pitchFamily="34" charset="0"/>
                <a:ea typeface="Times New Roman" panose="02020603050405020304" pitchFamily="18" charset="0"/>
              </a:rPr>
              <a:t>Step 6 </a:t>
            </a:r>
            <a:r>
              <a:rPr lang="en-US" sz="2000" dirty="0">
                <a:effectLst/>
                <a:latin typeface="Arial" panose="020B0604020202020204" pitchFamily="34" charset="0"/>
                <a:ea typeface="Times New Roman" panose="02020603050405020304" pitchFamily="18" charset="0"/>
              </a:rPr>
              <a:t>− The index at which the key is present is returned if the match is found; otherwise it is determined as an unsuccessful search.</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4357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spcBef>
                <a:spcPts val="200"/>
              </a:spcBef>
              <a:buNone/>
            </a:pPr>
            <a:r>
              <a:rPr lang="en-US" sz="2200" b="1" kern="100" dirty="0">
                <a:effectLst/>
                <a:latin typeface="Arial" panose="020B0604020202020204" pitchFamily="34" charset="0"/>
                <a:ea typeface="Times New Roman" panose="02020603050405020304" pitchFamily="18" charset="0"/>
                <a:cs typeface="Arial" panose="020B0604020202020204" pitchFamily="34" charset="0"/>
              </a:rPr>
              <a:t>Analysis</a:t>
            </a:r>
            <a:endParaRPr lang="en-US" sz="2200" b="1"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200"/>
              </a:spcBef>
            </a:pPr>
            <a:r>
              <a:rPr lang="en-US" sz="2000" dirty="0">
                <a:effectLst/>
                <a:latin typeface="Arial" panose="020B0604020202020204" pitchFamily="34" charset="0"/>
                <a:ea typeface="Times New Roman" panose="02020603050405020304" pitchFamily="18" charset="0"/>
              </a:rPr>
              <a:t>Even though it is called </a:t>
            </a:r>
            <a:r>
              <a:rPr lang="en-US" sz="2000" b="1" dirty="0">
                <a:effectLst/>
                <a:latin typeface="Arial" panose="020B0604020202020204" pitchFamily="34" charset="0"/>
                <a:ea typeface="Times New Roman" panose="02020603050405020304" pitchFamily="18" charset="0"/>
              </a:rPr>
              <a:t>Exponential search, </a:t>
            </a:r>
            <a:r>
              <a:rPr lang="en-US" sz="2000" dirty="0">
                <a:effectLst/>
                <a:latin typeface="Arial" panose="020B0604020202020204" pitchFamily="34" charset="0"/>
                <a:ea typeface="Times New Roman" panose="02020603050405020304" pitchFamily="18" charset="0"/>
              </a:rPr>
              <a:t>it does not perform searching in </a:t>
            </a:r>
            <a:r>
              <a:rPr lang="en-US" sz="2000" b="1" dirty="0">
                <a:effectLst/>
                <a:latin typeface="Arial" panose="020B0604020202020204" pitchFamily="34" charset="0"/>
                <a:ea typeface="Times New Roman" panose="02020603050405020304" pitchFamily="18" charset="0"/>
              </a:rPr>
              <a:t>exponential time </a:t>
            </a:r>
            <a:r>
              <a:rPr lang="en-US" sz="2000" dirty="0">
                <a:effectLst/>
                <a:latin typeface="Arial" panose="020B0604020202020204" pitchFamily="34" charset="0"/>
                <a:ea typeface="Times New Roman" panose="02020603050405020304" pitchFamily="18" charset="0"/>
              </a:rPr>
              <a:t>complexity. </a:t>
            </a:r>
          </a:p>
          <a:p>
            <a:pPr algn="just">
              <a:lnSpc>
                <a:spcPct val="150000"/>
              </a:lnSpc>
              <a:spcBef>
                <a:spcPts val="200"/>
              </a:spcBef>
            </a:pPr>
            <a:r>
              <a:rPr lang="en-US" sz="2000" dirty="0">
                <a:effectLst/>
                <a:latin typeface="Arial" panose="020B0604020202020204" pitchFamily="34" charset="0"/>
                <a:ea typeface="Times New Roman" panose="02020603050405020304" pitchFamily="18" charset="0"/>
              </a:rPr>
              <a:t>But as we know, in this search algorithm, the basic search being performed is </a:t>
            </a:r>
            <a:r>
              <a:rPr lang="en-US" sz="2000" b="1" dirty="0">
                <a:effectLst/>
                <a:latin typeface="Arial" panose="020B0604020202020204" pitchFamily="34" charset="0"/>
                <a:ea typeface="Times New Roman" panose="02020603050405020304" pitchFamily="18" charset="0"/>
              </a:rPr>
              <a:t>binary search</a:t>
            </a:r>
            <a:r>
              <a:rPr lang="en-US" sz="2000" dirty="0">
                <a:effectLst/>
                <a:latin typeface="Arial" panose="020B0604020202020204" pitchFamily="34" charset="0"/>
                <a:ea typeface="Times New Roman" panose="02020603050405020304" pitchFamily="18" charset="0"/>
              </a:rPr>
              <a:t>. Therefore, the time complexity of the exponential search algorithm will be the same as the binary search algorithm’s, </a:t>
            </a:r>
            <a:r>
              <a:rPr lang="en-US" sz="2000" b="1" dirty="0">
                <a:effectLst/>
                <a:latin typeface="Arial" panose="020B0604020202020204" pitchFamily="34" charset="0"/>
                <a:ea typeface="Times New Roman" panose="02020603050405020304" pitchFamily="18" charset="0"/>
              </a:rPr>
              <a:t>O(log n)</a:t>
            </a:r>
            <a:r>
              <a:rPr lang="en-US" sz="2000" dirty="0">
                <a:effectLst/>
                <a:latin typeface="Arial" panose="020B060402020202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0998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algn="just">
              <a:lnSpc>
                <a:spcPct val="150000"/>
              </a:lnSpc>
            </a:pPr>
            <a:r>
              <a:rPr lang="en-US" sz="2000" dirty="0">
                <a:effectLst/>
                <a:latin typeface="Arial" panose="020B0604020202020204" pitchFamily="34" charset="0"/>
                <a:ea typeface="Times New Roman" panose="02020603050405020304" pitchFamily="18" charset="0"/>
              </a:rPr>
              <a:t>To understand the exponential search algorithm better and in a simpler way, let us search for an element in an example input array using the exponential search algorithm </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The sorted input array given to the search algorithm is </a:t>
            </a:r>
          </a:p>
          <a:p>
            <a:pPr>
              <a:lnSpc>
                <a:spcPct val="150000"/>
              </a:lnSpc>
            </a:pPr>
            <a:endParaRPr lang="en-US" sz="2000" dirty="0">
              <a:latin typeface="Arial" panose="020B0604020202020204" pitchFamily="34" charset="0"/>
              <a:ea typeface="Times New Roman" panose="02020603050405020304" pitchFamily="18" charset="0"/>
            </a:endParaRPr>
          </a:p>
          <a:p>
            <a:pPr>
              <a:lnSpc>
                <a:spcPct val="150000"/>
              </a:lnSpc>
            </a:pPr>
            <a:endParaRPr lang="en-US" sz="2000" dirty="0">
              <a:effectLst/>
              <a:latin typeface="Arial" panose="020B0604020202020204" pitchFamily="34" charset="0"/>
              <a:ea typeface="Times New Roman" panose="02020603050405020304" pitchFamily="18" charset="0"/>
            </a:endParaRPr>
          </a:p>
          <a:p>
            <a:pPr marL="0" marR="0">
              <a:lnSpc>
                <a:spcPct val="150000"/>
              </a:lnSpc>
            </a:pPr>
            <a:r>
              <a:rPr lang="en-US" sz="2000" dirty="0">
                <a:effectLst/>
                <a:latin typeface="Arial" panose="020B0604020202020204" pitchFamily="34" charset="0"/>
                <a:ea typeface="Times New Roman" panose="02020603050405020304" pitchFamily="18" charset="0"/>
              </a:rPr>
              <a:t>Let us search for the position of element 81 in the given array.</a:t>
            </a:r>
            <a:endParaRPr lang="en-US" sz="2000" dirty="0">
              <a:effectLst/>
              <a:latin typeface="Times New Roman" panose="02020603050405020304" pitchFamily="18" charset="0"/>
              <a:ea typeface="Times New Roman" panose="02020603050405020304" pitchFamily="18" charset="0"/>
            </a:endParaRPr>
          </a:p>
          <a:p>
            <a:pPr marL="0" marR="0" indent="0">
              <a:lnSpc>
                <a:spcPct val="150000"/>
              </a:lnSpc>
              <a:buNone/>
            </a:pPr>
            <a:r>
              <a:rPr lang="en-US" sz="2000" b="1" dirty="0">
                <a:effectLst/>
                <a:latin typeface="Arial" panose="020B0604020202020204" pitchFamily="34" charset="0"/>
                <a:ea typeface="Times New Roman" panose="02020603050405020304" pitchFamily="18" charset="0"/>
              </a:rPr>
              <a:t>Step 1</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dirty="0">
                <a:effectLst/>
                <a:latin typeface="Arial" panose="020B0604020202020204" pitchFamily="34" charset="0"/>
                <a:ea typeface="Times New Roman" panose="02020603050405020304" pitchFamily="18" charset="0"/>
              </a:rPr>
              <a:t>Compare the </a:t>
            </a:r>
            <a:r>
              <a:rPr lang="en-US" sz="2000" b="1" dirty="0">
                <a:effectLst/>
                <a:latin typeface="Arial" panose="020B0604020202020204" pitchFamily="34" charset="0"/>
                <a:ea typeface="Times New Roman" panose="02020603050405020304" pitchFamily="18" charset="0"/>
              </a:rPr>
              <a:t>first</a:t>
            </a:r>
            <a:r>
              <a:rPr lang="en-US" sz="2000" dirty="0">
                <a:effectLst/>
                <a:latin typeface="Arial" panose="020B0604020202020204" pitchFamily="34" charset="0"/>
                <a:ea typeface="Times New Roman" panose="02020603050405020304" pitchFamily="18" charset="0"/>
              </a:rPr>
              <a:t> element of the array with the </a:t>
            </a:r>
            <a:r>
              <a:rPr lang="en-US" sz="2000" b="1" dirty="0">
                <a:effectLst/>
                <a:latin typeface="Arial" panose="020B0604020202020204" pitchFamily="34" charset="0"/>
                <a:ea typeface="Times New Roman" panose="02020603050405020304" pitchFamily="18" charset="0"/>
              </a:rPr>
              <a:t>key</a:t>
            </a:r>
            <a:r>
              <a:rPr lang="en-US" sz="2000" dirty="0">
                <a:effectLst/>
                <a:latin typeface="Arial" panose="020B0604020202020204" pitchFamily="34" charset="0"/>
                <a:ea typeface="Times New Roman" panose="02020603050405020304" pitchFamily="18" charset="0"/>
              </a:rPr>
              <a:t> element </a:t>
            </a:r>
            <a:r>
              <a:rPr lang="en-US" sz="2000" b="1" dirty="0">
                <a:effectLst/>
                <a:latin typeface="Arial" panose="020B0604020202020204" pitchFamily="34" charset="0"/>
                <a:ea typeface="Times New Roman" panose="02020603050405020304" pitchFamily="18" charset="0"/>
              </a:rPr>
              <a:t>81</a:t>
            </a:r>
            <a:r>
              <a:rPr lang="en-US" sz="2000" dirty="0">
                <a:effectLst/>
                <a:latin typeface="Arial" panose="020B060402020202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000" dirty="0">
                <a:effectLst/>
                <a:latin typeface="Arial" panose="020B0604020202020204" pitchFamily="34" charset="0"/>
                <a:ea typeface="Times New Roman" panose="02020603050405020304" pitchFamily="18" charset="0"/>
              </a:rPr>
              <a:t>The first element of the array is </a:t>
            </a:r>
            <a:r>
              <a:rPr lang="en-US" sz="2000" b="1" dirty="0">
                <a:effectLst/>
                <a:latin typeface="Arial" panose="020B0604020202020204" pitchFamily="34" charset="0"/>
                <a:ea typeface="Times New Roman" panose="02020603050405020304" pitchFamily="18" charset="0"/>
              </a:rPr>
              <a:t>6</a:t>
            </a:r>
            <a:r>
              <a:rPr lang="en-US" sz="2000" dirty="0">
                <a:effectLst/>
                <a:latin typeface="Arial" panose="020B0604020202020204" pitchFamily="34" charset="0"/>
                <a:ea typeface="Times New Roman" panose="02020603050405020304" pitchFamily="18" charset="0"/>
              </a:rPr>
              <a:t>, but the key element to be searched is </a:t>
            </a:r>
            <a:r>
              <a:rPr lang="en-US" sz="2000" b="1" dirty="0">
                <a:effectLst/>
                <a:latin typeface="Arial" panose="020B0604020202020204" pitchFamily="34" charset="0"/>
                <a:ea typeface="Times New Roman" panose="02020603050405020304" pitchFamily="18" charset="0"/>
              </a:rPr>
              <a:t>81</a:t>
            </a:r>
            <a:r>
              <a:rPr lang="en-US" sz="2000" dirty="0">
                <a:effectLst/>
                <a:latin typeface="Arial" panose="020B0604020202020204" pitchFamily="34" charset="0"/>
                <a:ea typeface="Times New Roman" panose="02020603050405020304" pitchFamily="18" charset="0"/>
              </a:rPr>
              <a:t>; hence, the jump starts from the 1st index as there is no match found.</a:t>
            </a:r>
            <a:endParaRPr lang="en-US" sz="2000" dirty="0">
              <a:effectLst/>
              <a:latin typeface="Times New Roman" panose="02020603050405020304" pitchFamily="18" charset="0"/>
              <a:ea typeface="Times New Roman" panose="02020603050405020304" pitchFamily="18" charset="0"/>
            </a:endParaRPr>
          </a:p>
          <a:p>
            <a:pPr marL="0" indent="0">
              <a:lnSpc>
                <a:spcPct val="150000"/>
              </a:lnSpc>
              <a:buNone/>
            </a:pP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291F2DAA-B363-28FC-DB33-FB7538F39337}"/>
              </a:ext>
            </a:extLst>
          </p:cNvPr>
          <p:cNvPicPr>
            <a:picLocks noChangeAspect="1"/>
          </p:cNvPicPr>
          <p:nvPr/>
        </p:nvPicPr>
        <p:blipFill>
          <a:blip r:embed="rId2"/>
          <a:stretch>
            <a:fillRect/>
          </a:stretch>
        </p:blipFill>
        <p:spPr>
          <a:xfrm>
            <a:off x="2769414" y="2558603"/>
            <a:ext cx="6413313" cy="1098995"/>
          </a:xfrm>
          <a:prstGeom prst="rect">
            <a:avLst/>
          </a:prstGeom>
        </p:spPr>
      </p:pic>
    </p:spTree>
    <p:extLst>
      <p:ext uri="{BB962C8B-B14F-4D97-AF65-F5344CB8AC3E}">
        <p14:creationId xmlns:p14="http://schemas.microsoft.com/office/powerpoint/2010/main" val="3531147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50000"/>
              </a:lnSpc>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After initializing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i</a:t>
            </a:r>
            <a:r>
              <a:rPr lang="en-US" sz="2000" b="1" dirty="0">
                <a:effectLst/>
                <a:latin typeface="Arial" panose="020B0604020202020204" pitchFamily="34" charset="0"/>
                <a:ea typeface="Times New Roman" panose="02020603050405020304" pitchFamily="18" charset="0"/>
                <a:cs typeface="Arial" panose="020B0604020202020204" pitchFamily="34" charset="0"/>
              </a:rPr>
              <a:t> = 1</a:t>
            </a:r>
            <a:r>
              <a:rPr lang="en-US" sz="2000" dirty="0">
                <a:effectLst/>
                <a:latin typeface="Arial" panose="020B0604020202020204" pitchFamily="34" charset="0"/>
                <a:ea typeface="Times New Roman" panose="02020603050405020304" pitchFamily="18" charset="0"/>
                <a:cs typeface="Arial" panose="020B0604020202020204" pitchFamily="34" charset="0"/>
              </a:rPr>
              <a:t>, the key element is compared with the element in the first index. Here, the element in the </a:t>
            </a:r>
            <a:r>
              <a:rPr lang="en-US" sz="2000" b="1" dirty="0">
                <a:effectLst/>
                <a:latin typeface="Arial" panose="020B0604020202020204" pitchFamily="34" charset="0"/>
                <a:ea typeface="Times New Roman" panose="02020603050405020304" pitchFamily="18" charset="0"/>
                <a:cs typeface="Arial" panose="020B0604020202020204" pitchFamily="34" charset="0"/>
              </a:rPr>
              <a:t>1st</a:t>
            </a:r>
            <a:r>
              <a:rPr lang="en-US" sz="2000" dirty="0">
                <a:effectLst/>
                <a:latin typeface="Arial" panose="020B0604020202020204" pitchFamily="34" charset="0"/>
                <a:ea typeface="Times New Roman" panose="02020603050405020304" pitchFamily="18" charset="0"/>
                <a:cs typeface="Arial" panose="020B0604020202020204" pitchFamily="34" charset="0"/>
              </a:rPr>
              <a:t> index does not match with the key element. So it is again incremented exponentially in the powers of 2.</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index is incremented to </a:t>
            </a:r>
            <a:r>
              <a:rPr lang="en-US" sz="2000" b="1" dirty="0">
                <a:effectLst/>
                <a:latin typeface="Arial" panose="020B0604020202020204" pitchFamily="34" charset="0"/>
                <a:ea typeface="Times New Roman" panose="02020603050405020304" pitchFamily="18" charset="0"/>
                <a:cs typeface="Arial" panose="020B0604020202020204" pitchFamily="34" charset="0"/>
              </a:rPr>
              <a:t>2</a:t>
            </a:r>
            <a:r>
              <a:rPr lang="en-US" sz="2000" b="1" baseline="30000" dirty="0">
                <a:effectLst/>
                <a:latin typeface="Arial" panose="020B0604020202020204" pitchFamily="34" charset="0"/>
                <a:ea typeface="Times New Roman" panose="02020603050405020304" pitchFamily="18" charset="0"/>
                <a:cs typeface="Arial" panose="020B0604020202020204" pitchFamily="34" charset="0"/>
              </a:rPr>
              <a:t>m</a:t>
            </a:r>
            <a:r>
              <a:rPr lang="en-US" sz="2000" b="1" dirty="0">
                <a:effectLst/>
                <a:latin typeface="Arial" panose="020B0604020202020204" pitchFamily="34" charset="0"/>
                <a:ea typeface="Times New Roman" panose="02020603050405020304" pitchFamily="18" charset="0"/>
                <a:cs typeface="Arial" panose="020B0604020202020204" pitchFamily="34" charset="0"/>
              </a:rPr>
              <a:t> = 2</a:t>
            </a:r>
            <a:r>
              <a:rPr lang="en-US" sz="2000" b="1"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2000" b="1" dirty="0">
                <a:effectLst/>
                <a:latin typeface="Arial" panose="020B0604020202020204" pitchFamily="34" charset="0"/>
                <a:ea typeface="Times New Roman" panose="02020603050405020304" pitchFamily="18" charset="0"/>
                <a:cs typeface="Arial" panose="020B0604020202020204" pitchFamily="34" charset="0"/>
              </a:rPr>
              <a:t> = the element in 2</a:t>
            </a:r>
            <a:r>
              <a:rPr lang="en-US" sz="2000" b="1" baseline="30000" dirty="0">
                <a:effectLst/>
                <a:latin typeface="Arial" panose="020B0604020202020204" pitchFamily="34" charset="0"/>
                <a:ea typeface="Times New Roman" panose="02020603050405020304" pitchFamily="18" charset="0"/>
                <a:cs typeface="Arial" panose="020B0604020202020204" pitchFamily="34" charset="0"/>
              </a:rPr>
              <a:t>nd</a:t>
            </a:r>
            <a:r>
              <a:rPr lang="en-US" sz="2000" dirty="0">
                <a:effectLst/>
                <a:latin typeface="Arial" panose="020B0604020202020204" pitchFamily="34" charset="0"/>
                <a:ea typeface="Times New Roman" panose="02020603050405020304" pitchFamily="18" charset="0"/>
                <a:cs typeface="Arial" panose="020B0604020202020204" pitchFamily="34" charset="0"/>
              </a:rPr>
              <a:t> index is compared with the key element.</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AE44BD7-6104-5E06-272C-E8BDD147C7DE}"/>
              </a:ext>
            </a:extLst>
          </p:cNvPr>
          <p:cNvPicPr>
            <a:picLocks noChangeAspect="1"/>
          </p:cNvPicPr>
          <p:nvPr/>
        </p:nvPicPr>
        <p:blipFill>
          <a:blip r:embed="rId2"/>
          <a:stretch>
            <a:fillRect/>
          </a:stretch>
        </p:blipFill>
        <p:spPr>
          <a:xfrm>
            <a:off x="780372" y="941696"/>
            <a:ext cx="4474016" cy="1624812"/>
          </a:xfrm>
          <a:prstGeom prst="rect">
            <a:avLst/>
          </a:prstGeom>
        </p:spPr>
      </p:pic>
    </p:spTree>
    <p:extLst>
      <p:ext uri="{BB962C8B-B14F-4D97-AF65-F5344CB8AC3E}">
        <p14:creationId xmlns:p14="http://schemas.microsoft.com/office/powerpoint/2010/main" val="3545936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endParaRPr lang="en-US" sz="1800" dirty="0">
              <a:effectLst/>
              <a:latin typeface="Arial" panose="020B0604020202020204" pitchFamily="34" charset="0"/>
              <a:ea typeface="Times New Roman" panose="02020603050405020304" pitchFamily="18" charset="0"/>
            </a:endParaRPr>
          </a:p>
          <a:p>
            <a:pPr marL="0" indent="0" algn="just">
              <a:lnSpc>
                <a:spcPct val="115000"/>
              </a:lnSpc>
              <a:buNone/>
            </a:pPr>
            <a:endParaRPr lang="en-US" sz="1800" dirty="0">
              <a:latin typeface="Arial" panose="020B0604020202020204" pitchFamily="34" charset="0"/>
              <a:ea typeface="Times New Roman" panose="02020603050405020304" pitchFamily="18"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It is still not a match so it is once again incremented.</a:t>
            </a:r>
          </a:p>
          <a:p>
            <a:pPr marL="0" marR="0" indent="0">
              <a:lnSpc>
                <a:spcPct val="150000"/>
              </a:lnSpc>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The index is incremented in the powers of 2 again.</a:t>
            </a:r>
          </a:p>
          <a:p>
            <a:pPr marL="0" marR="0">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2</a:t>
            </a:r>
            <a:r>
              <a:rPr lang="en-US" sz="2000"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2000" b="1" dirty="0">
                <a:effectLst/>
                <a:latin typeface="Arial" panose="020B0604020202020204" pitchFamily="34" charset="0"/>
                <a:ea typeface="Times New Roman" panose="02020603050405020304" pitchFamily="18" charset="0"/>
                <a:cs typeface="Arial" panose="020B0604020202020204" pitchFamily="34" charset="0"/>
              </a:rPr>
              <a:t> = 4 = the element in 4</a:t>
            </a:r>
            <a:r>
              <a:rPr lang="en-US" sz="2000" b="1"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2000" dirty="0">
                <a:effectLst/>
                <a:latin typeface="Arial" panose="020B0604020202020204" pitchFamily="34" charset="0"/>
                <a:ea typeface="Times New Roman" panose="02020603050405020304" pitchFamily="18" charset="0"/>
                <a:cs typeface="Arial" panose="020B0604020202020204" pitchFamily="34" charset="0"/>
              </a:rPr>
              <a:t> index is compared with the key element and a match is not found yet.</a:t>
            </a: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8830C9CC-5569-2FDE-E14B-5E56DA504E4E}"/>
              </a:ext>
            </a:extLst>
          </p:cNvPr>
          <p:cNvPicPr>
            <a:picLocks noChangeAspect="1"/>
          </p:cNvPicPr>
          <p:nvPr/>
        </p:nvPicPr>
        <p:blipFill>
          <a:blip r:embed="rId2"/>
          <a:stretch>
            <a:fillRect/>
          </a:stretch>
        </p:blipFill>
        <p:spPr>
          <a:xfrm>
            <a:off x="1146412" y="941696"/>
            <a:ext cx="4645794" cy="1859331"/>
          </a:xfrm>
          <a:prstGeom prst="rect">
            <a:avLst/>
          </a:prstGeom>
        </p:spPr>
      </p:pic>
      <p:pic>
        <p:nvPicPr>
          <p:cNvPr id="3" name="Picture 2">
            <a:extLst>
              <a:ext uri="{FF2B5EF4-FFF2-40B4-BE49-F238E27FC236}">
                <a16:creationId xmlns:a16="http://schemas.microsoft.com/office/drawing/2014/main" id="{20459142-BD18-3885-83B9-BA5E9BB6B224}"/>
              </a:ext>
            </a:extLst>
          </p:cNvPr>
          <p:cNvPicPr>
            <a:picLocks noChangeAspect="1"/>
          </p:cNvPicPr>
          <p:nvPr/>
        </p:nvPicPr>
        <p:blipFill>
          <a:blip r:embed="rId3"/>
          <a:stretch>
            <a:fillRect/>
          </a:stretch>
        </p:blipFill>
        <p:spPr>
          <a:xfrm>
            <a:off x="934013" y="5110617"/>
            <a:ext cx="4347671" cy="1604082"/>
          </a:xfrm>
          <a:prstGeom prst="rect">
            <a:avLst/>
          </a:prstGeom>
        </p:spPr>
      </p:pic>
    </p:spTree>
    <p:extLst>
      <p:ext uri="{BB962C8B-B14F-4D97-AF65-F5344CB8AC3E}">
        <p14:creationId xmlns:p14="http://schemas.microsoft.com/office/powerpoint/2010/main" val="1040692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nSpc>
                <a:spcPct val="150000"/>
              </a:lnSpc>
              <a:buNone/>
            </a:pPr>
            <a:r>
              <a:rPr lang="en-US" sz="2000" b="1" dirty="0">
                <a:effectLst/>
                <a:latin typeface="Arial" panose="020B0604020202020204" pitchFamily="34" charset="0"/>
                <a:ea typeface="Times New Roman" panose="02020603050405020304" pitchFamily="18" charset="0"/>
              </a:rPr>
              <a:t>Step 4</a:t>
            </a:r>
            <a:endParaRPr lang="en-US" sz="2000" dirty="0">
              <a:effectLst/>
              <a:latin typeface="Times New Roman" panose="02020603050405020304" pitchFamily="18" charset="0"/>
              <a:ea typeface="Times New Roman" panose="02020603050405020304" pitchFamily="18" charset="0"/>
            </a:endParaRPr>
          </a:p>
          <a:p>
            <a:pPr marL="0" marR="0" algn="just">
              <a:lnSpc>
                <a:spcPct val="150000"/>
              </a:lnSpc>
            </a:pPr>
            <a:r>
              <a:rPr lang="en-US" sz="2000" dirty="0">
                <a:effectLst/>
                <a:latin typeface="Arial" panose="020B0604020202020204" pitchFamily="34" charset="0"/>
                <a:ea typeface="Times New Roman" panose="02020603050405020304" pitchFamily="18" charset="0"/>
              </a:rPr>
              <a:t>The index is incremented exponentially once again. This time the element in the 8</a:t>
            </a:r>
            <a:r>
              <a:rPr lang="en-US" sz="2000"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index is compared with the key element and a match is not found</a:t>
            </a:r>
            <a:r>
              <a:rPr lang="en-US" sz="1800" dirty="0">
                <a:effectLst/>
                <a:latin typeface="Arial" panose="020B0604020202020204" pitchFamily="34" charset="0"/>
                <a:ea typeface="Times New Roman" panose="02020603050405020304" pitchFamily="18" charset="0"/>
              </a:rPr>
              <a:t>.</a:t>
            </a:r>
          </a:p>
          <a:p>
            <a:pPr marL="0" marR="0" algn="just">
              <a:lnSpc>
                <a:spcPct val="150000"/>
              </a:lnSpc>
            </a:pPr>
            <a:endParaRPr lang="en-US" sz="1800" dirty="0">
              <a:latin typeface="Arial" panose="020B0604020202020204" pitchFamily="34" charset="0"/>
              <a:ea typeface="Times New Roman" panose="02020603050405020304" pitchFamily="18" charset="0"/>
            </a:endParaRPr>
          </a:p>
          <a:p>
            <a:pPr marL="0" marR="0" algn="just">
              <a:lnSpc>
                <a:spcPct val="150000"/>
              </a:lnSpc>
            </a:pPr>
            <a:endParaRPr lang="en-US" sz="1800" dirty="0">
              <a:effectLst/>
              <a:latin typeface="Arial" panose="020B0604020202020204" pitchFamily="34" charset="0"/>
              <a:ea typeface="Times New Roman" panose="02020603050405020304" pitchFamily="18" charset="0"/>
            </a:endParaRPr>
          </a:p>
          <a:p>
            <a:pPr marL="0" marR="0" algn="just">
              <a:lnSpc>
                <a:spcPct val="150000"/>
              </a:lnSpc>
            </a:pPr>
            <a:endParaRPr lang="en-US" sz="1800" dirty="0">
              <a:latin typeface="Arial" panose="020B0604020202020204" pitchFamily="34" charset="0"/>
              <a:ea typeface="Times New Roman" panose="02020603050405020304" pitchFamily="18" charset="0"/>
            </a:endParaRPr>
          </a:p>
          <a:p>
            <a:pPr marL="0" marR="0" algn="just">
              <a:lnSpc>
                <a:spcPct val="150000"/>
              </a:lnSpc>
            </a:pPr>
            <a:endParaRPr lang="en-US" sz="1800" dirty="0">
              <a:effectLst/>
              <a:latin typeface="Arial" panose="020B0604020202020204" pitchFamily="34" charset="0"/>
              <a:ea typeface="Times New Roman" panose="02020603050405020304" pitchFamily="18" charset="0"/>
            </a:endParaRPr>
          </a:p>
          <a:p>
            <a:pPr marL="0" algn="just">
              <a:lnSpc>
                <a:spcPct val="150000"/>
              </a:lnSpc>
            </a:pPr>
            <a:r>
              <a:rPr lang="en-US" sz="2000" dirty="0">
                <a:effectLst/>
                <a:latin typeface="Arial" panose="020B0604020202020204" pitchFamily="34" charset="0"/>
                <a:ea typeface="Times New Roman" panose="02020603050405020304" pitchFamily="18" charset="0"/>
              </a:rPr>
              <a:t>However, the element in the </a:t>
            </a:r>
            <a:r>
              <a:rPr lang="en-US" sz="2000" b="1" dirty="0">
                <a:effectLst/>
                <a:latin typeface="Arial" panose="020B0604020202020204" pitchFamily="34" charset="0"/>
                <a:ea typeface="Times New Roman" panose="02020603050405020304" pitchFamily="18" charset="0"/>
              </a:rPr>
              <a:t>8</a:t>
            </a:r>
            <a:r>
              <a:rPr lang="en-US" sz="2000" b="1" baseline="30000" dirty="0">
                <a:effectLst/>
                <a:latin typeface="Arial" panose="020B0604020202020204" pitchFamily="34" charset="0"/>
                <a:ea typeface="Times New Roman" panose="02020603050405020304" pitchFamily="18" charset="0"/>
              </a:rPr>
              <a:t>th</a:t>
            </a:r>
            <a:r>
              <a:rPr lang="en-US" sz="2000" b="1"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index is greater than the key element. Hence, the binary search algorithm is applied on the current block of elements.</a:t>
            </a:r>
          </a:p>
          <a:p>
            <a:pPr marL="0" marR="0" indent="0">
              <a:buNone/>
            </a:pPr>
            <a:r>
              <a:rPr lang="en-US" sz="2000" b="1" dirty="0">
                <a:effectLst/>
                <a:latin typeface="Arial" panose="020B0604020202020204" pitchFamily="34" charset="0"/>
                <a:ea typeface="Times New Roman" panose="02020603050405020304" pitchFamily="18" charset="0"/>
              </a:rPr>
              <a:t>Step 5</a:t>
            </a:r>
            <a:endParaRPr lang="en-US" sz="2000" dirty="0">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The current block of elements includes the elements in the indices [4, 5, 6, 7].</a:t>
            </a:r>
            <a:endParaRPr lang="en-US" sz="2000" dirty="0">
              <a:effectLst/>
              <a:latin typeface="Times New Roman" panose="02020603050405020304" pitchFamily="18" charset="0"/>
              <a:ea typeface="Times New Roman" panose="02020603050405020304" pitchFamily="18" charset="0"/>
            </a:endParaRPr>
          </a:p>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35CA6494-A667-621A-8B75-DF2748461E34}"/>
              </a:ext>
            </a:extLst>
          </p:cNvPr>
          <p:cNvPicPr>
            <a:picLocks noChangeAspect="1"/>
          </p:cNvPicPr>
          <p:nvPr/>
        </p:nvPicPr>
        <p:blipFill>
          <a:blip r:embed="rId2"/>
          <a:stretch>
            <a:fillRect/>
          </a:stretch>
        </p:blipFill>
        <p:spPr>
          <a:xfrm>
            <a:off x="2544473" y="2586080"/>
            <a:ext cx="4463037" cy="1958624"/>
          </a:xfrm>
          <a:prstGeom prst="rect">
            <a:avLst/>
          </a:prstGeom>
        </p:spPr>
      </p:pic>
    </p:spTree>
    <p:extLst>
      <p:ext uri="{BB962C8B-B14F-4D97-AF65-F5344CB8AC3E}">
        <p14:creationId xmlns:p14="http://schemas.microsoft.com/office/powerpoint/2010/main" val="418074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o be precise, we are now showing how an array should look like after each iteration. After the second iteration, it should look like this </a:t>
            </a:r>
          </a:p>
          <a:p>
            <a:pPr marL="0" marR="0" indent="0" algn="just">
              <a:lnSpc>
                <a:spcPct val="150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rPr>
              <a:t>Notice that after each iteration, at least one value moves at the end.</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buNone/>
            </a:pPr>
            <a:r>
              <a:rPr lang="en-US" sz="1800" dirty="0">
                <a:effectLst/>
                <a:latin typeface="Arial" panose="020B0604020202020204" pitchFamily="34" charset="0"/>
                <a:ea typeface="Times New Roman" panose="02020603050405020304" pitchFamily="18" charset="0"/>
              </a:rPr>
              <a:t>And when there's no swap required, bubble sort learns that an array is completely sorted.</a:t>
            </a: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FF38BCFC-022D-15AC-EDAF-0D964DE3CD58}"/>
              </a:ext>
            </a:extLst>
          </p:cNvPr>
          <p:cNvPicPr>
            <a:picLocks noChangeAspect="1"/>
          </p:cNvPicPr>
          <p:nvPr/>
        </p:nvPicPr>
        <p:blipFill>
          <a:blip r:embed="rId2"/>
          <a:stretch>
            <a:fillRect/>
          </a:stretch>
        </p:blipFill>
        <p:spPr>
          <a:xfrm>
            <a:off x="3443074" y="1978072"/>
            <a:ext cx="4705350" cy="800100"/>
          </a:xfrm>
          <a:prstGeom prst="rect">
            <a:avLst/>
          </a:prstGeom>
        </p:spPr>
      </p:pic>
      <p:pic>
        <p:nvPicPr>
          <p:cNvPr id="9" name="Picture 8">
            <a:extLst>
              <a:ext uri="{FF2B5EF4-FFF2-40B4-BE49-F238E27FC236}">
                <a16:creationId xmlns:a16="http://schemas.microsoft.com/office/drawing/2014/main" id="{611BF3C4-818A-6B09-BF54-A5F62B35CAFB}"/>
              </a:ext>
            </a:extLst>
          </p:cNvPr>
          <p:cNvPicPr>
            <a:picLocks noChangeAspect="1"/>
          </p:cNvPicPr>
          <p:nvPr/>
        </p:nvPicPr>
        <p:blipFill>
          <a:blip r:embed="rId3"/>
          <a:stretch>
            <a:fillRect/>
          </a:stretch>
        </p:blipFill>
        <p:spPr>
          <a:xfrm>
            <a:off x="3262099" y="3814548"/>
            <a:ext cx="4886325" cy="1524000"/>
          </a:xfrm>
          <a:prstGeom prst="rect">
            <a:avLst/>
          </a:prstGeom>
        </p:spPr>
      </p:pic>
      <p:pic>
        <p:nvPicPr>
          <p:cNvPr id="12" name="Picture 11">
            <a:extLst>
              <a:ext uri="{FF2B5EF4-FFF2-40B4-BE49-F238E27FC236}">
                <a16:creationId xmlns:a16="http://schemas.microsoft.com/office/drawing/2014/main" id="{CF0F644F-CB50-F66B-B717-87D847A74557}"/>
              </a:ext>
            </a:extLst>
          </p:cNvPr>
          <p:cNvPicPr>
            <a:picLocks noChangeAspect="1"/>
          </p:cNvPicPr>
          <p:nvPr/>
        </p:nvPicPr>
        <p:blipFill>
          <a:blip r:embed="rId4"/>
          <a:stretch>
            <a:fillRect/>
          </a:stretch>
        </p:blipFill>
        <p:spPr>
          <a:xfrm>
            <a:off x="4858429" y="5916304"/>
            <a:ext cx="2416001" cy="778991"/>
          </a:xfrm>
          <a:prstGeom prst="rect">
            <a:avLst/>
          </a:prstGeom>
        </p:spPr>
      </p:pic>
    </p:spTree>
    <p:extLst>
      <p:ext uri="{BB962C8B-B14F-4D97-AF65-F5344CB8AC3E}">
        <p14:creationId xmlns:p14="http://schemas.microsoft.com/office/powerpoint/2010/main" val="2474090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lnSpcReduction="10000"/>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000" dirty="0">
                <a:effectLst/>
                <a:latin typeface="Arial" panose="020B0604020202020204" pitchFamily="34" charset="0"/>
                <a:ea typeface="Times New Roman" panose="02020603050405020304" pitchFamily="18" charset="0"/>
              </a:rPr>
              <a:t>Small scale binary search is applied on this block of elements, where the </a:t>
            </a:r>
            <a:r>
              <a:rPr lang="en-US" sz="2000" b="1" dirty="0">
                <a:effectLst/>
                <a:latin typeface="Arial" panose="020B0604020202020204" pitchFamily="34" charset="0"/>
                <a:ea typeface="Times New Roman" panose="02020603050405020304" pitchFamily="18" charset="0"/>
              </a:rPr>
              <a:t>mid</a:t>
            </a:r>
            <a:r>
              <a:rPr lang="en-US" sz="2000" dirty="0">
                <a:effectLst/>
                <a:latin typeface="Arial" panose="020B0604020202020204" pitchFamily="34" charset="0"/>
                <a:ea typeface="Times New Roman" panose="02020603050405020304" pitchFamily="18" charset="0"/>
              </a:rPr>
              <a:t> is calculated to be the </a:t>
            </a:r>
            <a:r>
              <a:rPr lang="en-US" sz="2000" b="1" dirty="0">
                <a:effectLst/>
                <a:latin typeface="Arial" panose="020B0604020202020204" pitchFamily="34" charset="0"/>
                <a:ea typeface="Times New Roman" panose="02020603050405020304" pitchFamily="18" charset="0"/>
              </a:rPr>
              <a:t>5</a:t>
            </a:r>
            <a:r>
              <a:rPr lang="en-US" sz="2000" b="1"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element.</a:t>
            </a:r>
          </a:p>
          <a:p>
            <a:pPr marL="0" indent="0" algn="just">
              <a:lnSpc>
                <a:spcPct val="150000"/>
              </a:lnSpc>
              <a:buNone/>
            </a:pPr>
            <a:endParaRPr lang="en-US" sz="2000" dirty="0">
              <a:latin typeface="Arial" panose="020B0604020202020204" pitchFamily="34" charset="0"/>
              <a:ea typeface="Times New Roman" panose="02020603050405020304" pitchFamily="18" charset="0"/>
            </a:endParaRPr>
          </a:p>
          <a:p>
            <a:pPr marL="0" indent="0" algn="just">
              <a:lnSpc>
                <a:spcPct val="150000"/>
              </a:lnSpc>
              <a:buNone/>
            </a:pPr>
            <a:endParaRPr lang="en-US" sz="2000" dirty="0">
              <a:effectLst/>
              <a:latin typeface="Arial" panose="020B0604020202020204" pitchFamily="34" charset="0"/>
              <a:ea typeface="Times New Roman" panose="02020603050405020304" pitchFamily="18" charset="0"/>
            </a:endParaRPr>
          </a:p>
          <a:p>
            <a:pPr marL="0" marR="0" indent="0">
              <a:buNone/>
            </a:pPr>
            <a:r>
              <a:rPr lang="en-US" sz="1800" b="1" dirty="0">
                <a:effectLst/>
                <a:latin typeface="Arial" panose="020B0604020202020204" pitchFamily="34" charset="0"/>
                <a:ea typeface="Times New Roman" panose="02020603050405020304" pitchFamily="18" charset="0"/>
              </a:rPr>
              <a:t>Step 6</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en-US" sz="2000" dirty="0">
                <a:effectLst/>
                <a:latin typeface="Arial" panose="020B0604020202020204" pitchFamily="34" charset="0"/>
                <a:ea typeface="Times New Roman" panose="02020603050405020304" pitchFamily="18" charset="0"/>
              </a:rPr>
              <a:t>The match is not found at the mid element and figures that the desired element is greater than the mid element. Hence, the search takes place is the right half of the block.</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The mid now is set as </a:t>
            </a:r>
            <a:r>
              <a:rPr lang="en-US" sz="2000" b="1" dirty="0">
                <a:effectLst/>
                <a:latin typeface="Arial" panose="020B0604020202020204" pitchFamily="34" charset="0"/>
                <a:ea typeface="Times New Roman" panose="02020603050405020304" pitchFamily="18" charset="0"/>
              </a:rPr>
              <a:t>6</a:t>
            </a:r>
            <a:r>
              <a:rPr lang="en-US" sz="2000" b="1"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element </a:t>
            </a:r>
            <a:endParaRPr lang="en-US" sz="20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0702ED6D-C94F-E3A9-340C-4FDCC8B5CFA3}"/>
              </a:ext>
            </a:extLst>
          </p:cNvPr>
          <p:cNvPicPr>
            <a:picLocks noChangeAspect="1"/>
          </p:cNvPicPr>
          <p:nvPr/>
        </p:nvPicPr>
        <p:blipFill>
          <a:blip r:embed="rId2"/>
          <a:stretch>
            <a:fillRect/>
          </a:stretch>
        </p:blipFill>
        <p:spPr>
          <a:xfrm>
            <a:off x="857823" y="941696"/>
            <a:ext cx="5270020" cy="1732266"/>
          </a:xfrm>
          <a:prstGeom prst="rect">
            <a:avLst/>
          </a:prstGeom>
        </p:spPr>
      </p:pic>
      <p:pic>
        <p:nvPicPr>
          <p:cNvPr id="3" name="Picture 2">
            <a:extLst>
              <a:ext uri="{FF2B5EF4-FFF2-40B4-BE49-F238E27FC236}">
                <a16:creationId xmlns:a16="http://schemas.microsoft.com/office/drawing/2014/main" id="{E867E8F8-8460-44B6-13A1-D7E2CE40F60F}"/>
              </a:ext>
            </a:extLst>
          </p:cNvPr>
          <p:cNvPicPr>
            <a:picLocks noChangeAspect="1"/>
          </p:cNvPicPr>
          <p:nvPr/>
        </p:nvPicPr>
        <p:blipFill>
          <a:blip r:embed="rId3"/>
          <a:stretch>
            <a:fillRect/>
          </a:stretch>
        </p:blipFill>
        <p:spPr>
          <a:xfrm>
            <a:off x="2662545" y="3240344"/>
            <a:ext cx="4571083" cy="1920922"/>
          </a:xfrm>
          <a:prstGeom prst="rect">
            <a:avLst/>
          </a:prstGeom>
        </p:spPr>
      </p:pic>
    </p:spTree>
    <p:extLst>
      <p:ext uri="{BB962C8B-B14F-4D97-AF65-F5344CB8AC3E}">
        <p14:creationId xmlns:p14="http://schemas.microsoft.com/office/powerpoint/2010/main" val="1782034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15000"/>
              </a:lnSpc>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1800" b="1" dirty="0">
              <a:effectLst/>
              <a:latin typeface="Arial" panose="020B0604020202020204" pitchFamily="34" charset="0"/>
              <a:ea typeface="Times New Roman" panose="02020603050405020304" pitchFamily="18" charset="0"/>
            </a:endParaRPr>
          </a:p>
          <a:p>
            <a:pPr marL="0" marR="0" indent="0">
              <a:buNone/>
            </a:pPr>
            <a:endParaRPr lang="en-US" sz="1800" b="1" dirty="0">
              <a:latin typeface="Arial" panose="020B0604020202020204" pitchFamily="34" charset="0"/>
              <a:ea typeface="Times New Roman" panose="02020603050405020304" pitchFamily="18" charset="0"/>
            </a:endParaRPr>
          </a:p>
          <a:p>
            <a:pPr marL="0" marR="0" indent="0">
              <a:buNone/>
            </a:pPr>
            <a:r>
              <a:rPr lang="en-US" sz="2000" b="1" dirty="0">
                <a:effectLst/>
                <a:latin typeface="Arial" panose="020B0604020202020204" pitchFamily="34" charset="0"/>
                <a:ea typeface="Times New Roman" panose="02020603050405020304" pitchFamily="18" charset="0"/>
              </a:rPr>
              <a:t>Step 7</a:t>
            </a:r>
            <a:endParaRPr lang="en-US" sz="2000" dirty="0">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The element is still not found at the </a:t>
            </a:r>
            <a:r>
              <a:rPr lang="en-US" sz="2000" b="1" dirty="0">
                <a:effectLst/>
                <a:latin typeface="Arial" panose="020B0604020202020204" pitchFamily="34" charset="0"/>
                <a:ea typeface="Times New Roman" panose="02020603050405020304" pitchFamily="18" charset="0"/>
              </a:rPr>
              <a:t>6</a:t>
            </a:r>
            <a:r>
              <a:rPr lang="en-US" sz="2000" b="1"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element so it now searches in the right half of the mid element.</a:t>
            </a:r>
            <a:endParaRPr lang="en-US" sz="2000" dirty="0">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The next mid is set as </a:t>
            </a:r>
            <a:r>
              <a:rPr lang="en-US" sz="2000" b="1" dirty="0">
                <a:effectLst/>
                <a:latin typeface="Arial" panose="020B0604020202020204" pitchFamily="34" charset="0"/>
                <a:ea typeface="Times New Roman" panose="02020603050405020304" pitchFamily="18" charset="0"/>
              </a:rPr>
              <a:t>7</a:t>
            </a:r>
            <a:r>
              <a:rPr lang="en-US" sz="2000" b="1" baseline="30000" dirty="0">
                <a:effectLst/>
                <a:latin typeface="Arial" panose="020B0604020202020204" pitchFamily="34" charset="0"/>
                <a:ea typeface="Times New Roman" panose="02020603050405020304" pitchFamily="18" charset="0"/>
              </a:rPr>
              <a:t>th</a:t>
            </a:r>
            <a:r>
              <a:rPr lang="en-US" sz="2000" dirty="0">
                <a:effectLst/>
                <a:latin typeface="Arial" panose="020B0604020202020204" pitchFamily="34" charset="0"/>
                <a:ea typeface="Times New Roman" panose="02020603050405020304" pitchFamily="18" charset="0"/>
              </a:rPr>
              <a:t> element.</a:t>
            </a:r>
          </a:p>
          <a:p>
            <a:pPr marL="0" marR="0"/>
            <a:endParaRPr lang="en-US" sz="2000" dirty="0">
              <a:latin typeface="Arial" panose="020B0604020202020204" pitchFamily="34" charset="0"/>
              <a:ea typeface="Times New Roman" panose="02020603050405020304" pitchFamily="18" charset="0"/>
            </a:endParaRPr>
          </a:p>
          <a:p>
            <a:pPr marL="0" marR="0"/>
            <a:endParaRPr lang="en-US" sz="2000" dirty="0">
              <a:effectLst/>
              <a:latin typeface="Arial" panose="020B0604020202020204" pitchFamily="34" charset="0"/>
              <a:ea typeface="Times New Roman" panose="02020603050405020304" pitchFamily="18" charset="0"/>
            </a:endParaRPr>
          </a:p>
          <a:p>
            <a:pPr marL="0" marR="0"/>
            <a:endParaRPr lang="en-US" sz="2000" dirty="0">
              <a:latin typeface="Arial" panose="020B0604020202020204" pitchFamily="34" charset="0"/>
              <a:ea typeface="Times New Roman" panose="02020603050405020304" pitchFamily="18" charset="0"/>
            </a:endParaRPr>
          </a:p>
          <a:p>
            <a:pPr marL="0" marR="0"/>
            <a:endParaRPr lang="en-US" sz="2000" dirty="0">
              <a:effectLst/>
              <a:latin typeface="Arial" panose="020B0604020202020204" pitchFamily="34" charset="0"/>
              <a:ea typeface="Times New Roman" panose="02020603050405020304" pitchFamily="18" charset="0"/>
            </a:endParaRPr>
          </a:p>
          <a:p>
            <a:pPr marL="0" marR="0" indent="0">
              <a:buNone/>
            </a:pPr>
            <a:r>
              <a:rPr lang="en-US" sz="1800" dirty="0">
                <a:effectLst/>
                <a:latin typeface="Arial" panose="020B0604020202020204" pitchFamily="34" charset="0"/>
                <a:ea typeface="Calibri" panose="020F0502020204030204" pitchFamily="34" charset="0"/>
              </a:rPr>
              <a:t>Here, the element is found at the 7</a:t>
            </a:r>
            <a:r>
              <a:rPr lang="en-US" sz="1800" baseline="30000" dirty="0">
                <a:effectLst/>
                <a:latin typeface="Arial" panose="020B0604020202020204" pitchFamily="34" charset="0"/>
                <a:ea typeface="Calibri" panose="020F0502020204030204" pitchFamily="34" charset="0"/>
              </a:rPr>
              <a:t>th</a:t>
            </a:r>
            <a:r>
              <a:rPr lang="en-US" sz="1800" dirty="0">
                <a:effectLst/>
                <a:latin typeface="Arial" panose="020B0604020202020204" pitchFamily="34" charset="0"/>
                <a:ea typeface="Calibri" panose="020F0502020204030204" pitchFamily="34" charset="0"/>
              </a:rPr>
              <a:t> index</a:t>
            </a:r>
            <a:endParaRPr lang="en-US" sz="2000" dirty="0">
              <a:effectLst/>
              <a:latin typeface="Arial" panose="020B0604020202020204" pitchFamily="34" charset="0"/>
              <a:ea typeface="Times New Roman" panose="02020603050405020304" pitchFamily="18" charset="0"/>
            </a:endParaRPr>
          </a:p>
          <a:p>
            <a:pPr marL="0" marR="0" indent="0">
              <a:buNone/>
            </a:pPr>
            <a:endParaRPr lang="en-US" sz="2000" dirty="0">
              <a:effectLst/>
              <a:latin typeface="Times New Roman" panose="02020603050405020304" pitchFamily="18" charset="0"/>
              <a:ea typeface="Times New Roman" panose="02020603050405020304" pitchFamily="18"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F903F660-DE3A-204D-9F36-30579650B645}"/>
              </a:ext>
            </a:extLst>
          </p:cNvPr>
          <p:cNvPicPr>
            <a:picLocks noChangeAspect="1"/>
          </p:cNvPicPr>
          <p:nvPr/>
        </p:nvPicPr>
        <p:blipFill>
          <a:blip r:embed="rId2"/>
          <a:stretch>
            <a:fillRect/>
          </a:stretch>
        </p:blipFill>
        <p:spPr>
          <a:xfrm>
            <a:off x="1650340" y="941696"/>
            <a:ext cx="4445660" cy="1845383"/>
          </a:xfrm>
          <a:prstGeom prst="rect">
            <a:avLst/>
          </a:prstGeom>
        </p:spPr>
      </p:pic>
      <p:pic>
        <p:nvPicPr>
          <p:cNvPr id="3" name="Picture 2">
            <a:extLst>
              <a:ext uri="{FF2B5EF4-FFF2-40B4-BE49-F238E27FC236}">
                <a16:creationId xmlns:a16="http://schemas.microsoft.com/office/drawing/2014/main" id="{CE4F542A-1973-C2E9-7787-1B20CCA4E845}"/>
              </a:ext>
            </a:extLst>
          </p:cNvPr>
          <p:cNvPicPr>
            <a:picLocks noChangeAspect="1"/>
          </p:cNvPicPr>
          <p:nvPr/>
        </p:nvPicPr>
        <p:blipFill>
          <a:blip r:embed="rId3"/>
          <a:stretch>
            <a:fillRect/>
          </a:stretch>
        </p:blipFill>
        <p:spPr>
          <a:xfrm>
            <a:off x="4981809" y="3784319"/>
            <a:ext cx="5062943" cy="2156370"/>
          </a:xfrm>
          <a:prstGeom prst="rect">
            <a:avLst/>
          </a:prstGeom>
        </p:spPr>
      </p:pic>
    </p:spTree>
    <p:extLst>
      <p:ext uri="{BB962C8B-B14F-4D97-AF65-F5344CB8AC3E}">
        <p14:creationId xmlns:p14="http://schemas.microsoft.com/office/powerpoint/2010/main" val="462941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77500" lnSpcReduction="20000"/>
          </a:bodyPr>
          <a:lstStyle/>
          <a:p>
            <a:pPr marL="0" marR="0" indent="0" algn="just">
              <a:lnSpc>
                <a:spcPct val="115000"/>
              </a:lnSpc>
              <a:buNone/>
            </a:pPr>
            <a:r>
              <a:rPr lang="en-GB" sz="2000" b="1" dirty="0">
                <a:effectLst/>
                <a:latin typeface="Arial" panose="020B0604020202020204" pitchFamily="34" charset="0"/>
                <a:ea typeface="Times New Roman" panose="02020603050405020304" pitchFamily="18" charset="0"/>
                <a:cs typeface="Arial" panose="020B0604020202020204" pitchFamily="34" charset="0"/>
              </a:rPr>
              <a:t>Python code implementation</a:t>
            </a:r>
          </a:p>
          <a:p>
            <a:pPr marL="0" marR="0" indent="0">
              <a:lnSpc>
                <a:spcPct val="115000"/>
              </a:lnSpc>
              <a:buNone/>
            </a:pP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import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math</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i="1" kern="0" dirty="0">
                <a:solidFill>
                  <a:srgbClr val="67D8EF"/>
                </a:solidFill>
                <a:effectLst/>
                <a:highlight>
                  <a:srgbClr val="000000"/>
                </a:highlight>
                <a:latin typeface="Arial" panose="020B0604020202020204" pitchFamily="34" charset="0"/>
                <a:ea typeface="Times New Roman" panose="02020603050405020304" pitchFamily="18" charset="0"/>
              </a:rPr>
              <a:t>def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A6E22C"/>
                </a:solidFill>
                <a:effectLst/>
                <a:highlight>
                  <a:srgbClr val="000000"/>
                </a:highlight>
                <a:latin typeface="Arial" panose="020B0604020202020204" pitchFamily="34" charset="0"/>
                <a:ea typeface="Times New Roman" panose="02020603050405020304" pitchFamily="18" charset="0"/>
              </a:rPr>
              <a:t>exponential_search</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rPr>
              <a:t>a</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rPr>
              <a:t>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i="1" kern="0" dirty="0">
                <a:solidFill>
                  <a:srgbClr val="FD9621"/>
                </a:solidFill>
                <a:effectLst/>
                <a:highlight>
                  <a:srgbClr val="000000"/>
                </a:highlight>
                <a:latin typeface="Arial" panose="020B0604020202020204" pitchFamily="34" charset="0"/>
                <a:ea typeface="Times New Roman" panose="02020603050405020304" pitchFamily="18" charset="0"/>
              </a:rPr>
              <a:t>key</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1</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i="1" kern="0" dirty="0">
                <a:solidFill>
                  <a:srgbClr val="67D8EF"/>
                </a:solidFill>
                <a:effectLst/>
                <a:highlight>
                  <a:srgbClr val="000000"/>
                </a:highlight>
                <a:latin typeface="Arial" panose="020B0604020202020204" pitchFamily="34" charset="0"/>
                <a:ea typeface="Times New Roman" panose="02020603050405020304" pitchFamily="18" charset="0"/>
              </a:rPr>
              <a:t>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math.</a:t>
            </a: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rPr>
              <a:t>pow</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0</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return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0</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while</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(a[m]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key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and</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n):</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1</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i="1" kern="0" dirty="0">
                <a:solidFill>
                  <a:srgbClr val="67D8EF"/>
                </a:solidFill>
                <a:effectLst/>
                <a:highlight>
                  <a:srgbClr val="000000"/>
                </a:highlight>
                <a:latin typeface="Arial" panose="020B0604020202020204" pitchFamily="34" charset="0"/>
                <a:ea typeface="Times New Roman" panose="02020603050405020304" pitchFamily="18" charset="0"/>
              </a:rPr>
              <a:t>int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math.</a:t>
            </a:r>
            <a:r>
              <a:rPr lang="en-US" sz="2200" kern="0" dirty="0" err="1">
                <a:solidFill>
                  <a:srgbClr val="67D8EF"/>
                </a:solidFill>
                <a:effectLst/>
                <a:highlight>
                  <a:srgbClr val="000000"/>
                </a:highlight>
                <a:latin typeface="Arial" panose="020B0604020202020204" pitchFamily="34" charset="0"/>
                <a:ea typeface="Times New Roman" panose="02020603050405020304" pitchFamily="18" charset="0"/>
              </a:rPr>
              <a:t>pow</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2</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0</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high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n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1</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while</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high):</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high)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2</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return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mid</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err="1">
                <a:solidFill>
                  <a:srgbClr val="F92472"/>
                </a:solidFill>
                <a:effectLst/>
                <a:highlight>
                  <a:srgbClr val="000000"/>
                </a:highlight>
                <a:latin typeface="Arial" panose="020B0604020202020204" pitchFamily="34" charset="0"/>
                <a:ea typeface="Times New Roman" panose="02020603050405020304" pitchFamily="18" charset="0"/>
              </a:rPr>
              <a:t>elif</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&lt;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key):</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low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1</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else</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high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mid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1</a:t>
            </a:r>
            <a:b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return</a:t>
            </a:r>
            <a:r>
              <a:rPr lang="en-US" sz="22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22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2200" kern="0" dirty="0">
                <a:solidFill>
                  <a:srgbClr val="AC80FF"/>
                </a:solidFill>
                <a:effectLst/>
                <a:highlight>
                  <a:srgbClr val="000000"/>
                </a:highlight>
                <a:latin typeface="Arial" panose="020B0604020202020204" pitchFamily="34" charset="0"/>
                <a:ea typeface="Times New Roman" panose="02020603050405020304" pitchFamily="18" charset="0"/>
              </a:rPr>
              <a:t>1</a:t>
            </a:r>
            <a:endParaRPr lang="en-US" sz="22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5D4CA1F9-3AB0-4B43-E64B-4167AA281ED3}"/>
              </a:ext>
            </a:extLst>
          </p:cNvPr>
          <p:cNvSpPr txBox="1"/>
          <p:nvPr/>
        </p:nvSpPr>
        <p:spPr>
          <a:xfrm>
            <a:off x="4807425" y="1746746"/>
            <a:ext cx="6093724" cy="3693319"/>
          </a:xfrm>
          <a:prstGeom prst="rect">
            <a:avLst/>
          </a:prstGeom>
          <a:noFill/>
        </p:spPr>
        <p:txBody>
          <a:bodyPr wrap="square">
            <a:spAutoFit/>
          </a:bodyPr>
          <a:lstStyle/>
          <a:p>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arr</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6</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11</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19</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24</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33</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54</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67</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81</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94</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99</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n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err="1">
                <a:solidFill>
                  <a:srgbClr val="67D8EF"/>
                </a:solidFill>
                <a:effectLst/>
                <a:highlight>
                  <a:srgbClr val="000000"/>
                </a:highlight>
                <a:latin typeface="Arial" panose="020B0604020202020204" pitchFamily="34" charset="0"/>
                <a:ea typeface="Times New Roman" panose="02020603050405020304" pitchFamily="18" charset="0"/>
              </a:rPr>
              <a:t>len</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arr</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67D8EF"/>
                </a:solidFill>
                <a:effectLst/>
                <a:highlight>
                  <a:srgbClr val="000000"/>
                </a:highlight>
                <a:latin typeface="Arial" panose="020B0604020202020204" pitchFamily="34" charset="0"/>
                <a:ea typeface="Times New Roman" panose="02020603050405020304" pitchFamily="18" charset="0"/>
              </a:rPr>
              <a:t>print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"Array elements are: "</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for</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in</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67D8EF"/>
                </a:solidFill>
                <a:effectLst/>
                <a:highlight>
                  <a:srgbClr val="000000"/>
                </a:highlight>
                <a:latin typeface="Arial" panose="020B0604020202020204" pitchFamily="34" charset="0"/>
                <a:ea typeface="Times New Roman" panose="02020603050405020304" pitchFamily="18" charset="0"/>
              </a:rPr>
              <a:t>range</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67D8EF"/>
                </a:solidFill>
                <a:effectLst/>
                <a:highlight>
                  <a:srgbClr val="000000"/>
                </a:highlight>
                <a:latin typeface="Arial" panose="020B0604020202020204" pitchFamily="34" charset="0"/>
                <a:ea typeface="Times New Roman" panose="02020603050405020304" pitchFamily="18" charset="0"/>
              </a:rPr>
              <a:t>len</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arr</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67D8EF"/>
                </a:solidFill>
                <a:effectLst/>
                <a:highlight>
                  <a:srgbClr val="000000"/>
                </a:highlight>
                <a:latin typeface="Arial" panose="020B0604020202020204" pitchFamily="34" charset="0"/>
                <a:ea typeface="Times New Roman" panose="02020603050405020304" pitchFamily="18" charset="0"/>
              </a:rPr>
              <a:t>print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arr</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i</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i="1" kern="0" dirty="0">
                <a:solidFill>
                  <a:srgbClr val="FD9621"/>
                </a:solidFill>
                <a:effectLst/>
                <a:highlight>
                  <a:srgbClr val="000000"/>
                </a:highlight>
                <a:latin typeface="Arial" panose="020B0604020202020204" pitchFamily="34" charset="0"/>
                <a:ea typeface="Times New Roman" panose="02020603050405020304" pitchFamily="18" charset="0"/>
              </a:rPr>
              <a:t>end</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key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67</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67D8EF"/>
                </a:solidFill>
                <a:effectLst/>
                <a:highlight>
                  <a:srgbClr val="000000"/>
                </a:highlight>
                <a:latin typeface="Arial" panose="020B0604020202020204" pitchFamily="34" charset="0"/>
                <a:ea typeface="Times New Roman" panose="02020603050405020304" pitchFamily="18" charset="0"/>
              </a:rPr>
              <a:t>print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AC80FF"/>
                </a:solidFill>
                <a:effectLst/>
                <a:highlight>
                  <a:srgbClr val="000000"/>
                </a:highlight>
                <a:latin typeface="Arial" panose="020B0604020202020204" pitchFamily="34" charset="0"/>
                <a:ea typeface="Times New Roman" panose="02020603050405020304" pitchFamily="18" charset="0"/>
              </a:rPr>
              <a:t>n</a:t>
            </a:r>
            <a:r>
              <a:rPr lang="en-US" sz="1800" kern="0" dirty="0" err="1">
                <a:solidFill>
                  <a:srgbClr val="E7DB74"/>
                </a:solidFill>
                <a:effectLst/>
                <a:highlight>
                  <a:srgbClr val="000000"/>
                </a:highlight>
                <a:latin typeface="Arial" panose="020B0604020202020204" pitchFamily="34" charset="0"/>
                <a:ea typeface="Times New Roman" panose="02020603050405020304" pitchFamily="18" charset="0"/>
              </a:rPr>
              <a:t>The</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 element to be searched: "</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key)</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index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err="1">
                <a:solidFill>
                  <a:srgbClr val="67D8EF"/>
                </a:solidFill>
                <a:effectLst/>
                <a:highlight>
                  <a:srgbClr val="000000"/>
                </a:highlight>
                <a:latin typeface="Arial" panose="020B0604020202020204" pitchFamily="34" charset="0"/>
                <a:ea typeface="Times New Roman" panose="02020603050405020304" pitchFamily="18" charset="0"/>
              </a:rPr>
              <a:t>exponential_search</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F8F8F2"/>
                </a:solidFill>
                <a:effectLst/>
                <a:highlight>
                  <a:srgbClr val="000000"/>
                </a:highlight>
                <a:latin typeface="Arial" panose="020B0604020202020204" pitchFamily="34" charset="0"/>
                <a:ea typeface="Times New Roman" panose="02020603050405020304" pitchFamily="18" charset="0"/>
              </a:rPr>
              <a:t>arr</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n, key)</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if</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(index </a:t>
            </a:r>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&gt;=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0</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67D8EF"/>
                </a:solidFill>
                <a:effectLst/>
                <a:highlight>
                  <a:srgbClr val="000000"/>
                </a:highlight>
                <a:latin typeface="Arial" panose="020B0604020202020204" pitchFamily="34" charset="0"/>
                <a:ea typeface="Times New Roman" panose="02020603050405020304" pitchFamily="18" charset="0"/>
              </a:rPr>
              <a:t>print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"The element is found at index: "</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(index))</a:t>
            </a:r>
          </a:p>
          <a:p>
            <a:r>
              <a:rPr lang="en-US" sz="1800" kern="0" dirty="0">
                <a:solidFill>
                  <a:srgbClr val="F92472"/>
                </a:solidFill>
                <a:effectLst/>
                <a:highlight>
                  <a:srgbClr val="000000"/>
                </a:highlight>
                <a:latin typeface="Arial" panose="020B0604020202020204" pitchFamily="34" charset="0"/>
                <a:ea typeface="Times New Roman" panose="02020603050405020304" pitchFamily="18" charset="0"/>
              </a:rPr>
              <a:t>else</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   </a:t>
            </a:r>
            <a:r>
              <a:rPr lang="en-US" sz="1800" kern="0" dirty="0">
                <a:solidFill>
                  <a:srgbClr val="67D8EF"/>
                </a:solidFill>
                <a:effectLst/>
                <a:highlight>
                  <a:srgbClr val="000000"/>
                </a:highlight>
                <a:latin typeface="Arial" panose="020B0604020202020204" pitchFamily="34" charset="0"/>
                <a:ea typeface="Times New Roman" panose="02020603050405020304" pitchFamily="18" charset="0"/>
              </a:rPr>
              <a:t>print</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a:t>
            </a:r>
            <a:r>
              <a:rPr lang="en-US" sz="1800" kern="0" dirty="0">
                <a:solidFill>
                  <a:srgbClr val="AC80FF"/>
                </a:solidFill>
                <a:effectLst/>
                <a:highlight>
                  <a:srgbClr val="000000"/>
                </a:highlight>
                <a:latin typeface="Arial" panose="020B0604020202020204" pitchFamily="34" charset="0"/>
                <a:ea typeface="Times New Roman" panose="02020603050405020304" pitchFamily="18" charset="0"/>
              </a:rPr>
              <a:t>\</a:t>
            </a:r>
            <a:r>
              <a:rPr lang="en-US" sz="1800" kern="0" dirty="0" err="1">
                <a:solidFill>
                  <a:srgbClr val="AC80FF"/>
                </a:solidFill>
                <a:effectLst/>
                <a:highlight>
                  <a:srgbClr val="000000"/>
                </a:highlight>
                <a:latin typeface="Arial" panose="020B0604020202020204" pitchFamily="34" charset="0"/>
                <a:ea typeface="Times New Roman" panose="02020603050405020304" pitchFamily="18" charset="0"/>
              </a:rPr>
              <a:t>n</a:t>
            </a:r>
            <a:r>
              <a:rPr lang="en-US" sz="1800" kern="0" dirty="0" err="1">
                <a:solidFill>
                  <a:srgbClr val="E7DB74"/>
                </a:solidFill>
                <a:effectLst/>
                <a:highlight>
                  <a:srgbClr val="000000"/>
                </a:highlight>
                <a:latin typeface="Arial" panose="020B0604020202020204" pitchFamily="34" charset="0"/>
                <a:ea typeface="Times New Roman" panose="02020603050405020304" pitchFamily="18" charset="0"/>
              </a:rPr>
              <a:t>Unsuccessful</a:t>
            </a:r>
            <a:r>
              <a:rPr lang="en-US" sz="1800" kern="0" dirty="0">
                <a:solidFill>
                  <a:srgbClr val="E7DB74"/>
                </a:solidFill>
                <a:effectLst/>
                <a:highlight>
                  <a:srgbClr val="000000"/>
                </a:highlight>
                <a:latin typeface="Arial" panose="020B0604020202020204" pitchFamily="34" charset="0"/>
                <a:ea typeface="Times New Roman" panose="02020603050405020304" pitchFamily="18" charset="0"/>
              </a:rPr>
              <a:t> Search"</a:t>
            </a:r>
            <a: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t>)</a:t>
            </a:r>
            <a:br>
              <a:rPr lang="en-US" sz="1800" kern="0" dirty="0">
                <a:solidFill>
                  <a:srgbClr val="F8F8F2"/>
                </a:solidFill>
                <a:effectLst/>
                <a:highlight>
                  <a:srgbClr val="000000"/>
                </a:highlight>
                <a:latin typeface="Arial" panose="020B0604020202020204" pitchFamily="34" charset="0"/>
                <a:ea typeface="Times New Roman" panose="02020603050405020304" pitchFamily="18" charset="0"/>
              </a:rPr>
            </a:br>
            <a:endParaRPr lang="en-US" dirty="0">
              <a:highlight>
                <a:srgbClr val="000000"/>
              </a:highlight>
            </a:endParaRPr>
          </a:p>
        </p:txBody>
      </p:sp>
      <p:pic>
        <p:nvPicPr>
          <p:cNvPr id="7" name="Picture 6">
            <a:extLst>
              <a:ext uri="{FF2B5EF4-FFF2-40B4-BE49-F238E27FC236}">
                <a16:creationId xmlns:a16="http://schemas.microsoft.com/office/drawing/2014/main" id="{9C017461-0D8F-B899-3F0B-CBE916CA9884}"/>
              </a:ext>
            </a:extLst>
          </p:cNvPr>
          <p:cNvPicPr>
            <a:picLocks noChangeAspect="1"/>
          </p:cNvPicPr>
          <p:nvPr/>
        </p:nvPicPr>
        <p:blipFill>
          <a:blip r:embed="rId2"/>
          <a:stretch>
            <a:fillRect/>
          </a:stretch>
        </p:blipFill>
        <p:spPr>
          <a:xfrm>
            <a:off x="4317330" y="5199797"/>
            <a:ext cx="3306613" cy="1602769"/>
          </a:xfrm>
          <a:prstGeom prst="rect">
            <a:avLst/>
          </a:prstGeom>
        </p:spPr>
      </p:pic>
    </p:spTree>
    <p:extLst>
      <p:ext uri="{BB962C8B-B14F-4D97-AF65-F5344CB8AC3E}">
        <p14:creationId xmlns:p14="http://schemas.microsoft.com/office/powerpoint/2010/main" val="2728251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15000"/>
              </a:lnSpc>
              <a:buNone/>
            </a:pPr>
            <a:r>
              <a:rPr lang="en-GB" sz="2400" b="1" dirty="0">
                <a:latin typeface="Arial" panose="020B0604020202020204" pitchFamily="34" charset="0"/>
                <a:ea typeface="Times New Roman" panose="02020603050405020304" pitchFamily="18" charset="0"/>
                <a:cs typeface="Arial" panose="020B0604020202020204" pitchFamily="34" charset="0"/>
              </a:rPr>
              <a:t>Exercises on Searching algorithm</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Read about Hash Table?</a:t>
            </a:r>
          </a:p>
          <a:p>
            <a:pPr marL="457200" marR="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linear search using C++ &amp; Java code.?</a:t>
            </a:r>
          </a:p>
          <a:p>
            <a:pPr marL="45720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binary search using C++ &amp; Java code.?</a:t>
            </a:r>
          </a:p>
          <a:p>
            <a:pPr marL="45720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jump search using C++ &amp; Java code.?</a:t>
            </a:r>
          </a:p>
          <a:p>
            <a:pPr marL="457200" indent="-457200" algn="just">
              <a:lnSpc>
                <a:spcPct val="115000"/>
              </a:lnSpc>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Implement exponential search using C++ &amp; Java code.?</a:t>
            </a:r>
          </a:p>
          <a:p>
            <a:pPr marL="457200" marR="0" indent="-457200" algn="just">
              <a:lnSpc>
                <a:spcPct val="115000"/>
              </a:lnSpc>
              <a:buFont typeface="+mj-lt"/>
              <a:buAutoNum type="arabicPeriod"/>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660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fontScale="85000" lnSpcReduction="20000"/>
          </a:bodyPr>
          <a:lstStyle/>
          <a:p>
            <a:pPr marL="0" indent="0">
              <a:lnSpc>
                <a:spcPct val="115000"/>
              </a:lnSpc>
              <a:buNone/>
            </a:pPr>
            <a:r>
              <a:rPr lang="en-US" sz="2400" i="1"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def</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A6E22C"/>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bubble_sort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i="1" kern="0" dirty="0">
                <a:solidFill>
                  <a:srgbClr val="FD962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size</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(size):</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swaps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for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j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in</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range</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size</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&gt;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temp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[j</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temp;</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swaps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if</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(swaps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0</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break</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67</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44</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82</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17</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AC80F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20</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n </a:t>
            </a:r>
            <a:r>
              <a:rPr lang="en-US" sz="2400" kern="0" dirty="0">
                <a:solidFill>
                  <a:srgbClr val="F9247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len</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before Sorting: "</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err="1">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bubble_sort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 n);</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a:solidFill>
                  <a:srgbClr val="E7DB74"/>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"Array after Sorting: "</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b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US" sz="2400" kern="0" dirty="0">
                <a:solidFill>
                  <a:srgbClr val="67D8EF"/>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print</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r>
              <a:rPr lang="en-US" sz="2400" kern="0" dirty="0" err="1">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arr</a:t>
            </a:r>
            <a:r>
              <a:rPr lang="en-US" sz="2400" kern="0" dirty="0">
                <a:solidFill>
                  <a:srgbClr val="F8F8F2"/>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endParaRPr lang="en-US" sz="24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2553F495-E08B-1ABB-129A-349908A21D74}"/>
              </a:ext>
            </a:extLst>
          </p:cNvPr>
          <p:cNvPicPr>
            <a:picLocks noChangeAspect="1"/>
          </p:cNvPicPr>
          <p:nvPr/>
        </p:nvPicPr>
        <p:blipFill>
          <a:blip r:embed="rId2"/>
          <a:stretch>
            <a:fillRect/>
          </a:stretch>
        </p:blipFill>
        <p:spPr>
          <a:xfrm>
            <a:off x="5930734" y="1545752"/>
            <a:ext cx="3471790" cy="2725998"/>
          </a:xfrm>
          <a:prstGeom prst="rect">
            <a:avLst/>
          </a:prstGeom>
        </p:spPr>
      </p:pic>
    </p:spTree>
    <p:extLst>
      <p:ext uri="{BB962C8B-B14F-4D97-AF65-F5344CB8AC3E}">
        <p14:creationId xmlns:p14="http://schemas.microsoft.com/office/powerpoint/2010/main" val="202514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indent="0" algn="just">
              <a:lnSpc>
                <a:spcPct val="150000"/>
              </a:lnSpc>
              <a:buNone/>
            </a:pPr>
            <a:r>
              <a:rPr lang="en-US" sz="2400" b="1" dirty="0">
                <a:effectLst/>
                <a:latin typeface="Arial" panose="020B0604020202020204" pitchFamily="34" charset="0"/>
                <a:ea typeface="Times New Roman" panose="02020603050405020304" pitchFamily="18" charset="0"/>
              </a:rPr>
              <a:t>Insertion Sort Algorithm</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Insertion sort is a very simple method to sort numbers in an </a:t>
            </a:r>
            <a:r>
              <a:rPr lang="en-US" sz="2000" b="1" dirty="0">
                <a:effectLst/>
                <a:latin typeface="Arial" panose="020B0604020202020204" pitchFamily="34" charset="0"/>
                <a:ea typeface="Times New Roman" panose="02020603050405020304" pitchFamily="18" charset="0"/>
                <a:cs typeface="Arial" panose="020B0604020202020204" pitchFamily="34" charset="0"/>
              </a:rPr>
              <a:t>ascending or descending</a:t>
            </a:r>
            <a:r>
              <a:rPr lang="en-US" sz="2000" dirty="0">
                <a:effectLst/>
                <a:latin typeface="Arial" panose="020B0604020202020204" pitchFamily="34" charset="0"/>
                <a:ea typeface="Times New Roman" panose="02020603050405020304" pitchFamily="18" charset="0"/>
                <a:cs typeface="Arial" panose="020B0604020202020204" pitchFamily="34" charset="0"/>
              </a:rPr>
              <a:t> order.</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It follows the incremental method. </a:t>
            </a:r>
          </a:p>
          <a:p>
            <a:pPr algn="just">
              <a:lnSpc>
                <a:spcPct val="15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It can be compared with the technique how cards are sorted at the time of playing a game.</a:t>
            </a:r>
          </a:p>
          <a:p>
            <a:pPr algn="just">
              <a:lnSpc>
                <a:spcPct val="150000"/>
              </a:lnSpc>
            </a:pPr>
            <a:r>
              <a:rPr lang="en-US" sz="2000" dirty="0">
                <a:effectLst/>
                <a:latin typeface="Arial" panose="020B0604020202020204" pitchFamily="34" charset="0"/>
                <a:ea typeface="Calibri" panose="020F0502020204030204" pitchFamily="34" charset="0"/>
              </a:rPr>
              <a:t>This is an </a:t>
            </a:r>
            <a:r>
              <a:rPr lang="en-US" sz="2000" b="1" dirty="0">
                <a:effectLst/>
                <a:latin typeface="Arial" panose="020B0604020202020204" pitchFamily="34" charset="0"/>
                <a:ea typeface="Calibri" panose="020F0502020204030204" pitchFamily="34" charset="0"/>
              </a:rPr>
              <a:t>in-place comparison-based</a:t>
            </a:r>
            <a:r>
              <a:rPr lang="en-US" sz="2000" dirty="0">
                <a:effectLst/>
                <a:latin typeface="Arial" panose="020B0604020202020204" pitchFamily="34" charset="0"/>
                <a:ea typeface="Calibri" panose="020F0502020204030204" pitchFamily="34" charset="0"/>
              </a:rPr>
              <a:t> sorting algorithm. </a:t>
            </a:r>
          </a:p>
          <a:p>
            <a:pPr algn="just">
              <a:lnSpc>
                <a:spcPct val="150000"/>
              </a:lnSpc>
            </a:pPr>
            <a:r>
              <a:rPr lang="en-US" sz="2000" dirty="0">
                <a:effectLst/>
                <a:latin typeface="Arial" panose="020B0604020202020204" pitchFamily="34" charset="0"/>
                <a:ea typeface="Calibri" panose="020F0502020204030204" pitchFamily="34" charset="0"/>
              </a:rPr>
              <a:t>Here, a sub-list is maintained which is always sorted. </a:t>
            </a:r>
          </a:p>
          <a:p>
            <a:pPr marL="0" indent="0" algn="just">
              <a:lnSpc>
                <a:spcPct val="150000"/>
              </a:lnSpc>
              <a:buNone/>
            </a:pPr>
            <a:r>
              <a:rPr lang="en-US" sz="2000" dirty="0">
                <a:effectLst/>
                <a:latin typeface="Arial" panose="020B0604020202020204" pitchFamily="34" charset="0"/>
                <a:ea typeface="Calibri" panose="020F0502020204030204" pitchFamily="34" charset="0"/>
              </a:rPr>
              <a:t>For example, the </a:t>
            </a:r>
            <a:r>
              <a:rPr lang="en-US" sz="2000" b="1" dirty="0">
                <a:effectLst/>
                <a:latin typeface="Arial" panose="020B0604020202020204" pitchFamily="34" charset="0"/>
                <a:ea typeface="Calibri" panose="020F0502020204030204" pitchFamily="34" charset="0"/>
              </a:rPr>
              <a:t>lower part </a:t>
            </a:r>
            <a:r>
              <a:rPr lang="en-US" sz="2000" dirty="0">
                <a:effectLst/>
                <a:latin typeface="Arial" panose="020B0604020202020204" pitchFamily="34" charset="0"/>
                <a:ea typeface="Calibri" panose="020F0502020204030204" pitchFamily="34" charset="0"/>
              </a:rPr>
              <a:t>of an array is maintained to be </a:t>
            </a:r>
            <a:r>
              <a:rPr lang="en-US" sz="2000" b="1" dirty="0">
                <a:effectLst/>
                <a:latin typeface="Arial" panose="020B0604020202020204" pitchFamily="34" charset="0"/>
                <a:ea typeface="Calibri" panose="020F0502020204030204" pitchFamily="34" charset="0"/>
              </a:rPr>
              <a:t>sorted</a:t>
            </a:r>
            <a:r>
              <a:rPr lang="en-US" sz="2000" dirty="0">
                <a:effectLst/>
                <a:latin typeface="Arial" panose="020B0604020202020204" pitchFamily="34" charset="0"/>
                <a:ea typeface="Calibri" panose="020F0502020204030204" pitchFamily="34" charset="0"/>
              </a:rPr>
              <a:t>. An element which is to be 'inserted' in this sorted sub-list, has to find its appropriate place and then it has to be inserted there. Hence the name, </a:t>
            </a:r>
            <a:r>
              <a:rPr lang="en-US" sz="2000" b="1" dirty="0">
                <a:effectLst/>
                <a:latin typeface="Arial" panose="020B0604020202020204" pitchFamily="34" charset="0"/>
                <a:ea typeface="Calibri" panose="020F0502020204030204" pitchFamily="34" charset="0"/>
              </a:rPr>
              <a:t>insertion sort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339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C7113-47FC-5D57-F34B-0D2162FB8451}"/>
              </a:ext>
            </a:extLst>
          </p:cNvPr>
          <p:cNvSpPr>
            <a:spLocks noGrp="1"/>
          </p:cNvSpPr>
          <p:nvPr>
            <p:ph type="title"/>
          </p:nvPr>
        </p:nvSpPr>
        <p:spPr>
          <a:xfrm>
            <a:off x="259306" y="37579"/>
            <a:ext cx="11737075" cy="740343"/>
          </a:xfrm>
        </p:spPr>
        <p:txBody>
          <a:bodyPr>
            <a:normAutofit/>
          </a:bodyPr>
          <a:lstStyle/>
          <a:p>
            <a:pPr algn="ctr"/>
            <a:r>
              <a:rPr lang="en-GB" sz="3600" b="1" dirty="0">
                <a:latin typeface="Arial" panose="020B0604020202020204" pitchFamily="34" charset="0"/>
                <a:cs typeface="Arial" panose="020B0604020202020204" pitchFamily="34" charset="0"/>
              </a:rPr>
              <a:t>Sorting and Searching algorithm</a:t>
            </a:r>
            <a:endParaRPr lang="en-US" sz="36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20EE97D-9576-5952-E421-45BFD336EC80}"/>
              </a:ext>
            </a:extLst>
          </p:cNvPr>
          <p:cNvSpPr>
            <a:spLocks noGrp="1"/>
          </p:cNvSpPr>
          <p:nvPr>
            <p:ph idx="1"/>
          </p:nvPr>
        </p:nvSpPr>
        <p:spPr>
          <a:xfrm>
            <a:off x="354841" y="941696"/>
            <a:ext cx="11423178" cy="5773003"/>
          </a:xfrm>
        </p:spPr>
        <p:txBody>
          <a:bodyPr>
            <a:normAutofit/>
          </a:bodyPr>
          <a:lstStyle/>
          <a:p>
            <a:pPr marL="0" marR="0" indent="0" algn="just">
              <a:lnSpc>
                <a:spcPct val="15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Now we have a bigger picture of how this sorting technique works, so we can derive simple steps by which we can achieve insertion sort.</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1 </a:t>
            </a:r>
            <a:r>
              <a:rPr lang="en-US" sz="2000" dirty="0">
                <a:effectLst/>
                <a:latin typeface="Arial" panose="020B0604020202020204" pitchFamily="34" charset="0"/>
                <a:ea typeface="Times New Roman" panose="02020603050405020304" pitchFamily="18" charset="0"/>
                <a:cs typeface="Arial" panose="020B0604020202020204" pitchFamily="34" charset="0"/>
              </a:rPr>
              <a:t>− If it is the first element, it is already sorted. return 1;</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2 </a:t>
            </a:r>
            <a:r>
              <a:rPr lang="en-US" sz="2000" dirty="0">
                <a:effectLst/>
                <a:latin typeface="Arial" panose="020B0604020202020204" pitchFamily="34" charset="0"/>
                <a:ea typeface="Times New Roman" panose="02020603050405020304" pitchFamily="18" charset="0"/>
                <a:cs typeface="Arial" panose="020B0604020202020204" pitchFamily="34" charset="0"/>
              </a:rPr>
              <a:t>− Pick next element.</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3 </a:t>
            </a:r>
            <a:r>
              <a:rPr lang="en-US" sz="2000" dirty="0">
                <a:effectLst/>
                <a:latin typeface="Arial" panose="020B0604020202020204" pitchFamily="34" charset="0"/>
                <a:ea typeface="Times New Roman" panose="02020603050405020304" pitchFamily="18" charset="0"/>
                <a:cs typeface="Arial" panose="020B0604020202020204" pitchFamily="34" charset="0"/>
              </a:rPr>
              <a:t>− Compare with all elements in the sorted sub-list.</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4 </a:t>
            </a:r>
            <a:r>
              <a:rPr lang="en-US" sz="2000" dirty="0">
                <a:effectLst/>
                <a:latin typeface="Arial" panose="020B0604020202020204" pitchFamily="34" charset="0"/>
                <a:ea typeface="Times New Roman" panose="02020603050405020304" pitchFamily="18" charset="0"/>
                <a:cs typeface="Arial" panose="020B0604020202020204" pitchFamily="34" charset="0"/>
              </a:rPr>
              <a:t>− Shift all the elements in the sorted sub-list that is greater than the value to be sorted.</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5 </a:t>
            </a:r>
            <a:r>
              <a:rPr lang="en-US" sz="2000" dirty="0">
                <a:effectLst/>
                <a:latin typeface="Arial" panose="020B0604020202020204" pitchFamily="34" charset="0"/>
                <a:ea typeface="Times New Roman" panose="02020603050405020304" pitchFamily="18" charset="0"/>
                <a:cs typeface="Arial" panose="020B0604020202020204" pitchFamily="34" charset="0"/>
              </a:rPr>
              <a:t>− Insert the value.</a:t>
            </a:r>
          </a:p>
          <a:p>
            <a:pPr marL="0" marR="0" algn="just">
              <a:lnSpc>
                <a:spcPct val="150000"/>
              </a:lnSpc>
            </a:pPr>
            <a:r>
              <a:rPr lang="en-US" sz="2000" b="1" dirty="0">
                <a:effectLst/>
                <a:latin typeface="Arial" panose="020B0604020202020204" pitchFamily="34" charset="0"/>
                <a:ea typeface="Times New Roman" panose="02020603050405020304" pitchFamily="18" charset="0"/>
                <a:cs typeface="Arial" panose="020B0604020202020204" pitchFamily="34" charset="0"/>
              </a:rPr>
              <a:t>Step 6 </a:t>
            </a:r>
            <a:r>
              <a:rPr lang="en-US" sz="2000" dirty="0">
                <a:effectLst/>
                <a:latin typeface="Arial" panose="020B0604020202020204" pitchFamily="34" charset="0"/>
                <a:ea typeface="Times New Roman" panose="02020603050405020304" pitchFamily="18" charset="0"/>
                <a:cs typeface="Arial" panose="020B0604020202020204" pitchFamily="34" charset="0"/>
              </a:rPr>
              <a:t>− Repeat until list is sorted.</a:t>
            </a:r>
          </a:p>
          <a:p>
            <a:pPr marL="0" marR="0" indent="0" algn="just">
              <a:lnSpc>
                <a:spcPct val="115000"/>
              </a:lnSpc>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20D0A279-1139-06C6-BB42-F14AB99BF365}"/>
              </a:ext>
            </a:extLst>
          </p:cNvPr>
          <p:cNvPicPr>
            <a:picLocks noChangeAspect="1"/>
          </p:cNvPicPr>
          <p:nvPr/>
        </p:nvPicPr>
        <p:blipFill>
          <a:blip r:embed="rId2"/>
          <a:stretch>
            <a:fillRect/>
          </a:stretch>
        </p:blipFill>
        <p:spPr>
          <a:xfrm>
            <a:off x="5090615" y="4593483"/>
            <a:ext cx="2917733" cy="2148512"/>
          </a:xfrm>
          <a:prstGeom prst="rect">
            <a:avLst/>
          </a:prstGeom>
        </p:spPr>
      </p:pic>
      <p:pic>
        <p:nvPicPr>
          <p:cNvPr id="7" name="Picture 6">
            <a:extLst>
              <a:ext uri="{FF2B5EF4-FFF2-40B4-BE49-F238E27FC236}">
                <a16:creationId xmlns:a16="http://schemas.microsoft.com/office/drawing/2014/main" id="{46352F02-D9AF-BC6F-8237-48180D0D8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021" y="4217331"/>
            <a:ext cx="3589360" cy="2153616"/>
          </a:xfrm>
          <a:prstGeom prst="rect">
            <a:avLst/>
          </a:prstGeom>
        </p:spPr>
      </p:pic>
    </p:spTree>
    <p:extLst>
      <p:ext uri="{BB962C8B-B14F-4D97-AF65-F5344CB8AC3E}">
        <p14:creationId xmlns:p14="http://schemas.microsoft.com/office/powerpoint/2010/main" val="2909582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5952</Words>
  <Application>Microsoft Office PowerPoint</Application>
  <PresentationFormat>Widescreen</PresentationFormat>
  <Paragraphs>485</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Times New Roman</vt:lpstr>
      <vt:lpstr>Office Theme</vt:lpstr>
      <vt:lpstr>Design and Analysis of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lpstr>Sorting and Searching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Analysis of Algorithm</dc:title>
  <dc:creator>Misganaw Aguate</dc:creator>
  <cp:lastModifiedBy>Misganaw Aguate</cp:lastModifiedBy>
  <cp:revision>154</cp:revision>
  <dcterms:created xsi:type="dcterms:W3CDTF">2024-01-18T08:44:38Z</dcterms:created>
  <dcterms:modified xsi:type="dcterms:W3CDTF">2024-01-20T09:34:21Z</dcterms:modified>
</cp:coreProperties>
</file>