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52DE-9518-F96C-980E-CB308F667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9FA3D-F3B5-54F8-B49F-7F7516C38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B413-B516-4A18-55DC-571509AD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D4B4A-D353-CEB2-0212-45C7BED8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FDFC-0033-B34D-A08E-BBC7C633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F68E-8262-813B-A82D-6EEFAB2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76D09-698F-90EF-28EC-19C171D69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0DAB6-5324-A140-517E-68931EB1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F4AC-F989-ACFC-9EF9-F3004A2A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81DF-267A-2E67-6C9A-FD8C11FB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6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AAB04-559A-CB94-DBA5-19D4683D5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B5202-C72F-7BF3-37CF-1FC90D617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63EA-3253-C327-9C7E-65DDBF38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0718-41C6-4BB4-6D7A-EEEF5A18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0D729-38E2-4805-FA03-CD376648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A1B3-BD45-06C3-5A60-051A890C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601F-AEFA-BCA5-5A47-827FCD31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044B-FF9A-57ED-701A-54769D95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8967-E27E-64C8-FF49-F561D539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A341D-6C24-18FC-EC68-BD5410FA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D95B-92ED-26B5-1F71-917C1EC1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40943-C959-A337-5E1F-203513C3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C94DE-F629-AB69-165E-66F13760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33EA7-B214-7B97-0149-3D14C54D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4CBF6-E0AA-1C7A-BF64-3D413954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AB8C-5EF7-A4D0-46DB-F57DA54E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2909-2354-A570-6BBA-12CB39402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3365B-3D6B-90C7-8CDE-A9F0AF54F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79EBF-8A73-A022-F212-FCDA6C02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FEEA4-2F5E-1A97-8307-0B6C7813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B8AAD-B0B6-3FAF-28D3-E96E6B8E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A4CF-99B2-3E3C-4FBC-A62CEA3A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369F-0396-2233-DB7B-E12BCDF78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CBE05-79DD-F0DD-3236-CAEF0C6A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547-E950-DC91-E291-83EC9F861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356A7-F987-191C-459D-5ADD68BF0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FCD61-249B-8A6F-C0AB-26FE97CF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24B8C-A3A6-5FE5-0424-093C2CCE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F81DE-4F41-C219-865C-E1B6BC68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DFF9-373B-8BF8-C90D-7BEAA9D7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F41CB-3EF0-8979-B503-DF972B89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90C3-CB59-81B6-50E2-99B7EA0E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A3E49-4627-AEB0-62F9-158BDBA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D1E61-46A2-AB0A-C654-68F8AB56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B93B5-CBB7-792A-987A-A93F88A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E505-A725-B7FC-7677-D8BE64E7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7E8E-16DF-722C-F838-26A804DC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6B93-C8F0-7238-027C-46920304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B8097-9117-C374-FAA5-A9D929EFE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CEA2-5CF2-8877-AF01-FDA31B9B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338E3-15DA-1071-3CA4-004022C7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9E7C5-B405-F468-3079-123BB393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CA3B-CB16-8073-4313-FC196CAA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854D5-7FE6-99A0-9C94-01EF2D3BD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750FF-993A-8A70-281A-58BB75E3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82D0B-188D-6AB0-C913-DAB2B9D9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FFFB8-B7F5-23F5-B6A3-AA83F320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CAD60-267A-4DAE-EC09-340E724C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8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95334-09B2-02BB-C886-72FD31D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FC9C-7737-F295-320D-C560103BD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C4B7E-5293-9AEE-F6D6-F6289B8D3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521-A6AE-4A80-B250-2E21B827C58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1BBC6-DABC-D8CD-6E67-5D81871A3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F13B-4D47-4624-3036-472345279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F33C-D9F5-44E1-ADE2-7BFEC3DC9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thioptec.com/" TargetMode="External"/><Relationship Id="rId2" Type="http://schemas.openxmlformats.org/officeDocument/2006/relationships/hyperlink" Target="mailto:mail@ethioptec.com/ethiomisgie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ethiop_computing" TargetMode="External"/><Relationship Id="rId4" Type="http://schemas.openxmlformats.org/officeDocument/2006/relationships/hyperlink" Target="https://info.ethioptec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  <a:custGeom>
            <a:avLst/>
            <a:gdLst>
              <a:gd name="connsiteX0" fmla="*/ 0 w 11737075"/>
              <a:gd name="connsiteY0" fmla="*/ 0 h 740343"/>
              <a:gd name="connsiteX1" fmla="*/ 586854 w 11737075"/>
              <a:gd name="connsiteY1" fmla="*/ 0 h 740343"/>
              <a:gd name="connsiteX2" fmla="*/ 1056337 w 11737075"/>
              <a:gd name="connsiteY2" fmla="*/ 0 h 740343"/>
              <a:gd name="connsiteX3" fmla="*/ 1525820 w 11737075"/>
              <a:gd name="connsiteY3" fmla="*/ 0 h 740343"/>
              <a:gd name="connsiteX4" fmla="*/ 1995303 w 11737075"/>
              <a:gd name="connsiteY4" fmla="*/ 0 h 740343"/>
              <a:gd name="connsiteX5" fmla="*/ 2464786 w 11737075"/>
              <a:gd name="connsiteY5" fmla="*/ 0 h 740343"/>
              <a:gd name="connsiteX6" fmla="*/ 2699527 w 11737075"/>
              <a:gd name="connsiteY6" fmla="*/ 0 h 740343"/>
              <a:gd name="connsiteX7" fmla="*/ 2934269 w 11737075"/>
              <a:gd name="connsiteY7" fmla="*/ 0 h 740343"/>
              <a:gd name="connsiteX8" fmla="*/ 3521123 w 11737075"/>
              <a:gd name="connsiteY8" fmla="*/ 0 h 740343"/>
              <a:gd name="connsiteX9" fmla="*/ 3755864 w 11737075"/>
              <a:gd name="connsiteY9" fmla="*/ 0 h 740343"/>
              <a:gd name="connsiteX10" fmla="*/ 4225347 w 11737075"/>
              <a:gd name="connsiteY10" fmla="*/ 0 h 740343"/>
              <a:gd name="connsiteX11" fmla="*/ 4694830 w 11737075"/>
              <a:gd name="connsiteY11" fmla="*/ 0 h 740343"/>
              <a:gd name="connsiteX12" fmla="*/ 5046942 w 11737075"/>
              <a:gd name="connsiteY12" fmla="*/ 0 h 740343"/>
              <a:gd name="connsiteX13" fmla="*/ 5281684 w 11737075"/>
              <a:gd name="connsiteY13" fmla="*/ 0 h 740343"/>
              <a:gd name="connsiteX14" fmla="*/ 5516425 w 11737075"/>
              <a:gd name="connsiteY14" fmla="*/ 0 h 740343"/>
              <a:gd name="connsiteX15" fmla="*/ 6103279 w 11737075"/>
              <a:gd name="connsiteY15" fmla="*/ 0 h 740343"/>
              <a:gd name="connsiteX16" fmla="*/ 6924874 w 11737075"/>
              <a:gd name="connsiteY16" fmla="*/ 0 h 740343"/>
              <a:gd name="connsiteX17" fmla="*/ 7159616 w 11737075"/>
              <a:gd name="connsiteY17" fmla="*/ 0 h 740343"/>
              <a:gd name="connsiteX18" fmla="*/ 7863840 w 11737075"/>
              <a:gd name="connsiteY18" fmla="*/ 0 h 740343"/>
              <a:gd name="connsiteX19" fmla="*/ 8568065 w 11737075"/>
              <a:gd name="connsiteY19" fmla="*/ 0 h 740343"/>
              <a:gd name="connsiteX20" fmla="*/ 9154919 w 11737075"/>
              <a:gd name="connsiteY20" fmla="*/ 0 h 740343"/>
              <a:gd name="connsiteX21" fmla="*/ 9507031 w 11737075"/>
              <a:gd name="connsiteY21" fmla="*/ 0 h 740343"/>
              <a:gd name="connsiteX22" fmla="*/ 9976514 w 11737075"/>
              <a:gd name="connsiteY22" fmla="*/ 0 h 740343"/>
              <a:gd name="connsiteX23" fmla="*/ 10328626 w 11737075"/>
              <a:gd name="connsiteY23" fmla="*/ 0 h 740343"/>
              <a:gd name="connsiteX24" fmla="*/ 11032851 w 11737075"/>
              <a:gd name="connsiteY24" fmla="*/ 0 h 740343"/>
              <a:gd name="connsiteX25" fmla="*/ 11737075 w 11737075"/>
              <a:gd name="connsiteY25" fmla="*/ 0 h 740343"/>
              <a:gd name="connsiteX26" fmla="*/ 11737075 w 11737075"/>
              <a:gd name="connsiteY26" fmla="*/ 362768 h 740343"/>
              <a:gd name="connsiteX27" fmla="*/ 11737075 w 11737075"/>
              <a:gd name="connsiteY27" fmla="*/ 740343 h 740343"/>
              <a:gd name="connsiteX28" fmla="*/ 11032851 w 11737075"/>
              <a:gd name="connsiteY28" fmla="*/ 740343 h 740343"/>
              <a:gd name="connsiteX29" fmla="*/ 10680738 w 11737075"/>
              <a:gd name="connsiteY29" fmla="*/ 740343 h 740343"/>
              <a:gd name="connsiteX30" fmla="*/ 10445997 w 11737075"/>
              <a:gd name="connsiteY30" fmla="*/ 740343 h 740343"/>
              <a:gd name="connsiteX31" fmla="*/ 9741772 w 11737075"/>
              <a:gd name="connsiteY31" fmla="*/ 740343 h 740343"/>
              <a:gd name="connsiteX32" fmla="*/ 9389660 w 11737075"/>
              <a:gd name="connsiteY32" fmla="*/ 740343 h 740343"/>
              <a:gd name="connsiteX33" fmla="*/ 9037548 w 11737075"/>
              <a:gd name="connsiteY33" fmla="*/ 740343 h 740343"/>
              <a:gd name="connsiteX34" fmla="*/ 8685436 w 11737075"/>
              <a:gd name="connsiteY34" fmla="*/ 740343 h 740343"/>
              <a:gd name="connsiteX35" fmla="*/ 8450694 w 11737075"/>
              <a:gd name="connsiteY35" fmla="*/ 740343 h 740343"/>
              <a:gd name="connsiteX36" fmla="*/ 7746469 w 11737075"/>
              <a:gd name="connsiteY36" fmla="*/ 740343 h 740343"/>
              <a:gd name="connsiteX37" fmla="*/ 7159616 w 11737075"/>
              <a:gd name="connsiteY37" fmla="*/ 740343 h 740343"/>
              <a:gd name="connsiteX38" fmla="*/ 6924874 w 11737075"/>
              <a:gd name="connsiteY38" fmla="*/ 740343 h 740343"/>
              <a:gd name="connsiteX39" fmla="*/ 6690133 w 11737075"/>
              <a:gd name="connsiteY39" fmla="*/ 740343 h 740343"/>
              <a:gd name="connsiteX40" fmla="*/ 5985908 w 11737075"/>
              <a:gd name="connsiteY40" fmla="*/ 740343 h 740343"/>
              <a:gd name="connsiteX41" fmla="*/ 5164313 w 11737075"/>
              <a:gd name="connsiteY41" fmla="*/ 740343 h 740343"/>
              <a:gd name="connsiteX42" fmla="*/ 4929571 w 11737075"/>
              <a:gd name="connsiteY42" fmla="*/ 740343 h 740343"/>
              <a:gd name="connsiteX43" fmla="*/ 4225347 w 11737075"/>
              <a:gd name="connsiteY43" fmla="*/ 740343 h 740343"/>
              <a:gd name="connsiteX44" fmla="*/ 3873235 w 11737075"/>
              <a:gd name="connsiteY44" fmla="*/ 740343 h 740343"/>
              <a:gd name="connsiteX45" fmla="*/ 3403752 w 11737075"/>
              <a:gd name="connsiteY45" fmla="*/ 740343 h 740343"/>
              <a:gd name="connsiteX46" fmla="*/ 2934269 w 11737075"/>
              <a:gd name="connsiteY46" fmla="*/ 740343 h 740343"/>
              <a:gd name="connsiteX47" fmla="*/ 2464786 w 11737075"/>
              <a:gd name="connsiteY47" fmla="*/ 740343 h 740343"/>
              <a:gd name="connsiteX48" fmla="*/ 1877932 w 11737075"/>
              <a:gd name="connsiteY48" fmla="*/ 740343 h 740343"/>
              <a:gd name="connsiteX49" fmla="*/ 1643190 w 11737075"/>
              <a:gd name="connsiteY49" fmla="*/ 740343 h 740343"/>
              <a:gd name="connsiteX50" fmla="*/ 1408449 w 11737075"/>
              <a:gd name="connsiteY50" fmla="*/ 740343 h 740343"/>
              <a:gd name="connsiteX51" fmla="*/ 1056337 w 11737075"/>
              <a:gd name="connsiteY51" fmla="*/ 740343 h 740343"/>
              <a:gd name="connsiteX52" fmla="*/ 0 w 11737075"/>
              <a:gd name="connsiteY52" fmla="*/ 740343 h 740343"/>
              <a:gd name="connsiteX53" fmla="*/ 0 w 11737075"/>
              <a:gd name="connsiteY53" fmla="*/ 392382 h 740343"/>
              <a:gd name="connsiteX54" fmla="*/ 0 w 11737075"/>
              <a:gd name="connsiteY54" fmla="*/ 0 h 74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37075" h="740343" fill="none" extrusionOk="0">
                <a:moveTo>
                  <a:pt x="0" y="0"/>
                </a:moveTo>
                <a:cubicBezTo>
                  <a:pt x="180330" y="-63143"/>
                  <a:pt x="452078" y="13993"/>
                  <a:pt x="586854" y="0"/>
                </a:cubicBezTo>
                <a:cubicBezTo>
                  <a:pt x="721630" y="-13993"/>
                  <a:pt x="888311" y="50458"/>
                  <a:pt x="1056337" y="0"/>
                </a:cubicBezTo>
                <a:cubicBezTo>
                  <a:pt x="1224363" y="-50458"/>
                  <a:pt x="1416162" y="54828"/>
                  <a:pt x="1525820" y="0"/>
                </a:cubicBezTo>
                <a:cubicBezTo>
                  <a:pt x="1635478" y="-54828"/>
                  <a:pt x="1776530" y="54011"/>
                  <a:pt x="1995303" y="0"/>
                </a:cubicBezTo>
                <a:cubicBezTo>
                  <a:pt x="2214076" y="-54011"/>
                  <a:pt x="2235358" y="19761"/>
                  <a:pt x="2464786" y="0"/>
                </a:cubicBezTo>
                <a:cubicBezTo>
                  <a:pt x="2694214" y="-19761"/>
                  <a:pt x="2583019" y="21167"/>
                  <a:pt x="2699527" y="0"/>
                </a:cubicBezTo>
                <a:cubicBezTo>
                  <a:pt x="2816035" y="-21167"/>
                  <a:pt x="2824695" y="5387"/>
                  <a:pt x="2934269" y="0"/>
                </a:cubicBezTo>
                <a:cubicBezTo>
                  <a:pt x="3043843" y="-5387"/>
                  <a:pt x="3364781" y="35064"/>
                  <a:pt x="3521123" y="0"/>
                </a:cubicBezTo>
                <a:cubicBezTo>
                  <a:pt x="3677465" y="-35064"/>
                  <a:pt x="3638716" y="21817"/>
                  <a:pt x="3755864" y="0"/>
                </a:cubicBezTo>
                <a:cubicBezTo>
                  <a:pt x="3873012" y="-21817"/>
                  <a:pt x="4021827" y="9603"/>
                  <a:pt x="4225347" y="0"/>
                </a:cubicBezTo>
                <a:cubicBezTo>
                  <a:pt x="4428867" y="-9603"/>
                  <a:pt x="4577740" y="46185"/>
                  <a:pt x="4694830" y="0"/>
                </a:cubicBezTo>
                <a:cubicBezTo>
                  <a:pt x="4811920" y="-46185"/>
                  <a:pt x="4929237" y="19068"/>
                  <a:pt x="5046942" y="0"/>
                </a:cubicBezTo>
                <a:cubicBezTo>
                  <a:pt x="5164647" y="-19068"/>
                  <a:pt x="5182480" y="2140"/>
                  <a:pt x="5281684" y="0"/>
                </a:cubicBezTo>
                <a:cubicBezTo>
                  <a:pt x="5380888" y="-2140"/>
                  <a:pt x="5439302" y="13244"/>
                  <a:pt x="5516425" y="0"/>
                </a:cubicBezTo>
                <a:cubicBezTo>
                  <a:pt x="5593548" y="-13244"/>
                  <a:pt x="5817165" y="27201"/>
                  <a:pt x="6103279" y="0"/>
                </a:cubicBezTo>
                <a:cubicBezTo>
                  <a:pt x="6389393" y="-27201"/>
                  <a:pt x="6586837" y="49156"/>
                  <a:pt x="6924874" y="0"/>
                </a:cubicBezTo>
                <a:cubicBezTo>
                  <a:pt x="7262911" y="-49156"/>
                  <a:pt x="7065953" y="277"/>
                  <a:pt x="7159616" y="0"/>
                </a:cubicBezTo>
                <a:cubicBezTo>
                  <a:pt x="7253279" y="-277"/>
                  <a:pt x="7519172" y="60347"/>
                  <a:pt x="7863840" y="0"/>
                </a:cubicBezTo>
                <a:cubicBezTo>
                  <a:pt x="8208508" y="-60347"/>
                  <a:pt x="8424744" y="29605"/>
                  <a:pt x="8568065" y="0"/>
                </a:cubicBezTo>
                <a:cubicBezTo>
                  <a:pt x="8711386" y="-29605"/>
                  <a:pt x="8988074" y="32611"/>
                  <a:pt x="9154919" y="0"/>
                </a:cubicBezTo>
                <a:cubicBezTo>
                  <a:pt x="9321764" y="-32611"/>
                  <a:pt x="9341860" y="11302"/>
                  <a:pt x="9507031" y="0"/>
                </a:cubicBezTo>
                <a:cubicBezTo>
                  <a:pt x="9672202" y="-11302"/>
                  <a:pt x="9863909" y="35035"/>
                  <a:pt x="9976514" y="0"/>
                </a:cubicBezTo>
                <a:cubicBezTo>
                  <a:pt x="10089119" y="-35035"/>
                  <a:pt x="10248076" y="27850"/>
                  <a:pt x="10328626" y="0"/>
                </a:cubicBezTo>
                <a:cubicBezTo>
                  <a:pt x="10409176" y="-27850"/>
                  <a:pt x="10807105" y="47369"/>
                  <a:pt x="11032851" y="0"/>
                </a:cubicBezTo>
                <a:cubicBezTo>
                  <a:pt x="11258598" y="-47369"/>
                  <a:pt x="11552293" y="60867"/>
                  <a:pt x="11737075" y="0"/>
                </a:cubicBezTo>
                <a:cubicBezTo>
                  <a:pt x="11776391" y="130745"/>
                  <a:pt x="11731087" y="183103"/>
                  <a:pt x="11737075" y="362768"/>
                </a:cubicBezTo>
                <a:cubicBezTo>
                  <a:pt x="11743063" y="542433"/>
                  <a:pt x="11692011" y="572786"/>
                  <a:pt x="11737075" y="740343"/>
                </a:cubicBezTo>
                <a:cubicBezTo>
                  <a:pt x="11399194" y="792983"/>
                  <a:pt x="11299954" y="668109"/>
                  <a:pt x="11032851" y="740343"/>
                </a:cubicBezTo>
                <a:cubicBezTo>
                  <a:pt x="10765748" y="812577"/>
                  <a:pt x="10844250" y="715738"/>
                  <a:pt x="10680738" y="740343"/>
                </a:cubicBezTo>
                <a:cubicBezTo>
                  <a:pt x="10517226" y="764948"/>
                  <a:pt x="10559457" y="736821"/>
                  <a:pt x="10445997" y="740343"/>
                </a:cubicBezTo>
                <a:cubicBezTo>
                  <a:pt x="10332537" y="743865"/>
                  <a:pt x="9906841" y="684845"/>
                  <a:pt x="9741772" y="740343"/>
                </a:cubicBezTo>
                <a:cubicBezTo>
                  <a:pt x="9576703" y="795841"/>
                  <a:pt x="9511599" y="713626"/>
                  <a:pt x="9389660" y="740343"/>
                </a:cubicBezTo>
                <a:cubicBezTo>
                  <a:pt x="9267721" y="767060"/>
                  <a:pt x="9209872" y="715713"/>
                  <a:pt x="9037548" y="740343"/>
                </a:cubicBezTo>
                <a:cubicBezTo>
                  <a:pt x="8865224" y="764973"/>
                  <a:pt x="8826856" y="732677"/>
                  <a:pt x="8685436" y="740343"/>
                </a:cubicBezTo>
                <a:cubicBezTo>
                  <a:pt x="8544016" y="748009"/>
                  <a:pt x="8511114" y="726222"/>
                  <a:pt x="8450694" y="740343"/>
                </a:cubicBezTo>
                <a:cubicBezTo>
                  <a:pt x="8390274" y="754464"/>
                  <a:pt x="8057623" y="659943"/>
                  <a:pt x="7746469" y="740343"/>
                </a:cubicBezTo>
                <a:cubicBezTo>
                  <a:pt x="7435315" y="820743"/>
                  <a:pt x="7380375" y="682646"/>
                  <a:pt x="7159616" y="740343"/>
                </a:cubicBezTo>
                <a:cubicBezTo>
                  <a:pt x="6938857" y="798040"/>
                  <a:pt x="6982592" y="730287"/>
                  <a:pt x="6924874" y="740343"/>
                </a:cubicBezTo>
                <a:cubicBezTo>
                  <a:pt x="6867156" y="750399"/>
                  <a:pt x="6806681" y="737399"/>
                  <a:pt x="6690133" y="740343"/>
                </a:cubicBezTo>
                <a:cubicBezTo>
                  <a:pt x="6573585" y="743287"/>
                  <a:pt x="6309857" y="701297"/>
                  <a:pt x="5985908" y="740343"/>
                </a:cubicBezTo>
                <a:cubicBezTo>
                  <a:pt x="5661959" y="779389"/>
                  <a:pt x="5526705" y="685353"/>
                  <a:pt x="5164313" y="740343"/>
                </a:cubicBezTo>
                <a:cubicBezTo>
                  <a:pt x="4801922" y="795333"/>
                  <a:pt x="5011342" y="738816"/>
                  <a:pt x="4929571" y="740343"/>
                </a:cubicBezTo>
                <a:cubicBezTo>
                  <a:pt x="4847800" y="741870"/>
                  <a:pt x="4492626" y="685688"/>
                  <a:pt x="4225347" y="740343"/>
                </a:cubicBezTo>
                <a:cubicBezTo>
                  <a:pt x="3958068" y="794998"/>
                  <a:pt x="4000127" y="716236"/>
                  <a:pt x="3873235" y="740343"/>
                </a:cubicBezTo>
                <a:cubicBezTo>
                  <a:pt x="3746343" y="764450"/>
                  <a:pt x="3577413" y="727118"/>
                  <a:pt x="3403752" y="740343"/>
                </a:cubicBezTo>
                <a:cubicBezTo>
                  <a:pt x="3230091" y="753568"/>
                  <a:pt x="3167020" y="721599"/>
                  <a:pt x="2934269" y="740343"/>
                </a:cubicBezTo>
                <a:cubicBezTo>
                  <a:pt x="2701518" y="759087"/>
                  <a:pt x="2599503" y="688813"/>
                  <a:pt x="2464786" y="740343"/>
                </a:cubicBezTo>
                <a:cubicBezTo>
                  <a:pt x="2330069" y="791873"/>
                  <a:pt x="2090373" y="729003"/>
                  <a:pt x="1877932" y="740343"/>
                </a:cubicBezTo>
                <a:cubicBezTo>
                  <a:pt x="1665491" y="751683"/>
                  <a:pt x="1726065" y="721669"/>
                  <a:pt x="1643190" y="740343"/>
                </a:cubicBezTo>
                <a:cubicBezTo>
                  <a:pt x="1560315" y="759017"/>
                  <a:pt x="1496335" y="737837"/>
                  <a:pt x="1408449" y="740343"/>
                </a:cubicBezTo>
                <a:cubicBezTo>
                  <a:pt x="1320563" y="742849"/>
                  <a:pt x="1195970" y="722059"/>
                  <a:pt x="1056337" y="740343"/>
                </a:cubicBezTo>
                <a:cubicBezTo>
                  <a:pt x="916704" y="758627"/>
                  <a:pt x="220763" y="662724"/>
                  <a:pt x="0" y="740343"/>
                </a:cubicBezTo>
                <a:cubicBezTo>
                  <a:pt x="-37644" y="637236"/>
                  <a:pt x="38312" y="493609"/>
                  <a:pt x="0" y="392382"/>
                </a:cubicBezTo>
                <a:cubicBezTo>
                  <a:pt x="-38312" y="291155"/>
                  <a:pt x="42512" y="130770"/>
                  <a:pt x="0" y="0"/>
                </a:cubicBezTo>
                <a:close/>
              </a:path>
              <a:path w="11737075" h="740343" stroke="0" extrusionOk="0">
                <a:moveTo>
                  <a:pt x="0" y="0"/>
                </a:moveTo>
                <a:cubicBezTo>
                  <a:pt x="154274" y="-35944"/>
                  <a:pt x="238782" y="41000"/>
                  <a:pt x="352112" y="0"/>
                </a:cubicBezTo>
                <a:cubicBezTo>
                  <a:pt x="465442" y="-41000"/>
                  <a:pt x="943816" y="38880"/>
                  <a:pt x="1173708" y="0"/>
                </a:cubicBezTo>
                <a:cubicBezTo>
                  <a:pt x="1403600" y="-38880"/>
                  <a:pt x="1425140" y="6562"/>
                  <a:pt x="1525820" y="0"/>
                </a:cubicBezTo>
                <a:cubicBezTo>
                  <a:pt x="1626500" y="-6562"/>
                  <a:pt x="1730044" y="37240"/>
                  <a:pt x="1877932" y="0"/>
                </a:cubicBezTo>
                <a:cubicBezTo>
                  <a:pt x="2025820" y="-37240"/>
                  <a:pt x="2045640" y="4344"/>
                  <a:pt x="2112674" y="0"/>
                </a:cubicBezTo>
                <a:cubicBezTo>
                  <a:pt x="2179708" y="-4344"/>
                  <a:pt x="2434520" y="53163"/>
                  <a:pt x="2699527" y="0"/>
                </a:cubicBezTo>
                <a:cubicBezTo>
                  <a:pt x="2964534" y="-53163"/>
                  <a:pt x="3084529" y="62388"/>
                  <a:pt x="3403752" y="0"/>
                </a:cubicBezTo>
                <a:cubicBezTo>
                  <a:pt x="3722975" y="-62388"/>
                  <a:pt x="3570044" y="3403"/>
                  <a:pt x="3638493" y="0"/>
                </a:cubicBezTo>
                <a:cubicBezTo>
                  <a:pt x="3706942" y="-3403"/>
                  <a:pt x="3782112" y="24168"/>
                  <a:pt x="3873235" y="0"/>
                </a:cubicBezTo>
                <a:cubicBezTo>
                  <a:pt x="3964358" y="-24168"/>
                  <a:pt x="4339540" y="94567"/>
                  <a:pt x="4694830" y="0"/>
                </a:cubicBezTo>
                <a:cubicBezTo>
                  <a:pt x="5050121" y="-94567"/>
                  <a:pt x="4907046" y="33614"/>
                  <a:pt x="5046942" y="0"/>
                </a:cubicBezTo>
                <a:cubicBezTo>
                  <a:pt x="5186838" y="-33614"/>
                  <a:pt x="5572769" y="71178"/>
                  <a:pt x="5751167" y="0"/>
                </a:cubicBezTo>
                <a:cubicBezTo>
                  <a:pt x="5929566" y="-71178"/>
                  <a:pt x="6170608" y="66949"/>
                  <a:pt x="6455391" y="0"/>
                </a:cubicBezTo>
                <a:cubicBezTo>
                  <a:pt x="6740174" y="-66949"/>
                  <a:pt x="6879714" y="23579"/>
                  <a:pt x="7276987" y="0"/>
                </a:cubicBezTo>
                <a:cubicBezTo>
                  <a:pt x="7674260" y="-23579"/>
                  <a:pt x="7517124" y="15901"/>
                  <a:pt x="7746470" y="0"/>
                </a:cubicBezTo>
                <a:cubicBezTo>
                  <a:pt x="7975816" y="-15901"/>
                  <a:pt x="8059280" y="38532"/>
                  <a:pt x="8333323" y="0"/>
                </a:cubicBezTo>
                <a:cubicBezTo>
                  <a:pt x="8607366" y="-38532"/>
                  <a:pt x="8544762" y="4657"/>
                  <a:pt x="8685436" y="0"/>
                </a:cubicBezTo>
                <a:cubicBezTo>
                  <a:pt x="8826110" y="-4657"/>
                  <a:pt x="8833956" y="14306"/>
                  <a:pt x="8920177" y="0"/>
                </a:cubicBezTo>
                <a:cubicBezTo>
                  <a:pt x="9006398" y="-14306"/>
                  <a:pt x="9166766" y="17967"/>
                  <a:pt x="9389660" y="0"/>
                </a:cubicBezTo>
                <a:cubicBezTo>
                  <a:pt x="9612554" y="-17967"/>
                  <a:pt x="9988529" y="70029"/>
                  <a:pt x="10211255" y="0"/>
                </a:cubicBezTo>
                <a:cubicBezTo>
                  <a:pt x="10433982" y="-70029"/>
                  <a:pt x="10343507" y="24332"/>
                  <a:pt x="10445997" y="0"/>
                </a:cubicBezTo>
                <a:cubicBezTo>
                  <a:pt x="10548487" y="-24332"/>
                  <a:pt x="10625540" y="28934"/>
                  <a:pt x="10798109" y="0"/>
                </a:cubicBezTo>
                <a:cubicBezTo>
                  <a:pt x="10970678" y="-28934"/>
                  <a:pt x="11521799" y="16742"/>
                  <a:pt x="11737075" y="0"/>
                </a:cubicBezTo>
                <a:cubicBezTo>
                  <a:pt x="11767165" y="113830"/>
                  <a:pt x="11726328" y="228444"/>
                  <a:pt x="11737075" y="362768"/>
                </a:cubicBezTo>
                <a:cubicBezTo>
                  <a:pt x="11747822" y="497092"/>
                  <a:pt x="11697314" y="580390"/>
                  <a:pt x="11737075" y="740343"/>
                </a:cubicBezTo>
                <a:cubicBezTo>
                  <a:pt x="11577363" y="778200"/>
                  <a:pt x="11307272" y="696210"/>
                  <a:pt x="11032851" y="740343"/>
                </a:cubicBezTo>
                <a:cubicBezTo>
                  <a:pt x="10758430" y="784476"/>
                  <a:pt x="10673518" y="687604"/>
                  <a:pt x="10563368" y="740343"/>
                </a:cubicBezTo>
                <a:cubicBezTo>
                  <a:pt x="10453218" y="793082"/>
                  <a:pt x="10067466" y="692414"/>
                  <a:pt x="9741772" y="740343"/>
                </a:cubicBezTo>
                <a:cubicBezTo>
                  <a:pt x="9416078" y="788272"/>
                  <a:pt x="9578347" y="720033"/>
                  <a:pt x="9507031" y="740343"/>
                </a:cubicBezTo>
                <a:cubicBezTo>
                  <a:pt x="9435715" y="760653"/>
                  <a:pt x="8949581" y="657684"/>
                  <a:pt x="8685436" y="740343"/>
                </a:cubicBezTo>
                <a:cubicBezTo>
                  <a:pt x="8421291" y="823002"/>
                  <a:pt x="8444509" y="736145"/>
                  <a:pt x="8215952" y="740343"/>
                </a:cubicBezTo>
                <a:cubicBezTo>
                  <a:pt x="7987395" y="744541"/>
                  <a:pt x="7778670" y="684098"/>
                  <a:pt x="7511728" y="740343"/>
                </a:cubicBezTo>
                <a:cubicBezTo>
                  <a:pt x="7244786" y="796588"/>
                  <a:pt x="7258430" y="689662"/>
                  <a:pt x="7042245" y="740343"/>
                </a:cubicBezTo>
                <a:cubicBezTo>
                  <a:pt x="6826060" y="791024"/>
                  <a:pt x="6638161" y="713817"/>
                  <a:pt x="6455391" y="740343"/>
                </a:cubicBezTo>
                <a:cubicBezTo>
                  <a:pt x="6272621" y="766869"/>
                  <a:pt x="6093091" y="734609"/>
                  <a:pt x="5751167" y="740343"/>
                </a:cubicBezTo>
                <a:cubicBezTo>
                  <a:pt x="5409243" y="746077"/>
                  <a:pt x="5533207" y="733196"/>
                  <a:pt x="5399055" y="740343"/>
                </a:cubicBezTo>
                <a:cubicBezTo>
                  <a:pt x="5264903" y="747490"/>
                  <a:pt x="5036642" y="686811"/>
                  <a:pt x="4812201" y="740343"/>
                </a:cubicBezTo>
                <a:cubicBezTo>
                  <a:pt x="4587760" y="793875"/>
                  <a:pt x="4573259" y="737259"/>
                  <a:pt x="4460088" y="740343"/>
                </a:cubicBezTo>
                <a:cubicBezTo>
                  <a:pt x="4346917" y="743427"/>
                  <a:pt x="4323161" y="738126"/>
                  <a:pt x="4225347" y="740343"/>
                </a:cubicBezTo>
                <a:cubicBezTo>
                  <a:pt x="4127533" y="742560"/>
                  <a:pt x="3915377" y="707104"/>
                  <a:pt x="3755864" y="740343"/>
                </a:cubicBezTo>
                <a:cubicBezTo>
                  <a:pt x="3596351" y="773582"/>
                  <a:pt x="3392149" y="698269"/>
                  <a:pt x="3286381" y="740343"/>
                </a:cubicBezTo>
                <a:cubicBezTo>
                  <a:pt x="3180613" y="782417"/>
                  <a:pt x="3094920" y="715094"/>
                  <a:pt x="2934269" y="740343"/>
                </a:cubicBezTo>
                <a:cubicBezTo>
                  <a:pt x="2773618" y="765592"/>
                  <a:pt x="2732998" y="727876"/>
                  <a:pt x="2582156" y="740343"/>
                </a:cubicBezTo>
                <a:cubicBezTo>
                  <a:pt x="2431314" y="752810"/>
                  <a:pt x="2367158" y="703418"/>
                  <a:pt x="2230044" y="740343"/>
                </a:cubicBezTo>
                <a:cubicBezTo>
                  <a:pt x="2092930" y="777268"/>
                  <a:pt x="2081269" y="730776"/>
                  <a:pt x="1995303" y="740343"/>
                </a:cubicBezTo>
                <a:cubicBezTo>
                  <a:pt x="1909337" y="749910"/>
                  <a:pt x="1752221" y="719421"/>
                  <a:pt x="1643190" y="740343"/>
                </a:cubicBezTo>
                <a:cubicBezTo>
                  <a:pt x="1534159" y="761265"/>
                  <a:pt x="1390399" y="724519"/>
                  <a:pt x="1291078" y="740343"/>
                </a:cubicBezTo>
                <a:cubicBezTo>
                  <a:pt x="1191757" y="756167"/>
                  <a:pt x="1025644" y="687227"/>
                  <a:pt x="821595" y="740343"/>
                </a:cubicBezTo>
                <a:cubicBezTo>
                  <a:pt x="617546" y="793459"/>
                  <a:pt x="390451" y="681298"/>
                  <a:pt x="0" y="740343"/>
                </a:cubicBezTo>
                <a:cubicBezTo>
                  <a:pt x="-37258" y="602340"/>
                  <a:pt x="22327" y="525817"/>
                  <a:pt x="0" y="384978"/>
                </a:cubicBezTo>
                <a:cubicBezTo>
                  <a:pt x="-22327" y="244140"/>
                  <a:pt x="2188" y="16597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047013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Design and Analysis of Algorithm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2" y="941696"/>
            <a:ext cx="11982734" cy="5773003"/>
          </a:xfrm>
          <a:custGeom>
            <a:avLst/>
            <a:gdLst>
              <a:gd name="connsiteX0" fmla="*/ 0 w 11982734"/>
              <a:gd name="connsiteY0" fmla="*/ 0 h 5773003"/>
              <a:gd name="connsiteX1" fmla="*/ 479309 w 11982734"/>
              <a:gd name="connsiteY1" fmla="*/ 0 h 5773003"/>
              <a:gd name="connsiteX2" fmla="*/ 1318101 w 11982734"/>
              <a:gd name="connsiteY2" fmla="*/ 0 h 5773003"/>
              <a:gd name="connsiteX3" fmla="*/ 2037065 w 11982734"/>
              <a:gd name="connsiteY3" fmla="*/ 0 h 5773003"/>
              <a:gd name="connsiteX4" fmla="*/ 2516374 w 11982734"/>
              <a:gd name="connsiteY4" fmla="*/ 0 h 5773003"/>
              <a:gd name="connsiteX5" fmla="*/ 2756029 w 11982734"/>
              <a:gd name="connsiteY5" fmla="*/ 0 h 5773003"/>
              <a:gd name="connsiteX6" fmla="*/ 3235338 w 11982734"/>
              <a:gd name="connsiteY6" fmla="*/ 0 h 5773003"/>
              <a:gd name="connsiteX7" fmla="*/ 3954302 w 11982734"/>
              <a:gd name="connsiteY7" fmla="*/ 0 h 5773003"/>
              <a:gd name="connsiteX8" fmla="*/ 4793094 w 11982734"/>
              <a:gd name="connsiteY8" fmla="*/ 0 h 5773003"/>
              <a:gd name="connsiteX9" fmla="*/ 5032748 w 11982734"/>
              <a:gd name="connsiteY9" fmla="*/ 0 h 5773003"/>
              <a:gd name="connsiteX10" fmla="*/ 5272403 w 11982734"/>
              <a:gd name="connsiteY10" fmla="*/ 0 h 5773003"/>
              <a:gd name="connsiteX11" fmla="*/ 6111194 w 11982734"/>
              <a:gd name="connsiteY11" fmla="*/ 0 h 5773003"/>
              <a:gd name="connsiteX12" fmla="*/ 6350849 w 11982734"/>
              <a:gd name="connsiteY12" fmla="*/ 0 h 5773003"/>
              <a:gd name="connsiteX13" fmla="*/ 6949986 w 11982734"/>
              <a:gd name="connsiteY13" fmla="*/ 0 h 5773003"/>
              <a:gd name="connsiteX14" fmla="*/ 7309468 w 11982734"/>
              <a:gd name="connsiteY14" fmla="*/ 0 h 5773003"/>
              <a:gd name="connsiteX15" fmla="*/ 7668950 w 11982734"/>
              <a:gd name="connsiteY15" fmla="*/ 0 h 5773003"/>
              <a:gd name="connsiteX16" fmla="*/ 8028432 w 11982734"/>
              <a:gd name="connsiteY16" fmla="*/ 0 h 5773003"/>
              <a:gd name="connsiteX17" fmla="*/ 8387914 w 11982734"/>
              <a:gd name="connsiteY17" fmla="*/ 0 h 5773003"/>
              <a:gd name="connsiteX18" fmla="*/ 8867223 w 11982734"/>
              <a:gd name="connsiteY18" fmla="*/ 0 h 5773003"/>
              <a:gd name="connsiteX19" fmla="*/ 9226705 w 11982734"/>
              <a:gd name="connsiteY19" fmla="*/ 0 h 5773003"/>
              <a:gd name="connsiteX20" fmla="*/ 9706015 w 11982734"/>
              <a:gd name="connsiteY20" fmla="*/ 0 h 5773003"/>
              <a:gd name="connsiteX21" fmla="*/ 10424979 w 11982734"/>
              <a:gd name="connsiteY21" fmla="*/ 0 h 5773003"/>
              <a:gd name="connsiteX22" fmla="*/ 10784461 w 11982734"/>
              <a:gd name="connsiteY22" fmla="*/ 0 h 5773003"/>
              <a:gd name="connsiteX23" fmla="*/ 11024115 w 11982734"/>
              <a:gd name="connsiteY23" fmla="*/ 0 h 5773003"/>
              <a:gd name="connsiteX24" fmla="*/ 11982734 w 11982734"/>
              <a:gd name="connsiteY24" fmla="*/ 0 h 5773003"/>
              <a:gd name="connsiteX25" fmla="*/ 11982734 w 11982734"/>
              <a:gd name="connsiteY25" fmla="*/ 404110 h 5773003"/>
              <a:gd name="connsiteX26" fmla="*/ 11982734 w 11982734"/>
              <a:gd name="connsiteY26" fmla="*/ 808220 h 5773003"/>
              <a:gd name="connsiteX27" fmla="*/ 11982734 w 11982734"/>
              <a:gd name="connsiteY27" fmla="*/ 1270061 h 5773003"/>
              <a:gd name="connsiteX28" fmla="*/ 11982734 w 11982734"/>
              <a:gd name="connsiteY28" fmla="*/ 1847361 h 5773003"/>
              <a:gd name="connsiteX29" fmla="*/ 11982734 w 11982734"/>
              <a:gd name="connsiteY29" fmla="*/ 2482391 h 5773003"/>
              <a:gd name="connsiteX30" fmla="*/ 11982734 w 11982734"/>
              <a:gd name="connsiteY30" fmla="*/ 3001962 h 5773003"/>
              <a:gd name="connsiteX31" fmla="*/ 11982734 w 11982734"/>
              <a:gd name="connsiteY31" fmla="*/ 3463802 h 5773003"/>
              <a:gd name="connsiteX32" fmla="*/ 11982734 w 11982734"/>
              <a:gd name="connsiteY32" fmla="*/ 3925642 h 5773003"/>
              <a:gd name="connsiteX33" fmla="*/ 11982734 w 11982734"/>
              <a:gd name="connsiteY33" fmla="*/ 4560672 h 5773003"/>
              <a:gd name="connsiteX34" fmla="*/ 11982734 w 11982734"/>
              <a:gd name="connsiteY34" fmla="*/ 4964783 h 5773003"/>
              <a:gd name="connsiteX35" fmla="*/ 11982734 w 11982734"/>
              <a:gd name="connsiteY35" fmla="*/ 5773003 h 5773003"/>
              <a:gd name="connsiteX36" fmla="*/ 11383597 w 11982734"/>
              <a:gd name="connsiteY36" fmla="*/ 5773003 h 5773003"/>
              <a:gd name="connsiteX37" fmla="*/ 10544806 w 11982734"/>
              <a:gd name="connsiteY37" fmla="*/ 5773003 h 5773003"/>
              <a:gd name="connsiteX38" fmla="*/ 9945669 w 11982734"/>
              <a:gd name="connsiteY38" fmla="*/ 5773003 h 5773003"/>
              <a:gd name="connsiteX39" fmla="*/ 9706015 w 11982734"/>
              <a:gd name="connsiteY39" fmla="*/ 5773003 h 5773003"/>
              <a:gd name="connsiteX40" fmla="*/ 9466360 w 11982734"/>
              <a:gd name="connsiteY40" fmla="*/ 5773003 h 5773003"/>
              <a:gd name="connsiteX41" fmla="*/ 8627568 w 11982734"/>
              <a:gd name="connsiteY41" fmla="*/ 5773003 h 5773003"/>
              <a:gd name="connsiteX42" fmla="*/ 8148259 w 11982734"/>
              <a:gd name="connsiteY42" fmla="*/ 5773003 h 5773003"/>
              <a:gd name="connsiteX43" fmla="*/ 7309468 w 11982734"/>
              <a:gd name="connsiteY43" fmla="*/ 5773003 h 5773003"/>
              <a:gd name="connsiteX44" fmla="*/ 6710331 w 11982734"/>
              <a:gd name="connsiteY44" fmla="*/ 5773003 h 5773003"/>
              <a:gd name="connsiteX45" fmla="*/ 6470676 w 11982734"/>
              <a:gd name="connsiteY45" fmla="*/ 5773003 h 5773003"/>
              <a:gd name="connsiteX46" fmla="*/ 6111194 w 11982734"/>
              <a:gd name="connsiteY46" fmla="*/ 5773003 h 5773003"/>
              <a:gd name="connsiteX47" fmla="*/ 5631885 w 11982734"/>
              <a:gd name="connsiteY47" fmla="*/ 5773003 h 5773003"/>
              <a:gd name="connsiteX48" fmla="*/ 4912921 w 11982734"/>
              <a:gd name="connsiteY48" fmla="*/ 5773003 h 5773003"/>
              <a:gd name="connsiteX49" fmla="*/ 4193957 w 11982734"/>
              <a:gd name="connsiteY49" fmla="*/ 5773003 h 5773003"/>
              <a:gd name="connsiteX50" fmla="*/ 3594820 w 11982734"/>
              <a:gd name="connsiteY50" fmla="*/ 5773003 h 5773003"/>
              <a:gd name="connsiteX51" fmla="*/ 3115511 w 11982734"/>
              <a:gd name="connsiteY51" fmla="*/ 5773003 h 5773003"/>
              <a:gd name="connsiteX52" fmla="*/ 2276719 w 11982734"/>
              <a:gd name="connsiteY52" fmla="*/ 5773003 h 5773003"/>
              <a:gd name="connsiteX53" fmla="*/ 1677583 w 11982734"/>
              <a:gd name="connsiteY53" fmla="*/ 5773003 h 5773003"/>
              <a:gd name="connsiteX54" fmla="*/ 1318101 w 11982734"/>
              <a:gd name="connsiteY54" fmla="*/ 5773003 h 5773003"/>
              <a:gd name="connsiteX55" fmla="*/ 958619 w 11982734"/>
              <a:gd name="connsiteY55" fmla="*/ 5773003 h 5773003"/>
              <a:gd name="connsiteX56" fmla="*/ 718964 w 11982734"/>
              <a:gd name="connsiteY56" fmla="*/ 5773003 h 5773003"/>
              <a:gd name="connsiteX57" fmla="*/ 0 w 11982734"/>
              <a:gd name="connsiteY57" fmla="*/ 5773003 h 5773003"/>
              <a:gd name="connsiteX58" fmla="*/ 0 w 11982734"/>
              <a:gd name="connsiteY58" fmla="*/ 5311163 h 5773003"/>
              <a:gd name="connsiteX59" fmla="*/ 0 w 11982734"/>
              <a:gd name="connsiteY59" fmla="*/ 4849323 h 5773003"/>
              <a:gd name="connsiteX60" fmla="*/ 0 w 11982734"/>
              <a:gd name="connsiteY60" fmla="*/ 4214292 h 5773003"/>
              <a:gd name="connsiteX61" fmla="*/ 0 w 11982734"/>
              <a:gd name="connsiteY61" fmla="*/ 3579262 h 5773003"/>
              <a:gd name="connsiteX62" fmla="*/ 0 w 11982734"/>
              <a:gd name="connsiteY62" fmla="*/ 2944232 h 5773003"/>
              <a:gd name="connsiteX63" fmla="*/ 0 w 11982734"/>
              <a:gd name="connsiteY63" fmla="*/ 2540121 h 5773003"/>
              <a:gd name="connsiteX64" fmla="*/ 0 w 11982734"/>
              <a:gd name="connsiteY64" fmla="*/ 2078281 h 5773003"/>
              <a:gd name="connsiteX65" fmla="*/ 0 w 11982734"/>
              <a:gd name="connsiteY65" fmla="*/ 1443251 h 5773003"/>
              <a:gd name="connsiteX66" fmla="*/ 0 w 11982734"/>
              <a:gd name="connsiteY66" fmla="*/ 750490 h 5773003"/>
              <a:gd name="connsiteX67" fmla="*/ 0 w 11982734"/>
              <a:gd name="connsiteY67" fmla="*/ 0 h 577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982734" h="5773003" fill="none" extrusionOk="0">
                <a:moveTo>
                  <a:pt x="0" y="0"/>
                </a:moveTo>
                <a:cubicBezTo>
                  <a:pt x="104855" y="-7002"/>
                  <a:pt x="383265" y="44624"/>
                  <a:pt x="479309" y="0"/>
                </a:cubicBezTo>
                <a:cubicBezTo>
                  <a:pt x="575353" y="-44624"/>
                  <a:pt x="982878" y="46932"/>
                  <a:pt x="1318101" y="0"/>
                </a:cubicBezTo>
                <a:cubicBezTo>
                  <a:pt x="1653324" y="-46932"/>
                  <a:pt x="1733345" y="18682"/>
                  <a:pt x="2037065" y="0"/>
                </a:cubicBezTo>
                <a:cubicBezTo>
                  <a:pt x="2340785" y="-18682"/>
                  <a:pt x="2283695" y="1936"/>
                  <a:pt x="2516374" y="0"/>
                </a:cubicBezTo>
                <a:cubicBezTo>
                  <a:pt x="2749053" y="-1936"/>
                  <a:pt x="2640972" y="6278"/>
                  <a:pt x="2756029" y="0"/>
                </a:cubicBezTo>
                <a:cubicBezTo>
                  <a:pt x="2871086" y="-6278"/>
                  <a:pt x="3104530" y="34086"/>
                  <a:pt x="3235338" y="0"/>
                </a:cubicBezTo>
                <a:cubicBezTo>
                  <a:pt x="3366146" y="-34086"/>
                  <a:pt x="3690344" y="65676"/>
                  <a:pt x="3954302" y="0"/>
                </a:cubicBezTo>
                <a:cubicBezTo>
                  <a:pt x="4218260" y="-65676"/>
                  <a:pt x="4528552" y="73320"/>
                  <a:pt x="4793094" y="0"/>
                </a:cubicBezTo>
                <a:cubicBezTo>
                  <a:pt x="5057636" y="-73320"/>
                  <a:pt x="4941172" y="2502"/>
                  <a:pt x="5032748" y="0"/>
                </a:cubicBezTo>
                <a:cubicBezTo>
                  <a:pt x="5124324" y="-2502"/>
                  <a:pt x="5167007" y="26054"/>
                  <a:pt x="5272403" y="0"/>
                </a:cubicBezTo>
                <a:cubicBezTo>
                  <a:pt x="5377800" y="-26054"/>
                  <a:pt x="5904478" y="59383"/>
                  <a:pt x="6111194" y="0"/>
                </a:cubicBezTo>
                <a:cubicBezTo>
                  <a:pt x="6317910" y="-59383"/>
                  <a:pt x="6288078" y="24190"/>
                  <a:pt x="6350849" y="0"/>
                </a:cubicBezTo>
                <a:cubicBezTo>
                  <a:pt x="6413620" y="-24190"/>
                  <a:pt x="6794579" y="57290"/>
                  <a:pt x="6949986" y="0"/>
                </a:cubicBezTo>
                <a:cubicBezTo>
                  <a:pt x="7105393" y="-57290"/>
                  <a:pt x="7135266" y="2306"/>
                  <a:pt x="7309468" y="0"/>
                </a:cubicBezTo>
                <a:cubicBezTo>
                  <a:pt x="7483670" y="-2306"/>
                  <a:pt x="7500079" y="28442"/>
                  <a:pt x="7668950" y="0"/>
                </a:cubicBezTo>
                <a:cubicBezTo>
                  <a:pt x="7837821" y="-28442"/>
                  <a:pt x="7854829" y="27338"/>
                  <a:pt x="8028432" y="0"/>
                </a:cubicBezTo>
                <a:cubicBezTo>
                  <a:pt x="8202035" y="-27338"/>
                  <a:pt x="8232764" y="8685"/>
                  <a:pt x="8387914" y="0"/>
                </a:cubicBezTo>
                <a:cubicBezTo>
                  <a:pt x="8543064" y="-8685"/>
                  <a:pt x="8634869" y="222"/>
                  <a:pt x="8867223" y="0"/>
                </a:cubicBezTo>
                <a:cubicBezTo>
                  <a:pt x="9099577" y="-222"/>
                  <a:pt x="9074841" y="12700"/>
                  <a:pt x="9226705" y="0"/>
                </a:cubicBezTo>
                <a:cubicBezTo>
                  <a:pt x="9378569" y="-12700"/>
                  <a:pt x="9599868" y="47541"/>
                  <a:pt x="9706015" y="0"/>
                </a:cubicBezTo>
                <a:cubicBezTo>
                  <a:pt x="9812162" y="-47541"/>
                  <a:pt x="10258066" y="52143"/>
                  <a:pt x="10424979" y="0"/>
                </a:cubicBezTo>
                <a:cubicBezTo>
                  <a:pt x="10591892" y="-52143"/>
                  <a:pt x="10661117" y="1254"/>
                  <a:pt x="10784461" y="0"/>
                </a:cubicBezTo>
                <a:cubicBezTo>
                  <a:pt x="10907805" y="-1254"/>
                  <a:pt x="10948951" y="27930"/>
                  <a:pt x="11024115" y="0"/>
                </a:cubicBezTo>
                <a:cubicBezTo>
                  <a:pt x="11099279" y="-27930"/>
                  <a:pt x="11769643" y="95031"/>
                  <a:pt x="11982734" y="0"/>
                </a:cubicBezTo>
                <a:cubicBezTo>
                  <a:pt x="11992909" y="87884"/>
                  <a:pt x="11960521" y="251400"/>
                  <a:pt x="11982734" y="404110"/>
                </a:cubicBezTo>
                <a:cubicBezTo>
                  <a:pt x="12004947" y="556820"/>
                  <a:pt x="11968507" y="652265"/>
                  <a:pt x="11982734" y="808220"/>
                </a:cubicBezTo>
                <a:cubicBezTo>
                  <a:pt x="11996961" y="964175"/>
                  <a:pt x="11975276" y="1113779"/>
                  <a:pt x="11982734" y="1270061"/>
                </a:cubicBezTo>
                <a:cubicBezTo>
                  <a:pt x="11990192" y="1426343"/>
                  <a:pt x="11975487" y="1600781"/>
                  <a:pt x="11982734" y="1847361"/>
                </a:cubicBezTo>
                <a:cubicBezTo>
                  <a:pt x="11989981" y="2093941"/>
                  <a:pt x="11961309" y="2246232"/>
                  <a:pt x="11982734" y="2482391"/>
                </a:cubicBezTo>
                <a:cubicBezTo>
                  <a:pt x="12004159" y="2718550"/>
                  <a:pt x="11942988" y="2768786"/>
                  <a:pt x="11982734" y="3001962"/>
                </a:cubicBezTo>
                <a:cubicBezTo>
                  <a:pt x="12022480" y="3235138"/>
                  <a:pt x="11961335" y="3370720"/>
                  <a:pt x="11982734" y="3463802"/>
                </a:cubicBezTo>
                <a:cubicBezTo>
                  <a:pt x="12004133" y="3556884"/>
                  <a:pt x="11958977" y="3745101"/>
                  <a:pt x="11982734" y="3925642"/>
                </a:cubicBezTo>
                <a:cubicBezTo>
                  <a:pt x="12006491" y="4106183"/>
                  <a:pt x="11932562" y="4386428"/>
                  <a:pt x="11982734" y="4560672"/>
                </a:cubicBezTo>
                <a:cubicBezTo>
                  <a:pt x="12032906" y="4734916"/>
                  <a:pt x="11974148" y="4799874"/>
                  <a:pt x="11982734" y="4964783"/>
                </a:cubicBezTo>
                <a:cubicBezTo>
                  <a:pt x="11991320" y="5129692"/>
                  <a:pt x="11944908" y="5561786"/>
                  <a:pt x="11982734" y="5773003"/>
                </a:cubicBezTo>
                <a:cubicBezTo>
                  <a:pt x="11766762" y="5830548"/>
                  <a:pt x="11513111" y="5727663"/>
                  <a:pt x="11383597" y="5773003"/>
                </a:cubicBezTo>
                <a:cubicBezTo>
                  <a:pt x="11254083" y="5818343"/>
                  <a:pt x="10870491" y="5731192"/>
                  <a:pt x="10544806" y="5773003"/>
                </a:cubicBezTo>
                <a:cubicBezTo>
                  <a:pt x="10219121" y="5814814"/>
                  <a:pt x="10068888" y="5710442"/>
                  <a:pt x="9945669" y="5773003"/>
                </a:cubicBezTo>
                <a:cubicBezTo>
                  <a:pt x="9822450" y="5835564"/>
                  <a:pt x="9821368" y="5759373"/>
                  <a:pt x="9706015" y="5773003"/>
                </a:cubicBezTo>
                <a:cubicBezTo>
                  <a:pt x="9590662" y="5786633"/>
                  <a:pt x="9539468" y="5747915"/>
                  <a:pt x="9466360" y="5773003"/>
                </a:cubicBezTo>
                <a:cubicBezTo>
                  <a:pt x="9393252" y="5798091"/>
                  <a:pt x="8907080" y="5677052"/>
                  <a:pt x="8627568" y="5773003"/>
                </a:cubicBezTo>
                <a:cubicBezTo>
                  <a:pt x="8348056" y="5868954"/>
                  <a:pt x="8377782" y="5736479"/>
                  <a:pt x="8148259" y="5773003"/>
                </a:cubicBezTo>
                <a:cubicBezTo>
                  <a:pt x="7918736" y="5809527"/>
                  <a:pt x="7692124" y="5699567"/>
                  <a:pt x="7309468" y="5773003"/>
                </a:cubicBezTo>
                <a:cubicBezTo>
                  <a:pt x="6926812" y="5846439"/>
                  <a:pt x="6918789" y="5719821"/>
                  <a:pt x="6710331" y="5773003"/>
                </a:cubicBezTo>
                <a:cubicBezTo>
                  <a:pt x="6501873" y="5826185"/>
                  <a:pt x="6558009" y="5747720"/>
                  <a:pt x="6470676" y="5773003"/>
                </a:cubicBezTo>
                <a:cubicBezTo>
                  <a:pt x="6383343" y="5798286"/>
                  <a:pt x="6185012" y="5744365"/>
                  <a:pt x="6111194" y="5773003"/>
                </a:cubicBezTo>
                <a:cubicBezTo>
                  <a:pt x="6037376" y="5801641"/>
                  <a:pt x="5734484" y="5758373"/>
                  <a:pt x="5631885" y="5773003"/>
                </a:cubicBezTo>
                <a:cubicBezTo>
                  <a:pt x="5529286" y="5787633"/>
                  <a:pt x="5220880" y="5754515"/>
                  <a:pt x="4912921" y="5773003"/>
                </a:cubicBezTo>
                <a:cubicBezTo>
                  <a:pt x="4604962" y="5791491"/>
                  <a:pt x="4537401" y="5724218"/>
                  <a:pt x="4193957" y="5773003"/>
                </a:cubicBezTo>
                <a:cubicBezTo>
                  <a:pt x="3850513" y="5821788"/>
                  <a:pt x="3767028" y="5704975"/>
                  <a:pt x="3594820" y="5773003"/>
                </a:cubicBezTo>
                <a:cubicBezTo>
                  <a:pt x="3422612" y="5841031"/>
                  <a:pt x="3323112" y="5754226"/>
                  <a:pt x="3115511" y="5773003"/>
                </a:cubicBezTo>
                <a:cubicBezTo>
                  <a:pt x="2907910" y="5791780"/>
                  <a:pt x="2683569" y="5763957"/>
                  <a:pt x="2276719" y="5773003"/>
                </a:cubicBezTo>
                <a:cubicBezTo>
                  <a:pt x="1869869" y="5782049"/>
                  <a:pt x="1971654" y="5754710"/>
                  <a:pt x="1677583" y="5773003"/>
                </a:cubicBezTo>
                <a:cubicBezTo>
                  <a:pt x="1383512" y="5791296"/>
                  <a:pt x="1394837" y="5737803"/>
                  <a:pt x="1318101" y="5773003"/>
                </a:cubicBezTo>
                <a:cubicBezTo>
                  <a:pt x="1241365" y="5808203"/>
                  <a:pt x="1080770" y="5738374"/>
                  <a:pt x="958619" y="5773003"/>
                </a:cubicBezTo>
                <a:cubicBezTo>
                  <a:pt x="836468" y="5807632"/>
                  <a:pt x="801697" y="5766892"/>
                  <a:pt x="718964" y="5773003"/>
                </a:cubicBezTo>
                <a:cubicBezTo>
                  <a:pt x="636231" y="5779114"/>
                  <a:pt x="333544" y="5717409"/>
                  <a:pt x="0" y="5773003"/>
                </a:cubicBezTo>
                <a:cubicBezTo>
                  <a:pt x="-33564" y="5603632"/>
                  <a:pt x="43592" y="5416860"/>
                  <a:pt x="0" y="5311163"/>
                </a:cubicBezTo>
                <a:cubicBezTo>
                  <a:pt x="-43592" y="5205466"/>
                  <a:pt x="44076" y="4992517"/>
                  <a:pt x="0" y="4849323"/>
                </a:cubicBezTo>
                <a:cubicBezTo>
                  <a:pt x="-44076" y="4706129"/>
                  <a:pt x="46389" y="4428669"/>
                  <a:pt x="0" y="4214292"/>
                </a:cubicBezTo>
                <a:cubicBezTo>
                  <a:pt x="-46389" y="3999915"/>
                  <a:pt x="30820" y="3891302"/>
                  <a:pt x="0" y="3579262"/>
                </a:cubicBezTo>
                <a:cubicBezTo>
                  <a:pt x="-30820" y="3267222"/>
                  <a:pt x="60023" y="3253104"/>
                  <a:pt x="0" y="2944232"/>
                </a:cubicBezTo>
                <a:cubicBezTo>
                  <a:pt x="-60023" y="2635360"/>
                  <a:pt x="45272" y="2716137"/>
                  <a:pt x="0" y="2540121"/>
                </a:cubicBezTo>
                <a:cubicBezTo>
                  <a:pt x="-45272" y="2364105"/>
                  <a:pt x="35422" y="2216282"/>
                  <a:pt x="0" y="2078281"/>
                </a:cubicBezTo>
                <a:cubicBezTo>
                  <a:pt x="-35422" y="1940280"/>
                  <a:pt x="45657" y="1754959"/>
                  <a:pt x="0" y="1443251"/>
                </a:cubicBezTo>
                <a:cubicBezTo>
                  <a:pt x="-45657" y="1131543"/>
                  <a:pt x="74256" y="981689"/>
                  <a:pt x="0" y="750490"/>
                </a:cubicBezTo>
                <a:cubicBezTo>
                  <a:pt x="-74256" y="519291"/>
                  <a:pt x="29159" y="165368"/>
                  <a:pt x="0" y="0"/>
                </a:cubicBezTo>
                <a:close/>
              </a:path>
              <a:path w="11982734" h="5773003" stroke="0" extrusionOk="0">
                <a:moveTo>
                  <a:pt x="0" y="0"/>
                </a:moveTo>
                <a:cubicBezTo>
                  <a:pt x="146572" y="-9974"/>
                  <a:pt x="331367" y="36576"/>
                  <a:pt x="479309" y="0"/>
                </a:cubicBezTo>
                <a:cubicBezTo>
                  <a:pt x="627251" y="-36576"/>
                  <a:pt x="657877" y="8519"/>
                  <a:pt x="718964" y="0"/>
                </a:cubicBezTo>
                <a:cubicBezTo>
                  <a:pt x="780051" y="-8519"/>
                  <a:pt x="1389619" y="71279"/>
                  <a:pt x="1557755" y="0"/>
                </a:cubicBezTo>
                <a:cubicBezTo>
                  <a:pt x="1725891" y="-71279"/>
                  <a:pt x="1841115" y="49131"/>
                  <a:pt x="2037065" y="0"/>
                </a:cubicBezTo>
                <a:cubicBezTo>
                  <a:pt x="2233015" y="-49131"/>
                  <a:pt x="2287588" y="2498"/>
                  <a:pt x="2516374" y="0"/>
                </a:cubicBezTo>
                <a:cubicBezTo>
                  <a:pt x="2745160" y="-2498"/>
                  <a:pt x="2966798" y="3353"/>
                  <a:pt x="3355166" y="0"/>
                </a:cubicBezTo>
                <a:cubicBezTo>
                  <a:pt x="3743534" y="-3353"/>
                  <a:pt x="3564506" y="40027"/>
                  <a:pt x="3714648" y="0"/>
                </a:cubicBezTo>
                <a:cubicBezTo>
                  <a:pt x="3864790" y="-40027"/>
                  <a:pt x="4307440" y="35911"/>
                  <a:pt x="4553439" y="0"/>
                </a:cubicBezTo>
                <a:cubicBezTo>
                  <a:pt x="4799438" y="-35911"/>
                  <a:pt x="5204985" y="61622"/>
                  <a:pt x="5392230" y="0"/>
                </a:cubicBezTo>
                <a:cubicBezTo>
                  <a:pt x="5579475" y="-61622"/>
                  <a:pt x="5856514" y="687"/>
                  <a:pt x="5991367" y="0"/>
                </a:cubicBezTo>
                <a:cubicBezTo>
                  <a:pt x="6126220" y="-687"/>
                  <a:pt x="6558076" y="34486"/>
                  <a:pt x="6830158" y="0"/>
                </a:cubicBezTo>
                <a:cubicBezTo>
                  <a:pt x="7102240" y="-34486"/>
                  <a:pt x="7173850" y="12394"/>
                  <a:pt x="7309468" y="0"/>
                </a:cubicBezTo>
                <a:cubicBezTo>
                  <a:pt x="7445086" y="-12394"/>
                  <a:pt x="7614533" y="49018"/>
                  <a:pt x="7788777" y="0"/>
                </a:cubicBezTo>
                <a:cubicBezTo>
                  <a:pt x="7963021" y="-49018"/>
                  <a:pt x="8156695" y="65763"/>
                  <a:pt x="8507741" y="0"/>
                </a:cubicBezTo>
                <a:cubicBezTo>
                  <a:pt x="8858787" y="-65763"/>
                  <a:pt x="8804425" y="5162"/>
                  <a:pt x="8987051" y="0"/>
                </a:cubicBezTo>
                <a:cubicBezTo>
                  <a:pt x="9169677" y="-5162"/>
                  <a:pt x="9429632" y="69660"/>
                  <a:pt x="9825842" y="0"/>
                </a:cubicBezTo>
                <a:cubicBezTo>
                  <a:pt x="10222052" y="-69660"/>
                  <a:pt x="10373773" y="93865"/>
                  <a:pt x="10664633" y="0"/>
                </a:cubicBezTo>
                <a:cubicBezTo>
                  <a:pt x="10955493" y="-93865"/>
                  <a:pt x="11078367" y="31396"/>
                  <a:pt x="11263770" y="0"/>
                </a:cubicBezTo>
                <a:cubicBezTo>
                  <a:pt x="11449173" y="-31396"/>
                  <a:pt x="11820067" y="48408"/>
                  <a:pt x="11982734" y="0"/>
                </a:cubicBezTo>
                <a:cubicBezTo>
                  <a:pt x="11992802" y="199604"/>
                  <a:pt x="11965861" y="247828"/>
                  <a:pt x="11982734" y="404110"/>
                </a:cubicBezTo>
                <a:cubicBezTo>
                  <a:pt x="11999607" y="560392"/>
                  <a:pt x="11949316" y="682204"/>
                  <a:pt x="11982734" y="865950"/>
                </a:cubicBezTo>
                <a:cubicBezTo>
                  <a:pt x="12016152" y="1049696"/>
                  <a:pt x="11913347" y="1295400"/>
                  <a:pt x="11982734" y="1500981"/>
                </a:cubicBezTo>
                <a:cubicBezTo>
                  <a:pt x="12052121" y="1706562"/>
                  <a:pt x="11926254" y="1875385"/>
                  <a:pt x="11982734" y="2020551"/>
                </a:cubicBezTo>
                <a:cubicBezTo>
                  <a:pt x="12039214" y="2165717"/>
                  <a:pt x="11953234" y="2313577"/>
                  <a:pt x="11982734" y="2482391"/>
                </a:cubicBezTo>
                <a:cubicBezTo>
                  <a:pt x="12012234" y="2651205"/>
                  <a:pt x="11967997" y="2863782"/>
                  <a:pt x="11982734" y="3117422"/>
                </a:cubicBezTo>
                <a:cubicBezTo>
                  <a:pt x="11997471" y="3371062"/>
                  <a:pt x="11972210" y="3432106"/>
                  <a:pt x="11982734" y="3694722"/>
                </a:cubicBezTo>
                <a:cubicBezTo>
                  <a:pt x="11993258" y="3957338"/>
                  <a:pt x="11941607" y="4104802"/>
                  <a:pt x="11982734" y="4272022"/>
                </a:cubicBezTo>
                <a:cubicBezTo>
                  <a:pt x="12023861" y="4439242"/>
                  <a:pt x="11930513" y="4768631"/>
                  <a:pt x="11982734" y="4964783"/>
                </a:cubicBezTo>
                <a:cubicBezTo>
                  <a:pt x="12034955" y="5160935"/>
                  <a:pt x="11899634" y="5565029"/>
                  <a:pt x="11982734" y="5773003"/>
                </a:cubicBezTo>
                <a:cubicBezTo>
                  <a:pt x="11869200" y="5790382"/>
                  <a:pt x="11832453" y="5744568"/>
                  <a:pt x="11743079" y="5773003"/>
                </a:cubicBezTo>
                <a:cubicBezTo>
                  <a:pt x="11653705" y="5801438"/>
                  <a:pt x="11185353" y="5770003"/>
                  <a:pt x="11024115" y="5773003"/>
                </a:cubicBezTo>
                <a:cubicBezTo>
                  <a:pt x="10862877" y="5776003"/>
                  <a:pt x="10853953" y="5771514"/>
                  <a:pt x="10784461" y="5773003"/>
                </a:cubicBezTo>
                <a:cubicBezTo>
                  <a:pt x="10714969" y="5774492"/>
                  <a:pt x="10422640" y="5687013"/>
                  <a:pt x="10065497" y="5773003"/>
                </a:cubicBezTo>
                <a:cubicBezTo>
                  <a:pt x="9708354" y="5858993"/>
                  <a:pt x="9832080" y="5761464"/>
                  <a:pt x="9706015" y="5773003"/>
                </a:cubicBezTo>
                <a:cubicBezTo>
                  <a:pt x="9579950" y="5784542"/>
                  <a:pt x="9541254" y="5762485"/>
                  <a:pt x="9466360" y="5773003"/>
                </a:cubicBezTo>
                <a:cubicBezTo>
                  <a:pt x="9391467" y="5783521"/>
                  <a:pt x="9243971" y="5757134"/>
                  <a:pt x="9106878" y="5773003"/>
                </a:cubicBezTo>
                <a:cubicBezTo>
                  <a:pt x="8969785" y="5788872"/>
                  <a:pt x="8622167" y="5727236"/>
                  <a:pt x="8387914" y="5773003"/>
                </a:cubicBezTo>
                <a:cubicBezTo>
                  <a:pt x="8153661" y="5818770"/>
                  <a:pt x="8113066" y="5751515"/>
                  <a:pt x="8028432" y="5773003"/>
                </a:cubicBezTo>
                <a:cubicBezTo>
                  <a:pt x="7943798" y="5794491"/>
                  <a:pt x="7864915" y="5766165"/>
                  <a:pt x="7788777" y="5773003"/>
                </a:cubicBezTo>
                <a:cubicBezTo>
                  <a:pt x="7712639" y="5779841"/>
                  <a:pt x="7561109" y="5760159"/>
                  <a:pt x="7429295" y="5773003"/>
                </a:cubicBezTo>
                <a:cubicBezTo>
                  <a:pt x="7297481" y="5785847"/>
                  <a:pt x="7097895" y="5728756"/>
                  <a:pt x="6949986" y="5773003"/>
                </a:cubicBezTo>
                <a:cubicBezTo>
                  <a:pt x="6802077" y="5817250"/>
                  <a:pt x="6540584" y="5754098"/>
                  <a:pt x="6350849" y="5773003"/>
                </a:cubicBezTo>
                <a:cubicBezTo>
                  <a:pt x="6161114" y="5791908"/>
                  <a:pt x="6100966" y="5732926"/>
                  <a:pt x="5991367" y="5773003"/>
                </a:cubicBezTo>
                <a:cubicBezTo>
                  <a:pt x="5881768" y="5813080"/>
                  <a:pt x="5391236" y="5677673"/>
                  <a:pt x="5152576" y="5773003"/>
                </a:cubicBezTo>
                <a:cubicBezTo>
                  <a:pt x="4913916" y="5868333"/>
                  <a:pt x="4760081" y="5749436"/>
                  <a:pt x="4553439" y="5773003"/>
                </a:cubicBezTo>
                <a:cubicBezTo>
                  <a:pt x="4346797" y="5796570"/>
                  <a:pt x="4057962" y="5696365"/>
                  <a:pt x="3714648" y="5773003"/>
                </a:cubicBezTo>
                <a:cubicBezTo>
                  <a:pt x="3371334" y="5849641"/>
                  <a:pt x="3272018" y="5737032"/>
                  <a:pt x="2995683" y="5773003"/>
                </a:cubicBezTo>
                <a:cubicBezTo>
                  <a:pt x="2719348" y="5808974"/>
                  <a:pt x="2710399" y="5739210"/>
                  <a:pt x="2516374" y="5773003"/>
                </a:cubicBezTo>
                <a:cubicBezTo>
                  <a:pt x="2322349" y="5806796"/>
                  <a:pt x="1970241" y="5689863"/>
                  <a:pt x="1797410" y="5773003"/>
                </a:cubicBezTo>
                <a:cubicBezTo>
                  <a:pt x="1624579" y="5856143"/>
                  <a:pt x="1543188" y="5731120"/>
                  <a:pt x="1437928" y="5773003"/>
                </a:cubicBezTo>
                <a:cubicBezTo>
                  <a:pt x="1332668" y="5814886"/>
                  <a:pt x="1005756" y="5757083"/>
                  <a:pt x="838791" y="5773003"/>
                </a:cubicBezTo>
                <a:cubicBezTo>
                  <a:pt x="671826" y="5788923"/>
                  <a:pt x="657350" y="5767446"/>
                  <a:pt x="599137" y="5773003"/>
                </a:cubicBezTo>
                <a:cubicBezTo>
                  <a:pt x="540924" y="5778560"/>
                  <a:pt x="153022" y="5715062"/>
                  <a:pt x="0" y="5773003"/>
                </a:cubicBezTo>
                <a:cubicBezTo>
                  <a:pt x="-37502" y="5511913"/>
                  <a:pt x="14423" y="5314223"/>
                  <a:pt x="0" y="5195703"/>
                </a:cubicBezTo>
                <a:cubicBezTo>
                  <a:pt x="-14423" y="5077183"/>
                  <a:pt x="62569" y="4821223"/>
                  <a:pt x="0" y="4560672"/>
                </a:cubicBezTo>
                <a:cubicBezTo>
                  <a:pt x="-62569" y="4300121"/>
                  <a:pt x="36446" y="4213616"/>
                  <a:pt x="0" y="3925642"/>
                </a:cubicBezTo>
                <a:cubicBezTo>
                  <a:pt x="-36446" y="3637668"/>
                  <a:pt x="118" y="3663403"/>
                  <a:pt x="0" y="3463802"/>
                </a:cubicBezTo>
                <a:cubicBezTo>
                  <a:pt x="-118" y="3264201"/>
                  <a:pt x="5548" y="2955952"/>
                  <a:pt x="0" y="2771041"/>
                </a:cubicBezTo>
                <a:cubicBezTo>
                  <a:pt x="-5548" y="2586130"/>
                  <a:pt x="55755" y="2456246"/>
                  <a:pt x="0" y="2193741"/>
                </a:cubicBezTo>
                <a:cubicBezTo>
                  <a:pt x="-55755" y="1931236"/>
                  <a:pt x="5399" y="1977746"/>
                  <a:pt x="0" y="1789631"/>
                </a:cubicBezTo>
                <a:cubicBezTo>
                  <a:pt x="-5399" y="1601516"/>
                  <a:pt x="6880" y="1438190"/>
                  <a:pt x="0" y="1212331"/>
                </a:cubicBezTo>
                <a:cubicBezTo>
                  <a:pt x="-6880" y="986472"/>
                  <a:pt x="56790" y="935153"/>
                  <a:pt x="0" y="692760"/>
                </a:cubicBezTo>
                <a:cubicBezTo>
                  <a:pt x="-56790" y="450367"/>
                  <a:pt x="34317" y="1563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marR="0" lvl="0" indent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4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6600" b="1" dirty="0"/>
          </a:p>
          <a:p>
            <a:pPr marL="0" indent="0">
              <a:buNone/>
            </a:pPr>
            <a:r>
              <a:rPr lang="en-GB" dirty="0"/>
              <a:t>Prepared by: Misganaw A.(MSC.)</a:t>
            </a:r>
          </a:p>
          <a:p>
            <a:pPr marL="0" indent="0">
              <a:buNone/>
            </a:pPr>
            <a:r>
              <a:rPr lang="en-GB" sz="2000" dirty="0"/>
              <a:t>Email: </a:t>
            </a:r>
            <a:r>
              <a:rPr lang="en-GB" sz="2000" dirty="0">
                <a:hlinkClick r:id="rId2"/>
              </a:rPr>
              <a:t>mail@ethioptec.com/ethiomisgie@gmail.com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Website : </a:t>
            </a:r>
            <a:r>
              <a:rPr lang="en-GB" sz="2000" dirty="0">
                <a:hlinkClick r:id="rId3"/>
              </a:rPr>
              <a:t>https://ethioptec.com</a:t>
            </a:r>
            <a:r>
              <a:rPr lang="en-GB" sz="2000" dirty="0"/>
              <a:t> or </a:t>
            </a:r>
            <a:r>
              <a:rPr lang="en-GB" sz="2000" dirty="0">
                <a:hlinkClick r:id="rId4"/>
              </a:rPr>
              <a:t>https://info.ethioptec.com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Telegram: </a:t>
            </a:r>
            <a:r>
              <a:rPr lang="en-GB" sz="2000" dirty="0">
                <a:hlinkClick r:id="rId5"/>
              </a:rPr>
              <a:t>https://t.me/ethiop_computing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marR="0" indent="0" algn="just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given problem, the number of elements in an array is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+1, where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greater than or equal 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Min(</a:t>
            </a:r>
            <a:r>
              <a:rPr lang="en-US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x,y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return the maximum and minimum values of an array 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numbers[x...y]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 code implementation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A6E22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max_min_naive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kern="0" dirty="0" err="1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)):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F8F8F2"/>
                </a:solidFill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Update the maximum value if a larger element is found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Update the minimum value if a smaller element is found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min_val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kern="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Return the pair of maximum and minimum values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66970-A2C4-7CF1-8D84-C841C556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25" y="4267430"/>
            <a:ext cx="3031995" cy="1216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BD4A0-D380-292D-BA3D-01B355CA4D24}"/>
              </a:ext>
            </a:extLst>
          </p:cNvPr>
          <p:cNvSpPr txBox="1"/>
          <p:nvPr/>
        </p:nvSpPr>
        <p:spPr>
          <a:xfrm>
            <a:off x="5900381" y="2433584"/>
            <a:ext cx="6096000" cy="1394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max_val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min_val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max_min_naive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"Maximum element is:"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max_val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"Minimum element is:"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min_val</a:t>
            </a:r>
            <a:r>
              <a:rPr lang="en-US" sz="2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100" dirty="0"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6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Merge Sort Algorithm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Merge sort is a sorting technique based on divide and conquer technique. With worst-case time complexity being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Ο(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nlog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n)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it is one of the most used and approached algorithms.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Merge sort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 divides the array into equal halves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then combines them in 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sorted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manner.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Merge Sort Works?</a:t>
            </a: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understand merge sort, we take an unsorted array as the following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unsorted array">
            <a:extLst>
              <a:ext uri="{FF2B5EF4-FFF2-40B4-BE49-F238E27FC236}">
                <a16:creationId xmlns:a16="http://schemas.microsoft.com/office/drawing/2014/main" id="{B03B832F-EFB9-5AA6-DD82-C0F15C11B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80" y="4936508"/>
            <a:ext cx="6846908" cy="979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96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know that merge sort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 divides the whole array iteratively into equal halves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unless the atomic values are achieved. We see here that an array of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items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divided into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arrays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size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does not change the sequence of appearance of items in the original. Now we divide these two arrays into halves.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further divide these arrays and we achieve atomic value which can no more be divided.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Now, we combine them in exactly the same manner as they were broken down. Please note the color codes given to these lists.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divides array">
            <a:extLst>
              <a:ext uri="{FF2B5EF4-FFF2-40B4-BE49-F238E27FC236}">
                <a16:creationId xmlns:a16="http://schemas.microsoft.com/office/drawing/2014/main" id="{1D10F3E8-58B1-82CA-ACA8-8007E44A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78" y="2128245"/>
            <a:ext cx="6050036" cy="80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wo arrays into halves">
            <a:extLst>
              <a:ext uri="{FF2B5EF4-FFF2-40B4-BE49-F238E27FC236}">
                <a16:creationId xmlns:a16="http://schemas.microsoft.com/office/drawing/2014/main" id="{CE877892-E730-9CFF-BED6-23B73B52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4" y="3380096"/>
            <a:ext cx="6668889" cy="80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tomic value">
            <a:extLst>
              <a:ext uri="{FF2B5EF4-FFF2-40B4-BE49-F238E27FC236}">
                <a16:creationId xmlns:a16="http://schemas.microsoft.com/office/drawing/2014/main" id="{1BA7ABE5-C86F-CCAD-68E4-DDA7DA247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56" y="4923359"/>
            <a:ext cx="6457310" cy="63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45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first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element for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each list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them into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another list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 sorted manner.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see that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in sorted positions.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compare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27 and 10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in the target list of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values we put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first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followed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27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change the order of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 and 35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whereas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42 and 44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placed sequentially.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next iteration of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combining phase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 lists of two data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values, and merge them into a list of found data values placing all in a sorted order.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compare element">
            <a:extLst>
              <a:ext uri="{FF2B5EF4-FFF2-40B4-BE49-F238E27FC236}">
                <a16:creationId xmlns:a16="http://schemas.microsoft.com/office/drawing/2014/main" id="{6A14D0AF-8AC3-9FDF-20A3-5C2628432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14" y="3429000"/>
            <a:ext cx="6104099" cy="74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orted order">
            <a:extLst>
              <a:ext uri="{FF2B5EF4-FFF2-40B4-BE49-F238E27FC236}">
                <a16:creationId xmlns:a16="http://schemas.microsoft.com/office/drawing/2014/main" id="{77459C7A-AA24-BFEF-1AAB-342044EA7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5" y="5382903"/>
            <a:ext cx="6975496" cy="936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44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the final merging, the list becomes sorted and is considered the final solution.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Merge sort keeps on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dividing the list into equal halves until it can no more be divided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definition, if it is only one element in the list, it is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considered sorted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Then, merge sort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combines the smaller sorted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lists keeping the new list sorted too.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merge sort">
            <a:extLst>
              <a:ext uri="{FF2B5EF4-FFF2-40B4-BE49-F238E27FC236}">
                <a16:creationId xmlns:a16="http://schemas.microsoft.com/office/drawing/2014/main" id="{9775F39F-58EB-24FD-E6CF-D134F7574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9" y="1688341"/>
            <a:ext cx="7657562" cy="109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99A2F-4423-203F-3E24-DDBD4B1C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05" y="4512430"/>
            <a:ext cx="8017826" cy="17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7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8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Python code implementation of merge sort</a:t>
            </a: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5000" i="1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 err="1">
                <a:solidFill>
                  <a:srgbClr val="A6E22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merge_sort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i="1" kern="0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i="1" kern="0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m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000" kern="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#divide the list in two sub lists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l1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a[:m]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n1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(l1)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l2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a[m:]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n2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(l2)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#recursively calling the function for sub lists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0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merge_sort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(l1, n1)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0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merge_sort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(l2, n2)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n1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n2: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l1[</a:t>
            </a:r>
            <a:r>
              <a:rPr lang="en-US" sz="5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l2[j]: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a[k]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l1[</a:t>
            </a:r>
            <a:r>
              <a:rPr lang="en-US" sz="5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a[k]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l2[j]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j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k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50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50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1043C-374A-A6C2-CD86-EF20152D9507}"/>
              </a:ext>
            </a:extLst>
          </p:cNvPr>
          <p:cNvSpPr txBox="1"/>
          <p:nvPr/>
        </p:nvSpPr>
        <p:spPr>
          <a:xfrm>
            <a:off x="5411337" y="1391989"/>
            <a:ext cx="60937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n1: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a[k]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l1[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k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n2: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a[k]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l2[j]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j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k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kern="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"Array before Sorting"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merge_sort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(a, n)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"Array after Sorting"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1800" kern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60A8E-16DE-8718-89D3-BC2C2B24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599" y="2347415"/>
            <a:ext cx="3236857" cy="13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Greedy Algorithms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approach, the decision is taken on the basis of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current available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information without worrying about the effect of the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current decision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future.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Greedy algorithms build a solution part by part. e.g. choosing the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next part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approach never reconsiders the choices taken previously.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can say that Greedy algorithm is an algorithmic paradigm based on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heuristic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that follows local optimal choice at each step with the hope of finding global optimal solution.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4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Components of greedy algorithm</a:t>
            </a:r>
          </a:p>
          <a:p>
            <a:pPr marL="0" marR="0" indent="0" algn="just">
              <a:lnSpc>
                <a:spcPct val="150000"/>
              </a:lnSpc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Greedy algorithms have the following five components −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candidate set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− A solution is created from this set.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selection function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− Used to choose the best candidate to be added to the solution.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feasibility function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− Used to determine whether a candidate can be used to contribute to the solution.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objective function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− Used to assign a value to a solution or a partial solution.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solution function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− Used to indicate whether a complete solution has been reached.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4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Travelling Salesman problem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travelling salesman problem is 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 computational problem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where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salesman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needs to visit all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(represented using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nodes in a graph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in a list just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distances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(represented using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edges in the graph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between all these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known.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solution that is needed to be found for this problem is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shortest possible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which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salesman visits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the cities and returns to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 city.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look at the graph below, considering that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salesman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starts from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vertex ‘a’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they need to travel through all the remaining vertices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b, c, d, e, f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get back to ‘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a’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making sure that the cost taken is minimum.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alesman_graph">
            <a:extLst>
              <a:ext uri="{FF2B5EF4-FFF2-40B4-BE49-F238E27FC236}">
                <a16:creationId xmlns:a16="http://schemas.microsoft.com/office/drawing/2014/main" id="{C4E740DC-C053-E4B3-3C88-9436E6DC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60" y="4803457"/>
            <a:ext cx="5572957" cy="2016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5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need to find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 optimal solution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locally 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out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global optimal solution.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inputs taken by the algorithm are the graph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{V, E},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where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 set of vertices and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 set of edges.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shortest path of graph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starting from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vertex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returning to the same vertex is obtained as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output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D5A32-70CF-F9BC-D31F-9ADF03A55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600" y="2941841"/>
            <a:ext cx="5960636" cy="38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Divide &amp; Conquer Algorithm</a:t>
            </a: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divide and conquer approach, the problem in hand, is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divided into smaller sub-problems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then each problem is solved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independently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we keep dividing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sub-problems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into even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smaller sub-problems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we may eventually reach a stage where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more division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possible.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Those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smallest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possible sub-problems are solved using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original solution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because it takes lesser time to compute.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solution of all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sub-problems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finally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merged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order to obtain the solution of the original problem.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 the following graph with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six cities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 distances between them −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raph_six_cities">
            <a:extLst>
              <a:ext uri="{FF2B5EF4-FFF2-40B4-BE49-F238E27FC236}">
                <a16:creationId xmlns:a16="http://schemas.microsoft.com/office/drawing/2014/main" id="{3847AFE8-31FC-8908-01ED-3C1BD2CE2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98" y="1364425"/>
            <a:ext cx="5366183" cy="25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A2F89-B454-8B2C-9A0C-114C766D43A9}"/>
              </a:ext>
            </a:extLst>
          </p:cNvPr>
          <p:cNvSpPr txBox="1"/>
          <p:nvPr/>
        </p:nvSpPr>
        <p:spPr>
          <a:xfrm>
            <a:off x="354841" y="1694965"/>
            <a:ext cx="6096000" cy="1883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the given graph, since the origin is already mentioned, the solution must always start from that node. Among the edges leading from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A, A → B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shortest distance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graph a to b">
            <a:extLst>
              <a:ext uri="{FF2B5EF4-FFF2-40B4-BE49-F238E27FC236}">
                <a16:creationId xmlns:a16="http://schemas.microsoft.com/office/drawing/2014/main" id="{21ABF6A3-90A1-BB26-D1E5-0A4B38B60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51" y="3530290"/>
            <a:ext cx="1624706" cy="1677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443F2-913A-5593-91C8-29DE3E5E5568}"/>
              </a:ext>
            </a:extLst>
          </p:cNvPr>
          <p:cNvSpPr txBox="1"/>
          <p:nvPr/>
        </p:nvSpPr>
        <p:spPr>
          <a:xfrm>
            <a:off x="1970604" y="5010590"/>
            <a:ext cx="609600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Then,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 → C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has the shortest and only edge between, therefore it is included in the output graph</a:t>
            </a:r>
            <a:endParaRPr lang="en-US" sz="2000" dirty="0"/>
          </a:p>
        </p:txBody>
      </p:sp>
      <p:pic>
        <p:nvPicPr>
          <p:cNvPr id="10" name="Picture 9" descr="graph_b_to_c">
            <a:extLst>
              <a:ext uri="{FF2B5EF4-FFF2-40B4-BE49-F238E27FC236}">
                <a16:creationId xmlns:a16="http://schemas.microsoft.com/office/drawing/2014/main" id="{E3D9AFB4-E9FE-8345-3C7C-2D55547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42" y="4762281"/>
            <a:ext cx="2983050" cy="1677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2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877FE-E36F-A3FF-9CED-7DA5D503D0F2}"/>
              </a:ext>
            </a:extLst>
          </p:cNvPr>
          <p:cNvSpPr txBox="1"/>
          <p:nvPr/>
        </p:nvSpPr>
        <p:spPr>
          <a:xfrm>
            <a:off x="354841" y="1240592"/>
            <a:ext cx="609600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There’s only one edge between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→ 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therefore it is added to the output graph.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graph_c_to_d">
            <a:extLst>
              <a:ext uri="{FF2B5EF4-FFF2-40B4-BE49-F238E27FC236}">
                <a16:creationId xmlns:a16="http://schemas.microsoft.com/office/drawing/2014/main" id="{A8B7A931-56F9-2C20-513F-A26BD038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3" y="979409"/>
            <a:ext cx="5340236" cy="15716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EEF9FC-DB61-2F8A-EEF0-7668D9ACABF5}"/>
              </a:ext>
            </a:extLst>
          </p:cNvPr>
          <p:cNvSpPr txBox="1"/>
          <p:nvPr/>
        </p:nvSpPr>
        <p:spPr>
          <a:xfrm>
            <a:off x="413981" y="2434570"/>
            <a:ext cx="11234680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There’s two outward edges from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Even though,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→ 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has lower distance than D → E,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is already visited once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it would form a cycle if added to the output graph. Therefore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 → 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added into the output graph.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graph d to e">
            <a:extLst>
              <a:ext uri="{FF2B5EF4-FFF2-40B4-BE49-F238E27FC236}">
                <a16:creationId xmlns:a16="http://schemas.microsoft.com/office/drawing/2014/main" id="{9A046EC0-1801-0EF6-839D-991AB2CCB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6" y="3402495"/>
            <a:ext cx="5083807" cy="230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5DBBEE-13C6-F522-A64E-04F21A389B3F}"/>
              </a:ext>
            </a:extLst>
          </p:cNvPr>
          <p:cNvSpPr txBox="1"/>
          <p:nvPr/>
        </p:nvSpPr>
        <p:spPr>
          <a:xfrm>
            <a:off x="413981" y="5875460"/>
            <a:ext cx="1087173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There’s only one edge from e, that is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→ F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Therefore, it is added into the output graph.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3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raph e to f">
            <a:extLst>
              <a:ext uri="{FF2B5EF4-FFF2-40B4-BE49-F238E27FC236}">
                <a16:creationId xmlns:a16="http://schemas.microsoft.com/office/drawing/2014/main" id="{C628E04D-E49B-C28E-751C-C92AE636E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1" y="954947"/>
            <a:ext cx="4015831" cy="20267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EBE38-4553-FF2F-9C92-D785E49EC255}"/>
              </a:ext>
            </a:extLst>
          </p:cNvPr>
          <p:cNvSpPr txBox="1"/>
          <p:nvPr/>
        </p:nvSpPr>
        <p:spPr>
          <a:xfrm>
            <a:off x="4068418" y="981450"/>
            <a:ext cx="7341704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Again, even though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 → C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 lower distance than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 → A, F → A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added into the output graph in order to avoid the cycle that would form and C is already visited once.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graph f to a">
            <a:extLst>
              <a:ext uri="{FF2B5EF4-FFF2-40B4-BE49-F238E27FC236}">
                <a16:creationId xmlns:a16="http://schemas.microsoft.com/office/drawing/2014/main" id="{AAB22488-7D95-7A2A-F050-F57A9AE28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39" y="2433975"/>
            <a:ext cx="5502721" cy="24371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E7D5A-53AE-FA3F-B377-D3309FED63C1}"/>
              </a:ext>
            </a:extLst>
          </p:cNvPr>
          <p:cNvSpPr txBox="1"/>
          <p:nvPr/>
        </p:nvSpPr>
        <p:spPr>
          <a:xfrm>
            <a:off x="715618" y="5063862"/>
            <a:ext cx="108800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shortest path that originates and ends at A is A → B → C → D → E → F → 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cost of the path is: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 + 21 + 12 + 15 + 16 + 34 = 114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Even though, the cost of path could be decreased if it originates from other nodes but the question is not raised with respect to that.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2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Kruskal-s minimum spanning tree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Kruskal's minimal spanning tree algorithm is one of the efficient methods to find the minimum spanning tree of a graph.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minimum spanning tree is 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subgraph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that connects all the vertices present in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 graph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least possible edges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minimum cost (sum of the weights assigned to each edge).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algorithm first starts from the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forest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which is defined as a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subgraph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containing only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vertices of the main graph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of the graph, adding the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least cost edges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later until the minimum spanning tree is created without forming cycles in the graph.</a:t>
            </a: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08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DAFC0-0D6D-AF12-0F63-8D5A75DD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954948"/>
            <a:ext cx="6848210" cy="57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Construct a minimum spanning tree using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kruskal’s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algorithm for the graph given below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1DAF3-35E3-2B42-5DF1-FB9D9218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16" y="1454426"/>
            <a:ext cx="3369779" cy="2034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26D1B-73B4-1327-2384-07B1B5450E65}"/>
              </a:ext>
            </a:extLst>
          </p:cNvPr>
          <p:cNvSpPr txBox="1"/>
          <p:nvPr/>
        </p:nvSpPr>
        <p:spPr>
          <a:xfrm>
            <a:off x="4808957" y="1677218"/>
            <a:ext cx="6096000" cy="1985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the first step, sort all the edges in the given graph in an ascending order and store the values in an array.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0AB467-07D4-B632-AF42-9D98EF758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07149"/>
              </p:ext>
            </p:extLst>
          </p:nvPr>
        </p:nvGraphicFramePr>
        <p:xfrm>
          <a:off x="838198" y="3800697"/>
          <a:ext cx="10515604" cy="839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406354404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8805123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53975071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54175167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76977640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5268015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01368603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12145236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69119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70549572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17255823"/>
                    </a:ext>
                  </a:extLst>
                </a:gridCol>
              </a:tblGrid>
              <a:tr h="20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Edge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B→D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A→B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C→F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F→E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B→C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G→F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A→G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C→D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D→E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C→G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289536"/>
                  </a:ext>
                </a:extLst>
              </a:tr>
              <a:tr h="20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894303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BE2D78-C467-60B7-A357-1EA0157EC63A}"/>
              </a:ext>
            </a:extLst>
          </p:cNvPr>
          <p:cNvSpPr txBox="1"/>
          <p:nvPr/>
        </p:nvSpPr>
        <p:spPr>
          <a:xfrm>
            <a:off x="413981" y="5180782"/>
            <a:ext cx="399899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Then, construct a forest of the given graph on a single plane.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graph_on_single_plane">
            <a:extLst>
              <a:ext uri="{FF2B5EF4-FFF2-40B4-BE49-F238E27FC236}">
                <a16:creationId xmlns:a16="http://schemas.microsoft.com/office/drawing/2014/main" id="{A219E531-A5D6-BC71-E1B0-E8ECD8DC6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98" y="4710518"/>
            <a:ext cx="3998992" cy="2004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699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the list of sorted edge costs, select the least cost edge and add it onto the forest in output graph.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506F53-A13B-FF9D-4B2E-81D5928BA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7" y="2178834"/>
            <a:ext cx="29287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→ D = 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cost = 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array, v = {B, D}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061EC-FC27-4C72-BA52-049227CE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959" y="1581745"/>
            <a:ext cx="3818788" cy="2477742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A3A0BAF-EAD8-11F4-B1D6-21ED0C928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7" y="4237871"/>
            <a:ext cx="59266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Similarly, the next least cost edge is B → A = 6; so we add it onto the output graph.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cost = 5 + 6 = 11Visited array, v = {B, D, A}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EBC36A-EA8F-8EE3-FA6F-7530A86C4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950" y="4699536"/>
            <a:ext cx="3721998" cy="20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0BBDDC-ACE5-78FD-66E2-9FAEE6BA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08" y="1495766"/>
            <a:ext cx="5698435" cy="133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next least cost edge is C → F = 9; add it onto the output graph.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Cost = 5 + 6 + 9 = 20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array, v = {B, D, A, C, F}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CFF7F8-D582-3D4C-53E3-0C5E36C5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36" y="1189054"/>
            <a:ext cx="4083774" cy="255235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D0EA365-6A06-808D-B78B-78C6278D2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31" y="3697429"/>
            <a:ext cx="4778696" cy="17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next edge to be added onto the output graph is F → E = 10.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Cost = 5 + 6 + 9 + 10 = 30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array, v = {B, D, A, C, F, E}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4038B0-0F59-1D39-0B1A-646492E68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938" y="4518380"/>
            <a:ext cx="3834549" cy="23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60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FA0785-0477-B336-53B8-782FD05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1" y="1257229"/>
            <a:ext cx="10545567" cy="133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next edge from the least cost array is B → C = 11, hence we add it in the output graph.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cost = 5 + 6 + 9 + 10 + 11 = 41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array, v = {B, D, A, C, F, E}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8B2E95-EEEB-95BB-0A18-4736747C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43" y="1922867"/>
            <a:ext cx="3928738" cy="234087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C8DFA2D-8C6E-9E3C-E652-A76F4443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92" y="4261727"/>
            <a:ext cx="10880034" cy="133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last edge from the least cost array to be added in the output graph is F → G = 12.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cost = 5 + 6 + 9 + 10 + 11 + 12 = 53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array, v = {B, D, A, C, F, E, G}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96A45-9A39-E567-35DF-BE409DC4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843" y="4810539"/>
            <a:ext cx="2936644" cy="19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25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Dijkstra Shortest path algorithm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designed to find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shortest path in the graph from one vertex to other remaining vertices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graph.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Dijkstra’s algorithm can be performed on both directed and undirected graphs.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Since the shortest path can be calculated from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single source vertex to all the other vertices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graph, Dijkstra’s algorithm is also called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single-source shortest path algorithm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output obtained is called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shortest path spanning tree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dijkstra’s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algorithm is designed to find the shortest path between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two vertices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a graph.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These two vertices could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either be adjacent or the farthest points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the graph.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GB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1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divide and conquer approach">
            <a:extLst>
              <a:ext uri="{FF2B5EF4-FFF2-40B4-BE49-F238E27FC236}">
                <a16:creationId xmlns:a16="http://schemas.microsoft.com/office/drawing/2014/main" id="{07F1A56F-116F-69A4-1545-8769D8EB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13" y="1531240"/>
            <a:ext cx="8465260" cy="496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269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B67D-FA17-D282-86F9-73320258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1066206"/>
            <a:ext cx="8464976" cy="54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5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understand the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dijkstra’s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concept better, let us analyze the algorithm with the help of an example graph</a:t>
            </a:r>
            <a:endParaRPr lang="en-US" sz="24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074BF-FB8D-5FC9-3E84-78BA8F28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2061" y="1525863"/>
            <a:ext cx="3039644" cy="242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4F58BD-C63C-BB06-DF6B-A0DC7F99D16B}"/>
              </a:ext>
            </a:extLst>
          </p:cNvPr>
          <p:cNvSpPr txBox="1"/>
          <p:nvPr/>
        </p:nvSpPr>
        <p:spPr>
          <a:xfrm>
            <a:off x="354841" y="3574661"/>
            <a:ext cx="11320324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1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Initialize the distances of all the vertices as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∞,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except the source node 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13510-8698-BD29-2979-E3F49486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25" y="5010637"/>
            <a:ext cx="8884470" cy="13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66D6DD-6D87-52CA-B3D4-6DCEB367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4891" y="4825559"/>
            <a:ext cx="2358887" cy="199486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E75355-CD9D-CA04-1724-066089B0B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25" y="1355810"/>
            <a:ext cx="11323094" cy="225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 that the source vertex S is visited, add it into the visited array.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= {S}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vertex S has three adjacent vertices with various distances and the vertex with minimum distance among them all is A. Hence, A is visited and the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[A] is changed from ∞ to 6.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A33F44-A19B-D4CE-0330-3448FA5BD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91" y="3644220"/>
            <a:ext cx="22528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A = 6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D = 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E = 7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6A5FD-3390-FE5E-A490-8551E2D6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009" y="3690110"/>
            <a:ext cx="6325543" cy="92333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5D99EA2-0ED9-0602-1234-D3F978C4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2" y="4945472"/>
            <a:ext cx="23588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= {S, A}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97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52421-8675-4047-207C-0000406A5325}"/>
              </a:ext>
            </a:extLst>
          </p:cNvPr>
          <p:cNvSpPr txBox="1"/>
          <p:nvPr/>
        </p:nvSpPr>
        <p:spPr>
          <a:xfrm>
            <a:off x="354841" y="1270986"/>
            <a:ext cx="11423178" cy="281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3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are two vertices visited in the visited array, therefore, the adjacent vertices must be checked for both the visited vertices.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Vertex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has two more adjacent vertices to be visited yet: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Vertex A has one adjacent vertex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Calculate the distances from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to D, E, B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select the minimum distance</a:t>
            </a:r>
            <a:endParaRPr lang="en-US" sz="20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9F9A957-7B9D-7392-BFE6-CDC5CC289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39" y="4272246"/>
            <a:ext cx="44129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D = 8 and S → E = 7.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B = S → A + A → B = 6 + 9 = 15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3EC44-1440-DA39-5C96-FED7BB2D4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470" y="4008286"/>
            <a:ext cx="3127513" cy="27528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1A6C5-62D6-1E30-8157-F0350858F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3339" y="5368152"/>
            <a:ext cx="5495925" cy="80962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18DADA1-1BB2-203F-6DFD-0360DEBF0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21" y="6164644"/>
            <a:ext cx="26901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= {S, A, E}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81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marR="0" indent="0" algn="just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Calculate the distances of the adjacent vertices –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S, A, 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of all the visited arrays and select the vertex with minimum distance.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AB61CA-49F0-37B1-259A-BD883325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1" y="2395573"/>
            <a:ext cx="445273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D = 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B = 15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C = S → E + E → C = 7 + 5 = 12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45539-D965-54DA-2103-6728E0B6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22" y="2032479"/>
            <a:ext cx="6895337" cy="1010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35D37B-E82A-AB6D-40BB-EF47CE39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717" y="3134236"/>
            <a:ext cx="27908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= {S, A, E, D}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2C0AB-7031-D1E4-60D8-4D4FE8F71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3128" y="3748354"/>
            <a:ext cx="3201022" cy="2660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8883A8-C409-BF70-3DFB-5773B64F3687}"/>
              </a:ext>
            </a:extLst>
          </p:cNvPr>
          <p:cNvSpPr txBox="1"/>
          <p:nvPr/>
        </p:nvSpPr>
        <p:spPr>
          <a:xfrm>
            <a:off x="259306" y="4297057"/>
            <a:ext cx="5035874" cy="2345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5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Recalculate the distances of unvisited vertices and if the distances minimum than existing distance is found, replace the value in the distance array.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91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E0D62-163D-6A99-F0FB-F43C29D8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39" y="1400269"/>
            <a:ext cx="596477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C = S → E + E → C = 7 + 5 = 12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C = S → D + D → C = 8 + 3 = 11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[C] = minimum (12, 11) = 11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B = S → A + A → B = 6 + 9 = 15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→ B = S → D + D → C + C → B = 8 + 3 + 12 = 23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[B] = minimum (15,23) = 15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34BE3-3FD8-D378-2F24-E34C9F7F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4490352"/>
            <a:ext cx="7216044" cy="10906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3279AC-C4D2-C608-3805-2F77264BC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1" y="5608527"/>
            <a:ext cx="27239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= { S, A, E, D, C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F9CD3-622F-4B4C-F1ED-43C5A5E9C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010" y="3707710"/>
            <a:ext cx="3191083" cy="28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1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F03A84-804A-9E7E-87F1-7C1DA32EA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318" y="2788095"/>
            <a:ext cx="3511219" cy="294236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18C064-3075-D27D-76B3-DD871047E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15" y="1463717"/>
            <a:ext cx="6790759" cy="17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6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remaining unvisited vertex in the graph is B with the minimum distance 15, is added to the output spanning tree.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= {S, A, E, D, C, B}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4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 Coloring Algorithm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colouring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problem states that given 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graph G {V, E}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where V and E are the set of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vertices and edges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 graph, all vertices in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need to be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such a way that no two adjacent vertices must have the same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real-world applications of this algorithm are – assigning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mobile radio frequencies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making schedules, designing Sudoku, allocating registers etc.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the map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colouring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algorithm, a graph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the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be added to the graph are taken as an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input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graph with no two adjacent vertices having the same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achieved.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08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CFA0C-8125-9A19-72B7-41F261D2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1" y="1868956"/>
            <a:ext cx="10022435" cy="45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8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5C769B-725C-0625-4088-2FFF2BD0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1" y="597625"/>
            <a:ext cx="11364038" cy="502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degrees of all the vertices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– 4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– 2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– 2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– 3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– 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Choose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vertex with the highest degree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first, i.e.,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choose 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using selection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function. Check if the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can be added to the vertex and if yes, add it to the solution set.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0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Broadly, we can understand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divide-and-conquer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approach in a three-step process.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Divide/Break</a:t>
            </a: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step involves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breaking the problem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smaller sub-problems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Sub-problems should represent 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of the original problem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step generally takes 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recursive approach to divide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problem until no sub-problem is further divisible. At this stage, sub-problems become atomic in size but still represent some part of the actual problem.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Conquer/Solve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step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receives a lot of smaller sub-problems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be solved.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Generally, at this level, the problems are considered 'solved' on their own.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96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buNone/>
            </a:pP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buNone/>
            </a:pP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buNone/>
            </a:pP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buNone/>
            </a:pP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0CEEC-A776-C4FE-785F-53037A55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0" y="1149825"/>
            <a:ext cx="3140385" cy="198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935D9-4674-9AB9-2845-621AF2ED9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0" y="4114960"/>
            <a:ext cx="2984311" cy="2268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E8D76-EC95-2B55-A4A7-42EECE114C87}"/>
              </a:ext>
            </a:extLst>
          </p:cNvPr>
          <p:cNvSpPr txBox="1"/>
          <p:nvPr/>
        </p:nvSpPr>
        <p:spPr>
          <a:xfrm>
            <a:off x="5047932" y="1282715"/>
            <a:ext cx="6156880" cy="280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3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Select any vertex with the next highest degree from the remaining vertices and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it using selection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function.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and 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have the next highest degree 3, so choose any one between them, say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F2430-E76A-DCC9-B78A-EFA365E5BDFB}"/>
              </a:ext>
            </a:extLst>
          </p:cNvPr>
          <p:cNvSpPr txBox="1"/>
          <p:nvPr/>
        </p:nvSpPr>
        <p:spPr>
          <a:xfrm>
            <a:off x="4397991" y="4478710"/>
            <a:ext cx="6093724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is adjacent to A, therefore it cannot be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same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 A. Hence, choose a different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using selection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function.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14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marR="0" indent="0" algn="just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next highest degree vertex is E, hence choose E.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E28A2-7F52-D005-9A94-9990CB7DA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128" y="1083556"/>
            <a:ext cx="3108672" cy="2121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BC7E8-513C-2A9A-5149-879D4636F0FE}"/>
              </a:ext>
            </a:extLst>
          </p:cNvPr>
          <p:cNvSpPr txBox="1"/>
          <p:nvPr/>
        </p:nvSpPr>
        <p:spPr>
          <a:xfrm>
            <a:off x="413981" y="2073871"/>
            <a:ext cx="6093724" cy="280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is adjacent to both A and D, therefore it cannot be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same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 A and D. Choose a different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using selection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function.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5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next highest degree vertices are B and C. Thus, choose any one randomly.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13F43-499B-6549-9FD4-78620D85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35" y="4235579"/>
            <a:ext cx="3045420" cy="2369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716E0B-6F2E-7849-B130-220C601FFA6B}"/>
              </a:ext>
            </a:extLst>
          </p:cNvPr>
          <p:cNvSpPr txBox="1"/>
          <p:nvPr/>
        </p:nvSpPr>
        <p:spPr>
          <a:xfrm>
            <a:off x="259305" y="5179002"/>
            <a:ext cx="7274030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adjacent to both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and 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thus not allowing to be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A and E but it is not adjacent 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D,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 it can be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D’s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84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marR="0" indent="0" algn="just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6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next and the last vertex remaining is C, which is adjacent to both A and D, not allowing it to be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using the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A and D. But it is not adjacent to E, so it can be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E’s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E9C26-F749-1797-9628-3C45E62F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76" y="2485143"/>
            <a:ext cx="3542248" cy="23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Merge/Combine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the smaller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sub-problems are solved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this stage recursively combines them until they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formulate a solution of the original problem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This algorithmic approach works recursively and conquer &amp; merge steps works so close that they appear as one.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Arrays as Input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the input for a sorting algorithm below, the array input is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divided into subproblems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until they cannot be divided further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rrays as input">
            <a:extLst>
              <a:ext uri="{FF2B5EF4-FFF2-40B4-BE49-F238E27FC236}">
                <a16:creationId xmlns:a16="http://schemas.microsoft.com/office/drawing/2014/main" id="{0007CCC0-D353-AF0B-0DCF-5F6B81E5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91" y="4038126"/>
            <a:ext cx="4858424" cy="258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89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Then, the subproblems are sorted (the conquer step) and are merged to form the solution of the original array back (the combine step).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Since arrays are indexed and linear data structures, sorting algorithms most popularly use array data structures to receive input.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he conquer step">
            <a:extLst>
              <a:ext uri="{FF2B5EF4-FFF2-40B4-BE49-F238E27FC236}">
                <a16:creationId xmlns:a16="http://schemas.microsoft.com/office/drawing/2014/main" id="{B8F747E9-AE74-4038-1E7F-11F4F4877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02" y="1564511"/>
            <a:ext cx="5582247" cy="317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05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 Lists as Input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Another data structure that can be used to take input for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divide and conquer algorithms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 list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(for example, merge sort using linked lists). Like arrays, linked lists are also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linear data structures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that store data sequentially.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merge sort algorithm on linked list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following the very popular tortoise and hare algorithm, the list is divided until it cannot be divided further.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linked lists as input">
            <a:extLst>
              <a:ext uri="{FF2B5EF4-FFF2-40B4-BE49-F238E27FC236}">
                <a16:creationId xmlns:a16="http://schemas.microsoft.com/office/drawing/2014/main" id="{D41DB9BB-F241-EC73-CAEE-A7793C3A0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57" y="4071629"/>
            <a:ext cx="5381388" cy="3006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16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Then, the nodes in the list are sorted (conquered). These nodes are then combined (or merged) in recursively until the final solution is achieved.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final solution">
            <a:extLst>
              <a:ext uri="{FF2B5EF4-FFF2-40B4-BE49-F238E27FC236}">
                <a16:creationId xmlns:a16="http://schemas.microsoft.com/office/drawing/2014/main" id="{9D72C089-A27D-127C-1B1D-1DDE62EC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7" y="1867707"/>
            <a:ext cx="5968906" cy="3122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37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Design Techniques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Max-Min Problem</a:t>
            </a: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Max-Min Problem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algorithm analysis is finding the maximum and minimum value in an array.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find the maximum and minimum numbers in a given array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numbers[]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size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divide and conquer approach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 be used.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2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Divide and Conquer Approach</a:t>
            </a:r>
            <a:endParaRPr lang="en-US" sz="22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array is divided into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halves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 using recursive approach maximum and minimum numbers in each halves are found.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Later, return the maximum of two maxima of each half and the minimum of two minima of each half.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5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3732</Words>
  <Application>Microsoft Office PowerPoint</Application>
  <PresentationFormat>Widescreen</PresentationFormat>
  <Paragraphs>283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Symbol</vt:lpstr>
      <vt:lpstr>Times New Roman</vt:lpstr>
      <vt:lpstr>Office Theme</vt:lpstr>
      <vt:lpstr>Design and Analysis of Algorithm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  <vt:lpstr>Algorithm Design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Analysis of Algorithm</dc:title>
  <dc:creator>Misganaw Aguate</dc:creator>
  <cp:lastModifiedBy>ethiomisgie@gmail.com</cp:lastModifiedBy>
  <cp:revision>112</cp:revision>
  <dcterms:created xsi:type="dcterms:W3CDTF">2024-01-20T17:25:20Z</dcterms:created>
  <dcterms:modified xsi:type="dcterms:W3CDTF">2024-02-13T07:51:29Z</dcterms:modified>
</cp:coreProperties>
</file>