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535" r:id="rId2"/>
    <p:sldId id="630" r:id="rId3"/>
    <p:sldId id="631" r:id="rId4"/>
    <p:sldId id="633" r:id="rId5"/>
    <p:sldId id="632" r:id="rId6"/>
    <p:sldId id="634" r:id="rId7"/>
    <p:sldId id="644" r:id="rId8"/>
    <p:sldId id="645" r:id="rId9"/>
    <p:sldId id="646" r:id="rId10"/>
    <p:sldId id="647" r:id="rId11"/>
    <p:sldId id="648" r:id="rId12"/>
    <p:sldId id="656" r:id="rId13"/>
    <p:sldId id="651" r:id="rId14"/>
    <p:sldId id="649" r:id="rId15"/>
    <p:sldId id="657" r:id="rId16"/>
    <p:sldId id="650" r:id="rId17"/>
    <p:sldId id="543" r:id="rId18"/>
    <p:sldId id="544" r:id="rId19"/>
    <p:sldId id="545" r:id="rId20"/>
    <p:sldId id="546" r:id="rId21"/>
    <p:sldId id="547" r:id="rId22"/>
    <p:sldId id="548" r:id="rId23"/>
    <p:sldId id="549" r:id="rId24"/>
    <p:sldId id="550" r:id="rId25"/>
    <p:sldId id="611" r:id="rId26"/>
    <p:sldId id="622" r:id="rId27"/>
    <p:sldId id="623" r:id="rId28"/>
    <p:sldId id="624" r:id="rId29"/>
    <p:sldId id="620" r:id="rId30"/>
    <p:sldId id="621" r:id="rId31"/>
    <p:sldId id="625" r:id="rId32"/>
    <p:sldId id="626" r:id="rId33"/>
    <p:sldId id="627" r:id="rId34"/>
    <p:sldId id="628" r:id="rId35"/>
    <p:sldId id="62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p:cViewPr varScale="1">
        <p:scale>
          <a:sx n="106" d="100"/>
          <a:sy n="106" d="100"/>
        </p:scale>
        <p:origin x="19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567D4-52B3-4E20-A70D-DD2B8DD72995}" type="datetimeFigureOut">
              <a:rPr lang="en-US" smtClean="0"/>
              <a:t>4/25/2024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6CA7D-E416-4CD0-A723-C9D5B47EB29B}" type="slidenum">
              <a:rPr lang="en-US" smtClean="0"/>
              <a:t>‹#›</a:t>
            </a:fld>
            <a:endParaRPr lang="en-US" dirty="0"/>
          </a:p>
        </p:txBody>
      </p:sp>
    </p:spTree>
    <p:extLst>
      <p:ext uri="{BB962C8B-B14F-4D97-AF65-F5344CB8AC3E}">
        <p14:creationId xmlns:p14="http://schemas.microsoft.com/office/powerpoint/2010/main" val="396738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p:spPr>
        <p:txBody>
          <a:bodyPr/>
          <a:lstStyle/>
          <a:p>
            <a:endParaRPr lang="en-US" altLang="en-US">
              <a:latin typeface="Arial" charset="0"/>
              <a:cs typeface="Arial" charset="0"/>
            </a:endParaRPr>
          </a:p>
        </p:txBody>
      </p:sp>
      <p:sp>
        <p:nvSpPr>
          <p:cNvPr id="12292" name="Slide Number Placeholder 3"/>
          <p:cNvSpPr>
            <a:spLocks noGrp="1"/>
          </p:cNvSpPr>
          <p:nvPr>
            <p:ph type="sldNum" sz="quarter" idx="5"/>
          </p:nvPr>
        </p:nvSpPr>
        <p:spPr>
          <a:noFill/>
        </p:spPr>
        <p:txBody>
          <a:bodyPr/>
          <a:lstStyle>
            <a:lvl1pPr defTabSz="914437">
              <a:defRPr>
                <a:solidFill>
                  <a:schemeClr val="tx1"/>
                </a:solidFill>
                <a:latin typeface="Verdana" pitchFamily="34" charset="0"/>
                <a:cs typeface="Arial" charset="0"/>
              </a:defRPr>
            </a:lvl1pPr>
            <a:lvl2pPr marL="729057" indent="-280406" defTabSz="914437">
              <a:defRPr>
                <a:solidFill>
                  <a:schemeClr val="tx1"/>
                </a:solidFill>
                <a:latin typeface="Verdana" pitchFamily="34" charset="0"/>
                <a:cs typeface="Arial" charset="0"/>
              </a:defRPr>
            </a:lvl2pPr>
            <a:lvl3pPr marL="1121626" indent="-224325" defTabSz="914437">
              <a:defRPr>
                <a:solidFill>
                  <a:schemeClr val="tx1"/>
                </a:solidFill>
                <a:latin typeface="Verdana" pitchFamily="34" charset="0"/>
                <a:cs typeface="Arial" charset="0"/>
              </a:defRPr>
            </a:lvl3pPr>
            <a:lvl4pPr marL="1570276" indent="-224325" defTabSz="914437">
              <a:defRPr>
                <a:solidFill>
                  <a:schemeClr val="tx1"/>
                </a:solidFill>
                <a:latin typeface="Verdana" pitchFamily="34" charset="0"/>
                <a:cs typeface="Arial" charset="0"/>
              </a:defRPr>
            </a:lvl4pPr>
            <a:lvl5pPr marL="2018927" indent="-224325" defTabSz="914437">
              <a:defRPr>
                <a:solidFill>
                  <a:schemeClr val="tx1"/>
                </a:solidFill>
                <a:latin typeface="Verdana" pitchFamily="34" charset="0"/>
                <a:cs typeface="Arial" charset="0"/>
              </a:defRPr>
            </a:lvl5pPr>
            <a:lvl6pPr marL="2467577" indent="-224325" defTabSz="914437" eaLnBrk="0" fontAlgn="base" hangingPunct="0">
              <a:spcBef>
                <a:spcPct val="0"/>
              </a:spcBef>
              <a:spcAft>
                <a:spcPct val="0"/>
              </a:spcAft>
              <a:defRPr>
                <a:solidFill>
                  <a:schemeClr val="tx1"/>
                </a:solidFill>
                <a:latin typeface="Verdana" pitchFamily="34" charset="0"/>
                <a:cs typeface="Arial" charset="0"/>
              </a:defRPr>
            </a:lvl6pPr>
            <a:lvl7pPr marL="2916227" indent="-224325" defTabSz="914437" eaLnBrk="0" fontAlgn="base" hangingPunct="0">
              <a:spcBef>
                <a:spcPct val="0"/>
              </a:spcBef>
              <a:spcAft>
                <a:spcPct val="0"/>
              </a:spcAft>
              <a:defRPr>
                <a:solidFill>
                  <a:schemeClr val="tx1"/>
                </a:solidFill>
                <a:latin typeface="Verdana" pitchFamily="34" charset="0"/>
                <a:cs typeface="Arial" charset="0"/>
              </a:defRPr>
            </a:lvl7pPr>
            <a:lvl8pPr marL="3364878" indent="-224325" defTabSz="914437" eaLnBrk="0" fontAlgn="base" hangingPunct="0">
              <a:spcBef>
                <a:spcPct val="0"/>
              </a:spcBef>
              <a:spcAft>
                <a:spcPct val="0"/>
              </a:spcAft>
              <a:defRPr>
                <a:solidFill>
                  <a:schemeClr val="tx1"/>
                </a:solidFill>
                <a:latin typeface="Verdana" pitchFamily="34" charset="0"/>
                <a:cs typeface="Arial" charset="0"/>
              </a:defRPr>
            </a:lvl8pPr>
            <a:lvl9pPr marL="3813528" indent="-224325" defTabSz="914437" eaLnBrk="0" fontAlgn="base" hangingPunct="0">
              <a:spcBef>
                <a:spcPct val="0"/>
              </a:spcBef>
              <a:spcAft>
                <a:spcPct val="0"/>
              </a:spcAft>
              <a:defRPr>
                <a:solidFill>
                  <a:schemeClr val="tx1"/>
                </a:solidFill>
                <a:latin typeface="Verdana" pitchFamily="34" charset="0"/>
                <a:cs typeface="Arial" charset="0"/>
              </a:defRPr>
            </a:lvl9pPr>
          </a:lstStyle>
          <a:p>
            <a:fld id="{896AB609-A098-465A-8C6A-4FB0CD57200B}" type="slidenum">
              <a:rPr lang="en-US" altLang="en-US">
                <a:latin typeface="Arial" charset="0"/>
              </a:rPr>
              <a:pPr/>
              <a:t>8</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common cathode and common anode diagrams shown are typical pin layouts. They may or may not be the same as the device that the students will use to build their circuits.</a:t>
            </a:r>
          </a:p>
          <a:p>
            <a:endParaRPr lang="en-US" altLang="en-US"/>
          </a:p>
          <a:p>
            <a:r>
              <a:rPr lang="en-US" altLang="en-US"/>
              <a:t>http://www.thelearningpit.com/lp/doc/7seg/7seg.html</a:t>
            </a:r>
          </a:p>
        </p:txBody>
      </p:sp>
      <p:sp>
        <p:nvSpPr>
          <p:cNvPr id="460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460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4608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460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7D9B6D6D-41EE-4B9F-B553-27A71AEC7A28}" type="slidenum">
              <a:rPr lang="en-US" altLang="en-US"/>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481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4813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481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F1C95604-E1CA-4E5E-B1C3-ADE47ABCCEA1}" type="slidenum">
              <a:rPr lang="en-US" altLang="en-US"/>
              <a:pPr/>
              <a:t>27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summary, common anode SSD have a common Vcc Connection and require a logic (0) to turn on a segment.</a:t>
            </a:r>
          </a:p>
        </p:txBody>
      </p:sp>
      <p:sp>
        <p:nvSpPr>
          <p:cNvPr id="501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501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5018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501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98BF6107-F016-4637-91FF-035B63871CF2}" type="slidenum">
              <a:rPr lang="en-US" altLang="en-US"/>
              <a:pPr/>
              <a:t>28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Pause the presentation and allow the students to work on the example. The solution is on the next slide.</a:t>
            </a:r>
          </a:p>
          <a:p>
            <a:endParaRPr lang="en-US" altLang="en-US"/>
          </a:p>
        </p:txBody>
      </p:sp>
      <p:sp>
        <p:nvSpPr>
          <p:cNvPr id="52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522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52230"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5223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C0B3132A-05BF-48F2-BF60-9935AFB267FA}" type="slidenum">
              <a:rPr lang="en-US" altLang="en-US"/>
              <a:pPr/>
              <a:t>29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is the solution. If you print handouts, do not print this page.</a:t>
            </a:r>
          </a:p>
          <a:p>
            <a:endParaRPr lang="en-US" altLang="en-US"/>
          </a:p>
        </p:txBody>
      </p:sp>
      <p:sp>
        <p:nvSpPr>
          <p:cNvPr id="54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542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5427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5427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E19B36E5-F179-4F0D-8867-37D97FA7064C}" type="slidenum">
              <a:rPr lang="en-US" altLang="en-US"/>
              <a:pPr/>
              <a:t>30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summary, common cathode SSD have a common GND connection and require a logic (1) to turn on a segment.</a:t>
            </a:r>
          </a:p>
          <a:p>
            <a:endParaRPr lang="en-US" altLang="en-US"/>
          </a:p>
        </p:txBody>
      </p:sp>
      <p:sp>
        <p:nvSpPr>
          <p:cNvPr id="563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563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5632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563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607FA220-98C6-4BA5-BD3F-D3F10CAC989B}" type="slidenum">
              <a:rPr lang="en-US" altLang="en-US"/>
              <a:pPr/>
              <a:t>31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Pause the presentation and allow the students to work on the example. The solution is on the next slide.</a:t>
            </a:r>
          </a:p>
          <a:p>
            <a:endParaRPr lang="en-US" altLang="en-US"/>
          </a:p>
        </p:txBody>
      </p:sp>
      <p:sp>
        <p:nvSpPr>
          <p:cNvPr id="583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5837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58374"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583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1BDDE870-3D87-4A9D-A587-E4893258FF26}" type="slidenum">
              <a:rPr lang="en-US" altLang="en-US"/>
              <a:pPr/>
              <a:t>32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 is the solution. If you print handouts, do not print this page.</a:t>
            </a:r>
          </a:p>
          <a:p>
            <a:endParaRPr lang="en-US" altLang="en-US"/>
          </a:p>
        </p:txBody>
      </p:sp>
      <p:sp>
        <p:nvSpPr>
          <p:cNvPr id="604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Seven Segment Displays</a:t>
            </a:r>
          </a:p>
        </p:txBody>
      </p:sp>
      <p:sp>
        <p:nvSpPr>
          <p:cNvPr id="604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Digital Electronics</a:t>
            </a:r>
            <a:r>
              <a:rPr lang="en-US" altLang="en-US">
                <a:sym typeface="Symbol" pitchFamily="18" charset="2"/>
              </a:rPr>
              <a:t></a:t>
            </a:r>
            <a:r>
              <a:rPr lang="en-US" altLang="en-US"/>
              <a:t>  </a:t>
            </a:r>
          </a:p>
          <a:p>
            <a:r>
              <a:rPr lang="en-US" altLang="en-US"/>
              <a:t>2.3 Data of Birth Design Problem</a:t>
            </a:r>
          </a:p>
        </p:txBody>
      </p:sp>
      <p:sp>
        <p:nvSpPr>
          <p:cNvPr id="60422"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r>
              <a:rPr lang="en-US" altLang="en-US"/>
              <a:t>Project Lead The Way, Inc.</a:t>
            </a:r>
            <a:endParaRPr lang="en-US" altLang="en-US" baseline="30000"/>
          </a:p>
          <a:p>
            <a:r>
              <a:rPr lang="en-US" altLang="en-US"/>
              <a:t>Copyright 2009</a:t>
            </a:r>
          </a:p>
        </p:txBody>
      </p:sp>
      <p:sp>
        <p:nvSpPr>
          <p:cNvPr id="604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685817" indent="-263776">
              <a:defRPr>
                <a:solidFill>
                  <a:schemeClr val="tx1"/>
                </a:solidFill>
                <a:latin typeface="Verdana" pitchFamily="34" charset="0"/>
              </a:defRPr>
            </a:lvl2pPr>
            <a:lvl3pPr marL="1055103" indent="-211021">
              <a:defRPr>
                <a:solidFill>
                  <a:schemeClr val="tx1"/>
                </a:solidFill>
                <a:latin typeface="Verdana" pitchFamily="34" charset="0"/>
              </a:defRPr>
            </a:lvl3pPr>
            <a:lvl4pPr marL="1477145" indent="-211021">
              <a:defRPr>
                <a:solidFill>
                  <a:schemeClr val="tx1"/>
                </a:solidFill>
                <a:latin typeface="Verdana" pitchFamily="34" charset="0"/>
              </a:defRPr>
            </a:lvl4pPr>
            <a:lvl5pPr marL="1899186" indent="-211021">
              <a:defRPr>
                <a:solidFill>
                  <a:schemeClr val="tx1"/>
                </a:solidFill>
                <a:latin typeface="Verdana" pitchFamily="34" charset="0"/>
              </a:defRPr>
            </a:lvl5pPr>
            <a:lvl6pPr marL="2321227" indent="-211021" eaLnBrk="0" fontAlgn="base" hangingPunct="0">
              <a:spcBef>
                <a:spcPct val="0"/>
              </a:spcBef>
              <a:spcAft>
                <a:spcPct val="0"/>
              </a:spcAft>
              <a:defRPr>
                <a:solidFill>
                  <a:schemeClr val="tx1"/>
                </a:solidFill>
                <a:latin typeface="Verdana" pitchFamily="34" charset="0"/>
              </a:defRPr>
            </a:lvl6pPr>
            <a:lvl7pPr marL="2743269" indent="-211021" eaLnBrk="0" fontAlgn="base" hangingPunct="0">
              <a:spcBef>
                <a:spcPct val="0"/>
              </a:spcBef>
              <a:spcAft>
                <a:spcPct val="0"/>
              </a:spcAft>
              <a:defRPr>
                <a:solidFill>
                  <a:schemeClr val="tx1"/>
                </a:solidFill>
                <a:latin typeface="Verdana" pitchFamily="34" charset="0"/>
              </a:defRPr>
            </a:lvl7pPr>
            <a:lvl8pPr marL="3165310" indent="-211021" eaLnBrk="0" fontAlgn="base" hangingPunct="0">
              <a:spcBef>
                <a:spcPct val="0"/>
              </a:spcBef>
              <a:spcAft>
                <a:spcPct val="0"/>
              </a:spcAft>
              <a:defRPr>
                <a:solidFill>
                  <a:schemeClr val="tx1"/>
                </a:solidFill>
                <a:latin typeface="Verdana" pitchFamily="34" charset="0"/>
              </a:defRPr>
            </a:lvl8pPr>
            <a:lvl9pPr marL="3587351" indent="-211021" eaLnBrk="0" fontAlgn="base" hangingPunct="0">
              <a:spcBef>
                <a:spcPct val="0"/>
              </a:spcBef>
              <a:spcAft>
                <a:spcPct val="0"/>
              </a:spcAft>
              <a:defRPr>
                <a:solidFill>
                  <a:schemeClr val="tx1"/>
                </a:solidFill>
                <a:latin typeface="Verdana" pitchFamily="34" charset="0"/>
              </a:defRPr>
            </a:lvl9pPr>
          </a:lstStyle>
          <a:p>
            <a:fld id="{B6F7FC74-55B0-4A42-9698-A4E9F0DF6516}" type="slidenum">
              <a:rPr lang="en-US" altLang="en-US"/>
              <a:pPr/>
              <a:t>33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3AE8FF1-8F7E-4D52-846F-56F14E96375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p:cNvSpPr>
            <a:spLocks noGrp="1" noChangeArrowheads="1"/>
          </p:cNvSpPr>
          <p:nvPr>
            <p:ph type="sldNum" sz="quarter" idx="12"/>
          </p:nvPr>
        </p:nvSpPr>
        <p:spPr>
          <a:ln/>
        </p:spPr>
        <p:txBody>
          <a:bodyPr/>
          <a:lstStyle>
            <a:lvl1pPr>
              <a:defRPr/>
            </a:lvl1pPr>
          </a:lstStyle>
          <a:p>
            <a:fld id="{B539B019-BD20-4FC7-97EF-6FCB03876A50}" type="slidenum">
              <a:rPr lang="en-US" altLang="en-US"/>
              <a:pPr/>
              <a:t>‹#›</a:t>
            </a:fld>
            <a:endParaRPr lang="en-US" altLang="en-US"/>
          </a:p>
        </p:txBody>
      </p:sp>
    </p:spTree>
    <p:extLst>
      <p:ext uri="{BB962C8B-B14F-4D97-AF65-F5344CB8AC3E}">
        <p14:creationId xmlns:p14="http://schemas.microsoft.com/office/powerpoint/2010/main" val="92464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fld id="{A377C1F0-48A7-442D-AB6F-31B447282305}" type="slidenum">
              <a:rPr lang="en-US" altLang="en-US"/>
              <a:pPr/>
              <a:t>‹#›</a:t>
            </a:fld>
            <a:endParaRPr lang="en-US" altLang="en-US"/>
          </a:p>
        </p:txBody>
      </p:sp>
    </p:spTree>
    <p:extLst>
      <p:ext uri="{BB962C8B-B14F-4D97-AF65-F5344CB8AC3E}">
        <p14:creationId xmlns:p14="http://schemas.microsoft.com/office/powerpoint/2010/main" val="216508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AE8FF1-8F7E-4D52-846F-56F14E96375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AE8FF1-8F7E-4D52-846F-56F14E96375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A2ECBB-90DD-4EB6-BCB9-5A8ED1E33B2A}"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D3AE8FF1-8F7E-4D52-846F-56F14E96375E}"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A2ECBB-90DD-4EB6-BCB9-5A8ED1E33B2A}" type="datetimeFigureOut">
              <a:rPr lang="en-US" smtClean="0"/>
              <a:t>4/25/2024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AE8FF1-8F7E-4D52-846F-56F14E96375E}"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slideLayout" Target="../slideLayouts/slideLayout12.xml"/><Relationship Id="rId6" Type="http://schemas.openxmlformats.org/officeDocument/2006/relationships/oleObject" Target="../embeddings/oleObject8.bin"/><Relationship Id="rId5" Type="http://schemas.openxmlformats.org/officeDocument/2006/relationships/image" Target="../media/image19.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936104"/>
          </a:xfrm>
        </p:spPr>
        <p:txBody>
          <a:bodyPr>
            <a:normAutofit fontScale="90000"/>
          </a:bodyPr>
          <a:lstStyle/>
          <a:p>
            <a:pPr algn="ctr"/>
            <a:br>
              <a:rPr lang="en-GB" sz="3200" b="1" dirty="0"/>
            </a:br>
            <a:br>
              <a:rPr lang="en-GB" sz="3200" b="1" dirty="0"/>
            </a:br>
            <a:br>
              <a:rPr lang="en-GB" sz="3200" b="1" dirty="0"/>
            </a:br>
            <a:br>
              <a:rPr lang="en-GB" sz="3200" b="1" dirty="0"/>
            </a:br>
            <a:r>
              <a:rPr lang="en-GB" sz="3200" b="1" dirty="0">
                <a:solidFill>
                  <a:schemeClr val="tx1"/>
                </a:solidFill>
              </a:rPr>
              <a:t>Chapter Three</a:t>
            </a:r>
            <a:br>
              <a:rPr lang="en-GB" sz="3200" b="1" dirty="0">
                <a:solidFill>
                  <a:schemeClr val="tx1"/>
                </a:solidFill>
              </a:rPr>
            </a:br>
            <a:r>
              <a:rPr lang="en-GB" sz="3200" b="1" dirty="0">
                <a:solidFill>
                  <a:schemeClr val="tx1"/>
                </a:solidFill>
              </a:rPr>
              <a:t>Signal Conditioning and Processing Elements</a:t>
            </a:r>
            <a:r>
              <a:rPr lang="en-GB" sz="3200" dirty="0">
                <a:solidFill>
                  <a:schemeClr val="tx1"/>
                </a:solidFill>
              </a:rPr>
              <a:t>  </a:t>
            </a:r>
          </a:p>
        </p:txBody>
      </p:sp>
      <p:sp>
        <p:nvSpPr>
          <p:cNvPr id="3" name="Content Placeholder 2"/>
          <p:cNvSpPr>
            <a:spLocks noGrp="1"/>
          </p:cNvSpPr>
          <p:nvPr>
            <p:ph idx="1"/>
          </p:nvPr>
        </p:nvSpPr>
        <p:spPr>
          <a:xfrm>
            <a:off x="179512" y="1124744"/>
            <a:ext cx="8712968" cy="5472608"/>
          </a:xfrm>
        </p:spPr>
        <p:txBody>
          <a:bodyPr>
            <a:normAutofit lnSpcReduction="10000"/>
          </a:bodyPr>
          <a:lstStyle/>
          <a:p>
            <a:pPr algn="just">
              <a:lnSpc>
                <a:spcPct val="150000"/>
              </a:lnSpc>
              <a:spcBef>
                <a:spcPct val="0"/>
              </a:spcBef>
              <a:buNone/>
            </a:pPr>
            <a:r>
              <a:rPr lang="en-US" altLang="en-US" sz="2400" b="1" dirty="0"/>
              <a:t>Signal conditioning element:</a:t>
            </a:r>
          </a:p>
          <a:p>
            <a:pPr algn="just">
              <a:lnSpc>
                <a:spcPct val="150000"/>
              </a:lnSpc>
              <a:spcBef>
                <a:spcPct val="0"/>
              </a:spcBef>
              <a:buFont typeface="Wingdings" panose="05000000000000000000" pitchFamily="2" charset="2"/>
              <a:buChar char="Ø"/>
            </a:pPr>
            <a:r>
              <a:rPr lang="en-US" altLang="en-US" sz="2400" dirty="0"/>
              <a:t>Receives the output/Signal from the sensing element then it converts into a more suitable signal for further processing, like a DC Voltage, DC Current or frequency signal.</a:t>
            </a:r>
          </a:p>
          <a:p>
            <a:pPr algn="just">
              <a:lnSpc>
                <a:spcPct val="150000"/>
              </a:lnSpc>
              <a:spcBef>
                <a:spcPct val="0"/>
              </a:spcBef>
              <a:buNone/>
            </a:pPr>
            <a:r>
              <a:rPr lang="en-US" altLang="en-US" sz="2400" dirty="0"/>
              <a:t>Example:</a:t>
            </a:r>
          </a:p>
          <a:p>
            <a:pPr algn="just">
              <a:lnSpc>
                <a:spcPct val="150000"/>
              </a:lnSpc>
              <a:spcBef>
                <a:spcPct val="0"/>
              </a:spcBef>
              <a:buFontTx/>
              <a:buAutoNum type="arabicParenR"/>
            </a:pPr>
            <a:r>
              <a:rPr lang="en-US" altLang="en-US" sz="2400" dirty="0"/>
              <a:t>Deflection bridge which converts an impedance change into voltage change</a:t>
            </a:r>
          </a:p>
          <a:p>
            <a:pPr algn="just">
              <a:lnSpc>
                <a:spcPct val="150000"/>
              </a:lnSpc>
              <a:spcBef>
                <a:spcPct val="0"/>
              </a:spcBef>
              <a:buFontTx/>
              <a:buAutoNum type="arabicParenR"/>
            </a:pPr>
            <a:r>
              <a:rPr lang="en-US" altLang="en-US" sz="2400" dirty="0"/>
              <a:t>Amplifier which converts millivolts to volts</a:t>
            </a:r>
          </a:p>
          <a:p>
            <a:pPr algn="just">
              <a:lnSpc>
                <a:spcPct val="150000"/>
              </a:lnSpc>
              <a:spcBef>
                <a:spcPct val="0"/>
              </a:spcBef>
              <a:buFontTx/>
              <a:buAutoNum type="arabicParenR"/>
            </a:pPr>
            <a:r>
              <a:rPr lang="en-US" altLang="en-US" sz="2400" dirty="0"/>
              <a:t>Oscillator which converts an impedance change into variable frequency voltage.</a:t>
            </a:r>
          </a:p>
          <a:p>
            <a:pPr marL="0" indent="0" algn="just">
              <a:lnSpc>
                <a:spcPct val="150000"/>
              </a:lnSpc>
              <a:buNone/>
            </a:pPr>
            <a:endParaRPr lang="en-GB" sz="2400" dirty="0"/>
          </a:p>
          <a:p>
            <a:pPr marL="0" indent="0" algn="just">
              <a:lnSpc>
                <a:spcPct val="150000"/>
              </a:lnSpc>
              <a:buNone/>
            </a:pPr>
            <a:endParaRPr lang="en-GB" sz="2400" dirty="0"/>
          </a:p>
        </p:txBody>
      </p:sp>
    </p:spTree>
    <p:extLst>
      <p:ext uri="{BB962C8B-B14F-4D97-AF65-F5344CB8AC3E}">
        <p14:creationId xmlns:p14="http://schemas.microsoft.com/office/powerpoint/2010/main" val="82546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7"/>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98E855F3-25F9-4EDC-A64D-8E6E20A806B3}" type="slidenum">
              <a:rPr lang="en-US" altLang="en-US"/>
              <a:pPr/>
              <a:t>10</a:t>
            </a:fld>
            <a:endParaRPr lang="en-US" altLang="en-US"/>
          </a:p>
        </p:txBody>
      </p:sp>
      <p:sp>
        <p:nvSpPr>
          <p:cNvPr id="1114114" name="Rectangle 2"/>
          <p:cNvSpPr>
            <a:spLocks noChangeArrowheads="1"/>
          </p:cNvSpPr>
          <p:nvPr/>
        </p:nvSpPr>
        <p:spPr bwMode="auto">
          <a:xfrm>
            <a:off x="228600" y="0"/>
            <a:ext cx="8839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204913" indent="-1204913">
              <a:defRPr sz="3800">
                <a:solidFill>
                  <a:schemeClr val="tx2"/>
                </a:solidFill>
                <a:latin typeface="Verdana" panose="020B0604030504040204" pitchFamily="34" charset="0"/>
                <a:cs typeface="Arial" panose="020B0604020202020204" pitchFamily="34" charset="0"/>
              </a:defRPr>
            </a:lvl1pPr>
            <a:lvl2pPr marL="1204913" indent="-1204913">
              <a:defRPr sz="3800">
                <a:solidFill>
                  <a:schemeClr val="tx2"/>
                </a:solidFill>
                <a:latin typeface="Verdana" panose="020B0604030504040204" pitchFamily="34" charset="0"/>
                <a:cs typeface="Arial" panose="020B0604020202020204" pitchFamily="34" charset="0"/>
              </a:defRPr>
            </a:lvl2pPr>
            <a:lvl3pPr marL="1204913" indent="-1204913">
              <a:defRPr sz="3800">
                <a:solidFill>
                  <a:schemeClr val="tx2"/>
                </a:solidFill>
                <a:latin typeface="Verdana" panose="020B0604030504040204" pitchFamily="34" charset="0"/>
                <a:cs typeface="Arial" panose="020B0604020202020204" pitchFamily="34" charset="0"/>
              </a:defRPr>
            </a:lvl3pPr>
            <a:lvl4pPr marL="1204913" indent="-1204913">
              <a:defRPr sz="3800">
                <a:solidFill>
                  <a:schemeClr val="tx2"/>
                </a:solidFill>
                <a:latin typeface="Verdana" panose="020B0604030504040204" pitchFamily="34" charset="0"/>
                <a:cs typeface="Arial" panose="020B0604020202020204" pitchFamily="34" charset="0"/>
              </a:defRPr>
            </a:lvl4pPr>
            <a:lvl5pPr marL="1204913" indent="-1204913">
              <a:defRPr sz="3800">
                <a:solidFill>
                  <a:schemeClr val="tx2"/>
                </a:solidFill>
                <a:latin typeface="Verdana" panose="020B0604030504040204" pitchFamily="34" charset="0"/>
                <a:cs typeface="Arial" panose="020B0604020202020204" pitchFamily="34" charset="0"/>
              </a:defRPr>
            </a:lvl5pPr>
            <a:lvl6pPr marL="16621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21193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25765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30337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a:lstStyle>
          <a:p>
            <a:pPr algn="ctr" eaLnBrk="1" hangingPunct="1">
              <a:defRPr/>
            </a:pPr>
            <a:r>
              <a:rPr lang="en-US" altLang="en-US" sz="2800" b="1" dirty="0">
                <a:solidFill>
                  <a:schemeClr val="tx1"/>
                </a:solidFill>
                <a:latin typeface="Garamond" panose="02020404030301010803" pitchFamily="18" charset="0"/>
              </a:rPr>
              <a:t>AC Bridge.</a:t>
            </a:r>
          </a:p>
        </p:txBody>
      </p:sp>
      <p:sp>
        <p:nvSpPr>
          <p:cNvPr id="1114115" name="Rectangle 3"/>
          <p:cNvSpPr>
            <a:spLocks noGrp="1" noChangeArrowheads="1"/>
          </p:cNvSpPr>
          <p:nvPr>
            <p:ph type="body" sz="half" idx="1"/>
          </p:nvPr>
        </p:nvSpPr>
        <p:spPr>
          <a:xfrm>
            <a:off x="228600" y="685800"/>
            <a:ext cx="8610600" cy="5911552"/>
          </a:xfrm>
        </p:spPr>
        <p:txBody>
          <a:bodyPr/>
          <a:lstStyle/>
          <a:p>
            <a:pPr algn="just" eaLnBrk="1" hangingPunct="1">
              <a:lnSpc>
                <a:spcPct val="150000"/>
              </a:lnSpc>
              <a:buClr>
                <a:srgbClr val="9900CC"/>
              </a:buClr>
              <a:buSzPct val="90000"/>
              <a:buFont typeface="Wingdings" panose="05000000000000000000" pitchFamily="2" charset="2"/>
              <a:buChar char="Ø"/>
              <a:defRPr/>
            </a:pPr>
            <a:r>
              <a:rPr lang="en-US" altLang="en-US" sz="2400" dirty="0"/>
              <a:t>AC bridges are used to </a:t>
            </a:r>
            <a:r>
              <a:rPr lang="en-US" altLang="en-US" sz="2400" b="1" i="1" dirty="0"/>
              <a:t>measure inductance</a:t>
            </a:r>
            <a:r>
              <a:rPr lang="en-US" altLang="en-US" sz="2400" b="1" dirty="0"/>
              <a:t> and </a:t>
            </a:r>
            <a:r>
              <a:rPr lang="en-US" altLang="en-US" sz="2400" b="1" i="1" dirty="0"/>
              <a:t>capacitance</a:t>
            </a:r>
            <a:r>
              <a:rPr lang="en-US" altLang="en-US" sz="2400" b="1" dirty="0"/>
              <a:t>.</a:t>
            </a:r>
          </a:p>
          <a:p>
            <a:pPr algn="just" eaLnBrk="1" hangingPunct="1">
              <a:lnSpc>
                <a:spcPct val="150000"/>
              </a:lnSpc>
              <a:buClr>
                <a:srgbClr val="9900CC"/>
              </a:buClr>
              <a:buSzPct val="90000"/>
              <a:buFont typeface="Wingdings" panose="05000000000000000000" pitchFamily="2" charset="2"/>
              <a:buChar char="Ø"/>
              <a:defRPr/>
            </a:pPr>
            <a:r>
              <a:rPr lang="en-US" altLang="en-US" sz="2400" dirty="0"/>
              <a:t>All the AC bridges are </a:t>
            </a:r>
            <a:r>
              <a:rPr lang="en-US" altLang="en-US" sz="2400" b="1" i="1" dirty="0"/>
              <a:t>based on </a:t>
            </a:r>
            <a:r>
              <a:rPr lang="en-US" altLang="en-US" sz="2400" dirty="0"/>
              <a:t>the </a:t>
            </a:r>
            <a:r>
              <a:rPr lang="en-US" altLang="en-US" sz="2400" b="1" i="1" dirty="0"/>
              <a:t>Wheatstone bridge</a:t>
            </a:r>
            <a:r>
              <a:rPr lang="en-US" altLang="en-US" sz="2400" dirty="0"/>
              <a:t>.</a:t>
            </a:r>
          </a:p>
          <a:p>
            <a:pPr algn="just" eaLnBrk="1" hangingPunct="1">
              <a:lnSpc>
                <a:spcPct val="150000"/>
              </a:lnSpc>
              <a:buClr>
                <a:srgbClr val="9900CC"/>
              </a:buClr>
              <a:buSzPct val="90000"/>
              <a:buFont typeface="Wingdings" panose="05000000000000000000" pitchFamily="2" charset="2"/>
              <a:buChar char="Ø"/>
              <a:defRPr/>
            </a:pPr>
            <a:r>
              <a:rPr lang="en-US" altLang="en-US" sz="2400" dirty="0"/>
              <a:t>In the AC bridge the bridge circuit consists of  </a:t>
            </a:r>
            <a:r>
              <a:rPr lang="en-US" altLang="en-US" sz="2400" b="1" i="1" dirty="0"/>
              <a:t>four impedances</a:t>
            </a:r>
            <a:r>
              <a:rPr lang="en-US" altLang="en-US" sz="2400" dirty="0"/>
              <a:t> and an </a:t>
            </a:r>
            <a:r>
              <a:rPr lang="en-US" altLang="en-US" sz="2400" b="1" i="1" dirty="0"/>
              <a:t>ac voltage source</a:t>
            </a:r>
            <a:r>
              <a:rPr lang="en-US" altLang="en-US" sz="2400" dirty="0"/>
              <a:t>.</a:t>
            </a:r>
          </a:p>
          <a:p>
            <a:pPr algn="just" eaLnBrk="1" hangingPunct="1">
              <a:lnSpc>
                <a:spcPct val="150000"/>
              </a:lnSpc>
              <a:buClr>
                <a:srgbClr val="9900CC"/>
              </a:buClr>
              <a:buSzPct val="90000"/>
              <a:buFont typeface="Wingdings" panose="05000000000000000000" pitchFamily="2" charset="2"/>
              <a:buChar char="Ø"/>
              <a:defRPr/>
            </a:pPr>
            <a:r>
              <a:rPr lang="en-US" altLang="en-US" sz="2400" dirty="0"/>
              <a:t>The impedances can either be </a:t>
            </a:r>
            <a:r>
              <a:rPr lang="en-US" altLang="en-US" sz="2400" b="1" i="1" dirty="0"/>
              <a:t>pure resistance</a:t>
            </a:r>
            <a:r>
              <a:rPr lang="en-US" altLang="en-US" sz="2400" dirty="0"/>
              <a:t> or </a:t>
            </a:r>
            <a:r>
              <a:rPr lang="en-US" altLang="en-US" sz="2400" b="1" i="1" dirty="0"/>
              <a:t>complex impedance.</a:t>
            </a:r>
          </a:p>
          <a:p>
            <a:pPr marL="0" indent="0" eaLnBrk="1" hangingPunct="1">
              <a:lnSpc>
                <a:spcPct val="90000"/>
              </a:lnSpc>
              <a:buClr>
                <a:srgbClr val="9900CC"/>
              </a:buClr>
              <a:buSzPct val="90000"/>
              <a:buFont typeface="Wingdings" pitchFamily="2" charset="2"/>
              <a:buNone/>
              <a:defRPr/>
            </a:pPr>
            <a:endParaRPr lang="en-US" altLang="en-US" sz="2400" dirty="0">
              <a:latin typeface="Garamond" panose="02020404030301010803" pitchFamily="18" charset="0"/>
            </a:endParaRPr>
          </a:p>
          <a:p>
            <a:pPr marL="465138" indent="-465138" eaLnBrk="1" hangingPunct="1">
              <a:lnSpc>
                <a:spcPct val="90000"/>
              </a:lnSpc>
              <a:buClr>
                <a:srgbClr val="9900CC"/>
              </a:buClr>
              <a:buSzPct val="90000"/>
              <a:buFont typeface="Wingdings" pitchFamily="2" charset="2"/>
              <a:buChar char="þ"/>
              <a:defRPr/>
            </a:pPr>
            <a:endParaRPr lang="en-US" altLang="en-US" sz="2400" dirty="0">
              <a:latin typeface="Garamond" panose="02020404030301010803" pitchFamily="18" charset="0"/>
            </a:endParaRPr>
          </a:p>
          <a:p>
            <a:pPr marL="465138" indent="-465138" eaLnBrk="1" hangingPunct="1">
              <a:lnSpc>
                <a:spcPct val="90000"/>
              </a:lnSpc>
              <a:buClr>
                <a:srgbClr val="9900CC"/>
              </a:buClr>
              <a:buSzPct val="90000"/>
              <a:buFont typeface="Wingdings" pitchFamily="2" charset="2"/>
              <a:buChar char="þ"/>
              <a:defRPr/>
            </a:pPr>
            <a:endParaRPr lang="en-US" altLang="en-US" sz="2400" dirty="0">
              <a:latin typeface="Garamond" panose="02020404030301010803" pitchFamily="18" charset="0"/>
            </a:endParaRPr>
          </a:p>
        </p:txBody>
      </p:sp>
      <p:graphicFrame>
        <p:nvGraphicFramePr>
          <p:cNvPr id="20485" name="Object 15" descr="02241"/>
          <p:cNvGraphicFramePr>
            <a:graphicFrameLocks noGrp="1" noChangeAspect="1"/>
          </p:cNvGraphicFramePr>
          <p:nvPr>
            <p:ph sz="quarter" idx="2"/>
            <p:extLst>
              <p:ext uri="{D42A27DB-BD31-4B8C-83A1-F6EECF244321}">
                <p14:modId xmlns:p14="http://schemas.microsoft.com/office/powerpoint/2010/main" val="1394463050"/>
              </p:ext>
            </p:extLst>
          </p:nvPr>
        </p:nvGraphicFramePr>
        <p:xfrm>
          <a:off x="4626031" y="4293096"/>
          <a:ext cx="4358208" cy="2189584"/>
        </p:xfrm>
        <a:graphic>
          <a:graphicData uri="http://schemas.openxmlformats.org/presentationml/2006/ole">
            <mc:AlternateContent xmlns:mc="http://schemas.openxmlformats.org/markup-compatibility/2006">
              <mc:Choice xmlns:v="urn:schemas-microsoft-com:vml" Requires="v">
                <p:oleObj name="Bitmap Image" r:id="rId2" imgW="2771429" imgH="2666667" progId="Paint.Picture">
                  <p:embed/>
                </p:oleObj>
              </mc:Choice>
              <mc:Fallback>
                <p:oleObj name="Bitmap Image" r:id="rId2" imgW="2771429" imgH="2666667" progId="Paint.Picture">
                  <p:embed/>
                  <p:pic>
                    <p:nvPicPr>
                      <p:cNvPr id="0" name=""/>
                      <p:cNvPicPr>
                        <a:picLocks noChangeAspect="1" noChangeArrowheads="1"/>
                      </p:cNvPicPr>
                      <p:nvPr/>
                    </p:nvPicPr>
                    <p:blipFill>
                      <a:blip r:embed="rId3">
                        <a:lum bright="-6000" contrast="26000"/>
                        <a:extLst>
                          <a:ext uri="{28A0092B-C50C-407E-A947-70E740481C1C}">
                            <a14:useLocalDpi xmlns:a14="http://schemas.microsoft.com/office/drawing/2010/main" val="0"/>
                          </a:ext>
                        </a:extLst>
                      </a:blip>
                      <a:srcRect/>
                      <a:stretch>
                        <a:fillRect/>
                      </a:stretch>
                    </p:blipFill>
                    <p:spPr bwMode="auto">
                      <a:xfrm>
                        <a:off x="4626031" y="4293096"/>
                        <a:ext cx="4358208" cy="2189584"/>
                      </a:xfrm>
                      <a:prstGeom prst="rect">
                        <a:avLst/>
                      </a:prstGeom>
                      <a:noFill/>
                      <a:ln w="25400">
                        <a:solidFill>
                          <a:srgbClr val="C0C0C0"/>
                        </a:solidFill>
                        <a:miter lim="800000"/>
                        <a:headEnd/>
                        <a:tailEnd/>
                      </a:ln>
                    </p:spPr>
                  </p:pic>
                </p:oleObj>
              </mc:Fallback>
            </mc:AlternateContent>
          </a:graphicData>
        </a:graphic>
      </p:graphicFrame>
      <p:sp>
        <p:nvSpPr>
          <p:cNvPr id="20486" name="Rectangle 17"/>
          <p:cNvSpPr>
            <a:spLocks noChangeArrowheads="1"/>
          </p:cNvSpPr>
          <p:nvPr/>
        </p:nvSpPr>
        <p:spPr bwMode="auto">
          <a:xfrm>
            <a:off x="459160" y="5949280"/>
            <a:ext cx="418904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z="2000" b="1" dirty="0">
                <a:latin typeface="Garamond" pitchFamily="18" charset="0"/>
              </a:rPr>
              <a:t>Figure: General AC Bridge Circuit.</a:t>
            </a:r>
          </a:p>
        </p:txBody>
      </p:sp>
      <p:sp>
        <p:nvSpPr>
          <p:cNvPr id="2" name="Rectangle 1"/>
          <p:cNvSpPr/>
          <p:nvPr/>
        </p:nvSpPr>
        <p:spPr>
          <a:xfrm>
            <a:off x="764846" y="4958680"/>
            <a:ext cx="2438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Z1/Z3=Z2/Z4</a:t>
            </a:r>
          </a:p>
        </p:txBody>
      </p:sp>
    </p:spTree>
    <p:extLst>
      <p:ext uri="{BB962C8B-B14F-4D97-AF65-F5344CB8AC3E}">
        <p14:creationId xmlns:p14="http://schemas.microsoft.com/office/powerpoint/2010/main" val="256954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7"/>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EA395B40-CCDF-4664-8F2B-5404C7980C52}" type="slidenum">
              <a:rPr lang="en-US" altLang="en-US"/>
              <a:pPr/>
              <a:t>11</a:t>
            </a:fld>
            <a:endParaRPr lang="en-US" altLang="en-US"/>
          </a:p>
        </p:txBody>
      </p:sp>
      <p:sp>
        <p:nvSpPr>
          <p:cNvPr id="1231874" name="Rectangle 2"/>
          <p:cNvSpPr>
            <a:spLocks noGrp="1" noChangeArrowheads="1"/>
          </p:cNvSpPr>
          <p:nvPr>
            <p:ph type="body" sz="half" idx="1"/>
          </p:nvPr>
        </p:nvSpPr>
        <p:spPr>
          <a:xfrm>
            <a:off x="152400" y="304800"/>
            <a:ext cx="5105400" cy="6292552"/>
          </a:xfrm>
        </p:spPr>
        <p:txBody>
          <a:bodyPr>
            <a:normAutofit/>
          </a:bodyPr>
          <a:lstStyle/>
          <a:p>
            <a:pPr marL="465138" indent="-465138" eaLnBrk="1" hangingPunct="1">
              <a:lnSpc>
                <a:spcPct val="80000"/>
              </a:lnSpc>
              <a:buClr>
                <a:srgbClr val="9900CC"/>
              </a:buClr>
              <a:buSzPct val="95000"/>
              <a:buFont typeface="Wingdings" pitchFamily="2" charset="2"/>
              <a:buNone/>
              <a:defRPr/>
            </a:pPr>
            <a:endParaRPr lang="en-US" altLang="en-US" sz="2400" b="1" dirty="0"/>
          </a:p>
          <a:p>
            <a:pPr marL="465138" indent="-465138" algn="just" eaLnBrk="1" hangingPunct="1">
              <a:lnSpc>
                <a:spcPct val="80000"/>
              </a:lnSpc>
              <a:buClr>
                <a:srgbClr val="9900CC"/>
              </a:buClr>
              <a:buSzPct val="95000"/>
              <a:buFont typeface="Wingdings" pitchFamily="2" charset="2"/>
              <a:buNone/>
              <a:defRPr/>
            </a:pPr>
            <a:r>
              <a:rPr lang="en-US" altLang="en-US" sz="2400" b="1" dirty="0"/>
              <a:t>Operation of AC Bridge:</a:t>
            </a:r>
          </a:p>
          <a:p>
            <a:pPr marL="465138" indent="-465138" algn="just" eaLnBrk="1" hangingPunct="1">
              <a:lnSpc>
                <a:spcPct val="80000"/>
              </a:lnSpc>
              <a:buClr>
                <a:srgbClr val="9900CC"/>
              </a:buClr>
              <a:buSzPct val="95000"/>
              <a:buFont typeface="Wingdings" pitchFamily="2" charset="2"/>
              <a:buChar char="þ"/>
              <a:defRPr/>
            </a:pPr>
            <a:r>
              <a:rPr lang="en-US" altLang="en-US" sz="2400" dirty="0"/>
              <a:t>When the specific circuit conditions apply, the </a:t>
            </a:r>
            <a:r>
              <a:rPr lang="en-US" altLang="en-US" sz="2400" i="1" dirty="0"/>
              <a:t>detector current becomes zero</a:t>
            </a:r>
            <a:r>
              <a:rPr lang="en-US" altLang="en-US" sz="2400" dirty="0"/>
              <a:t>, which is known as </a:t>
            </a:r>
            <a:r>
              <a:rPr lang="en-US" altLang="en-US" sz="2400" i="1" dirty="0"/>
              <a:t>null</a:t>
            </a:r>
            <a:r>
              <a:rPr lang="en-US" altLang="en-US" sz="2400" dirty="0"/>
              <a:t> or </a:t>
            </a:r>
            <a:r>
              <a:rPr lang="en-US" altLang="en-US" sz="2400" i="1" dirty="0"/>
              <a:t>balance condition.</a:t>
            </a:r>
          </a:p>
          <a:p>
            <a:pPr marL="465138" indent="-465138" algn="just" eaLnBrk="1" hangingPunct="1">
              <a:lnSpc>
                <a:spcPct val="80000"/>
              </a:lnSpc>
              <a:buClr>
                <a:srgbClr val="9900CC"/>
              </a:buClr>
              <a:buSzPct val="95000"/>
              <a:buFont typeface="Wingdings" pitchFamily="2" charset="2"/>
              <a:buChar char="þ"/>
              <a:defRPr/>
            </a:pPr>
            <a:r>
              <a:rPr lang="en-US" altLang="en-US" sz="2400" dirty="0"/>
              <a:t>Since zero current, it means that there is </a:t>
            </a:r>
            <a:r>
              <a:rPr lang="en-US" altLang="en-US" sz="2400" i="1" dirty="0"/>
              <a:t>no voltage difference across the detector, </a:t>
            </a:r>
            <a:r>
              <a:rPr lang="en-US" altLang="en-US" sz="2400" dirty="0"/>
              <a:t>Figure below.</a:t>
            </a:r>
          </a:p>
          <a:p>
            <a:pPr marL="465138" indent="-465138" algn="just" eaLnBrk="1" hangingPunct="1">
              <a:lnSpc>
                <a:spcPct val="80000"/>
              </a:lnSpc>
              <a:buClr>
                <a:srgbClr val="9900CC"/>
              </a:buClr>
              <a:buSzPct val="95000"/>
              <a:buFont typeface="Wingdings" pitchFamily="2" charset="2"/>
              <a:buChar char="þ"/>
              <a:defRPr/>
            </a:pPr>
            <a:r>
              <a:rPr lang="en-US" altLang="en-US" sz="2400" dirty="0"/>
              <a:t>Voltage at point </a:t>
            </a:r>
            <a:r>
              <a:rPr lang="en-US" altLang="en-US" sz="2400" i="1" dirty="0"/>
              <a:t>b</a:t>
            </a:r>
            <a:r>
              <a:rPr lang="en-US" altLang="en-US" sz="2400" dirty="0"/>
              <a:t> and </a:t>
            </a:r>
            <a:r>
              <a:rPr lang="en-US" altLang="en-US" sz="2400" i="1" dirty="0"/>
              <a:t>c</a:t>
            </a:r>
            <a:r>
              <a:rPr lang="en-US" altLang="en-US" sz="2400" dirty="0"/>
              <a:t> are equal. </a:t>
            </a:r>
          </a:p>
          <a:p>
            <a:pPr marL="465138" indent="-465138" algn="just" eaLnBrk="1" hangingPunct="1">
              <a:lnSpc>
                <a:spcPct val="80000"/>
              </a:lnSpc>
              <a:buClr>
                <a:srgbClr val="9900CC"/>
              </a:buClr>
              <a:buSzPct val="95000"/>
              <a:buFont typeface="Wingdings" pitchFamily="2" charset="2"/>
              <a:buChar char="þ"/>
              <a:defRPr/>
            </a:pPr>
            <a:endParaRPr lang="en-US" altLang="en-US" sz="2400" dirty="0"/>
          </a:p>
          <a:p>
            <a:pPr marL="465138" indent="-465138" algn="just" eaLnBrk="1" hangingPunct="1">
              <a:lnSpc>
                <a:spcPct val="80000"/>
              </a:lnSpc>
              <a:buClr>
                <a:srgbClr val="9900CC"/>
              </a:buClr>
              <a:buSzPct val="95000"/>
              <a:buFont typeface="Wingdings" pitchFamily="2" charset="2"/>
              <a:buChar char="þ"/>
              <a:defRPr/>
            </a:pPr>
            <a:endParaRPr lang="en-US" altLang="en-US" sz="2400" dirty="0"/>
          </a:p>
          <a:p>
            <a:pPr marL="465138" indent="-465138" algn="just" eaLnBrk="1" hangingPunct="1">
              <a:lnSpc>
                <a:spcPct val="80000"/>
              </a:lnSpc>
              <a:buClr>
                <a:srgbClr val="9900CC"/>
              </a:buClr>
              <a:buSzPct val="95000"/>
              <a:buFont typeface="Wingdings" pitchFamily="2" charset="2"/>
              <a:buChar char="þ"/>
              <a:defRPr/>
            </a:pPr>
            <a:r>
              <a:rPr lang="en-US" altLang="en-US" sz="2400" dirty="0"/>
              <a:t>The same thing at point </a:t>
            </a:r>
            <a:r>
              <a:rPr lang="en-US" altLang="en-US" sz="2400" i="1" dirty="0"/>
              <a:t>d</a:t>
            </a:r>
            <a:r>
              <a:rPr lang="en-US" altLang="en-US" sz="2400" dirty="0"/>
              <a:t>.</a:t>
            </a:r>
          </a:p>
          <a:p>
            <a:pPr marL="465138" indent="-465138" algn="just" eaLnBrk="1" hangingPunct="1">
              <a:lnSpc>
                <a:spcPct val="80000"/>
              </a:lnSpc>
              <a:buClr>
                <a:srgbClr val="9900CC"/>
              </a:buClr>
              <a:buSzPct val="95000"/>
              <a:buFont typeface="Wingdings" pitchFamily="2" charset="2"/>
              <a:buChar char="þ"/>
              <a:defRPr/>
            </a:pPr>
            <a:endParaRPr lang="en-US" altLang="en-US" sz="2400" dirty="0"/>
          </a:p>
          <a:p>
            <a:pPr marL="0" indent="0" algn="just" eaLnBrk="1" hangingPunct="1">
              <a:lnSpc>
                <a:spcPct val="80000"/>
              </a:lnSpc>
              <a:buClr>
                <a:srgbClr val="9900CC"/>
              </a:buClr>
              <a:buSzPct val="95000"/>
              <a:buNone/>
              <a:defRPr/>
            </a:pPr>
            <a:endParaRPr lang="en-US" altLang="en-US" sz="2400" dirty="0"/>
          </a:p>
          <a:p>
            <a:pPr marL="465138" indent="-465138" algn="just" eaLnBrk="1" hangingPunct="1">
              <a:lnSpc>
                <a:spcPct val="80000"/>
              </a:lnSpc>
              <a:buClr>
                <a:srgbClr val="9900CC"/>
              </a:buClr>
              <a:buSzPct val="95000"/>
              <a:buFont typeface="Wingdings" pitchFamily="2" charset="2"/>
              <a:buChar char="þ"/>
              <a:defRPr/>
            </a:pPr>
            <a:r>
              <a:rPr lang="en-US" altLang="en-US" sz="2400" dirty="0"/>
              <a:t>From two above equation yield </a:t>
            </a:r>
            <a:r>
              <a:rPr lang="en-US" altLang="en-US" sz="2400" i="1" dirty="0"/>
              <a:t>general bridge equation;</a:t>
            </a:r>
            <a:endParaRPr lang="en-US" altLang="en-US" sz="2400" dirty="0"/>
          </a:p>
        </p:txBody>
      </p:sp>
      <p:graphicFrame>
        <p:nvGraphicFramePr>
          <p:cNvPr id="21508" name="Object 5"/>
          <p:cNvGraphicFramePr>
            <a:graphicFrameLocks noGrp="1" noChangeAspect="1"/>
          </p:cNvGraphicFramePr>
          <p:nvPr>
            <p:ph sz="quarter" idx="2"/>
            <p:extLst>
              <p:ext uri="{D42A27DB-BD31-4B8C-83A1-F6EECF244321}">
                <p14:modId xmlns:p14="http://schemas.microsoft.com/office/powerpoint/2010/main" val="409500528"/>
              </p:ext>
            </p:extLst>
          </p:nvPr>
        </p:nvGraphicFramePr>
        <p:xfrm>
          <a:off x="5652120" y="548680"/>
          <a:ext cx="3337346" cy="3528020"/>
        </p:xfrm>
        <a:graphic>
          <a:graphicData uri="http://schemas.openxmlformats.org/presentationml/2006/ole">
            <mc:AlternateContent xmlns:mc="http://schemas.openxmlformats.org/markup-compatibility/2006">
              <mc:Choice xmlns:v="urn:schemas-microsoft-com:vml" Requires="v">
                <p:oleObj name="Bitmap Image" r:id="rId2" imgW="3723810" imgH="3343742" progId="Paint.Picture">
                  <p:embed/>
                </p:oleObj>
              </mc:Choice>
              <mc:Fallback>
                <p:oleObj name="Bitmap Image" r:id="rId2" imgW="3723810" imgH="3343742" progId="Paint.Picture">
                  <p:embed/>
                  <p:pic>
                    <p:nvPicPr>
                      <p:cNvPr id="0" name=""/>
                      <p:cNvPicPr>
                        <a:picLocks noChangeAspect="1" noChangeArrowheads="1"/>
                      </p:cNvPicPr>
                      <p:nvPr/>
                    </p:nvPicPr>
                    <p:blipFill>
                      <a:blip r:embed="rId3">
                        <a:lum bright="-6000" contrast="26000"/>
                        <a:extLst>
                          <a:ext uri="{28A0092B-C50C-407E-A947-70E740481C1C}">
                            <a14:useLocalDpi xmlns:a14="http://schemas.microsoft.com/office/drawing/2010/main" val="0"/>
                          </a:ext>
                        </a:extLst>
                      </a:blip>
                      <a:srcRect l="14734"/>
                      <a:stretch>
                        <a:fillRect/>
                      </a:stretch>
                    </p:blipFill>
                    <p:spPr bwMode="auto">
                      <a:xfrm>
                        <a:off x="5652120" y="548680"/>
                        <a:ext cx="3337346" cy="3528020"/>
                      </a:xfrm>
                      <a:prstGeom prst="rect">
                        <a:avLst/>
                      </a:prstGeom>
                      <a:noFill/>
                      <a:ln w="25400">
                        <a:solidFill>
                          <a:srgbClr val="C0C0C0"/>
                        </a:solidFill>
                        <a:miter lim="800000"/>
                        <a:headEnd/>
                        <a:tailEnd/>
                      </a:ln>
                      <a:effectLst/>
                    </p:spPr>
                  </p:pic>
                </p:oleObj>
              </mc:Fallback>
            </mc:AlternateContent>
          </a:graphicData>
        </a:graphic>
      </p:graphicFrame>
      <p:sp>
        <p:nvSpPr>
          <p:cNvPr id="1231880" name="Rectangle 8"/>
          <p:cNvSpPr>
            <a:spLocks noChangeArrowheads="1"/>
          </p:cNvSpPr>
          <p:nvPr/>
        </p:nvSpPr>
        <p:spPr bwMode="auto">
          <a:xfrm>
            <a:off x="5105400" y="4267200"/>
            <a:ext cx="3886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Verdana" panose="020B0604030504040204" pitchFamily="34" charset="0"/>
                <a:cs typeface="Arial" panose="020B0604020202020204" pitchFamily="34" charset="0"/>
              </a:defRPr>
            </a:lvl1pPr>
            <a:lvl2pPr>
              <a:defRPr sz="3800">
                <a:solidFill>
                  <a:schemeClr val="tx2"/>
                </a:solidFill>
                <a:latin typeface="Verdana" panose="020B0604030504040204" pitchFamily="34" charset="0"/>
                <a:cs typeface="Arial" panose="020B0604020202020204" pitchFamily="34" charset="0"/>
              </a:defRPr>
            </a:lvl2pPr>
            <a:lvl3pPr>
              <a:defRPr sz="3800">
                <a:solidFill>
                  <a:schemeClr val="tx2"/>
                </a:solidFill>
                <a:latin typeface="Verdana" panose="020B0604030504040204" pitchFamily="34" charset="0"/>
                <a:cs typeface="Arial" panose="020B0604020202020204" pitchFamily="34" charset="0"/>
              </a:defRPr>
            </a:lvl3pPr>
            <a:lvl4pPr>
              <a:defRPr sz="3800">
                <a:solidFill>
                  <a:schemeClr val="tx2"/>
                </a:solidFill>
                <a:latin typeface="Verdana" panose="020B0604030504040204" pitchFamily="34" charset="0"/>
                <a:cs typeface="Arial" panose="020B0604020202020204" pitchFamily="34" charset="0"/>
              </a:defRPr>
            </a:lvl4pPr>
            <a:lvl5pPr>
              <a:defRPr sz="3800">
                <a:solidFill>
                  <a:schemeClr val="tx2"/>
                </a:solidFill>
                <a:latin typeface="Verdana" panose="020B0604030504040204" pitchFamily="34" charset="0"/>
                <a:cs typeface="Arial" panose="020B0604020202020204" pitchFamily="34" charset="0"/>
              </a:defRPr>
            </a:lvl5pPr>
            <a:lvl6pPr marL="4572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a:lstStyle>
          <a:p>
            <a:pPr algn="ctr" eaLnBrk="1" hangingPunct="1">
              <a:defRPr/>
            </a:pPr>
            <a:r>
              <a:rPr lang="en-US" altLang="en-US" sz="1800" b="1" dirty="0">
                <a:solidFill>
                  <a:schemeClr val="tx1"/>
                </a:solidFill>
                <a:latin typeface="Garamond" panose="02020404030301010803" pitchFamily="18" charset="0"/>
              </a:rPr>
              <a:t>Figure: Equivalent of Balance (nulled) AC Bridge.</a:t>
            </a:r>
          </a:p>
        </p:txBody>
      </p:sp>
      <p:graphicFrame>
        <p:nvGraphicFramePr>
          <p:cNvPr id="21510" name="Object 12"/>
          <p:cNvGraphicFramePr>
            <a:graphicFrameLocks noChangeAspect="1"/>
          </p:cNvGraphicFramePr>
          <p:nvPr>
            <p:extLst>
              <p:ext uri="{D42A27DB-BD31-4B8C-83A1-F6EECF244321}">
                <p14:modId xmlns:p14="http://schemas.microsoft.com/office/powerpoint/2010/main" val="3845627552"/>
              </p:ext>
            </p:extLst>
          </p:nvPr>
        </p:nvGraphicFramePr>
        <p:xfrm>
          <a:off x="1907704" y="4025900"/>
          <a:ext cx="1676400" cy="482600"/>
        </p:xfrm>
        <a:graphic>
          <a:graphicData uri="http://schemas.openxmlformats.org/presentationml/2006/ole">
            <mc:AlternateContent xmlns:mc="http://schemas.openxmlformats.org/markup-compatibility/2006">
              <mc:Choice xmlns:v="urn:schemas-microsoft-com:vml" Requires="v">
                <p:oleObj name="Equation" r:id="rId4" imgW="748975" imgH="215806" progId="Equation.3">
                  <p:embed/>
                </p:oleObj>
              </mc:Choice>
              <mc:Fallback>
                <p:oleObj name="Equation" r:id="rId4" imgW="748975"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025900"/>
                        <a:ext cx="1676400" cy="482600"/>
                      </a:xfrm>
                      <a:prstGeom prst="rect">
                        <a:avLst/>
                      </a:prstGeom>
                      <a:solidFill>
                        <a:srgbClr val="FFFFFF"/>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13"/>
          <p:cNvGraphicFramePr>
            <a:graphicFrameLocks noChangeAspect="1"/>
          </p:cNvGraphicFramePr>
          <p:nvPr>
            <p:extLst>
              <p:ext uri="{D42A27DB-BD31-4B8C-83A1-F6EECF244321}">
                <p14:modId xmlns:p14="http://schemas.microsoft.com/office/powerpoint/2010/main" val="57583723"/>
              </p:ext>
            </p:extLst>
          </p:nvPr>
        </p:nvGraphicFramePr>
        <p:xfrm>
          <a:off x="1979712" y="5048237"/>
          <a:ext cx="1704975" cy="511175"/>
        </p:xfrm>
        <a:graphic>
          <a:graphicData uri="http://schemas.openxmlformats.org/presentationml/2006/ole">
            <mc:AlternateContent xmlns:mc="http://schemas.openxmlformats.org/markup-compatibility/2006">
              <mc:Choice xmlns:v="urn:schemas-microsoft-com:vml" Requires="v">
                <p:oleObj name="Equation" r:id="rId6" imgW="761669" imgH="228501" progId="Equation.3">
                  <p:embed/>
                </p:oleObj>
              </mc:Choice>
              <mc:Fallback>
                <p:oleObj name="Equation" r:id="rId6" imgW="761669"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5048237"/>
                        <a:ext cx="1704975" cy="511175"/>
                      </a:xfrm>
                      <a:prstGeom prst="rect">
                        <a:avLst/>
                      </a:prstGeom>
                      <a:solidFill>
                        <a:srgbClr val="FFFFFF"/>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886" name="Rectangle 14"/>
          <p:cNvSpPr>
            <a:spLocks noChangeArrowheads="1"/>
          </p:cNvSpPr>
          <p:nvPr/>
        </p:nvSpPr>
        <p:spPr bwMode="auto">
          <a:xfrm>
            <a:off x="228600" y="0"/>
            <a:ext cx="822960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Verdana" panose="020B0604030504040204" pitchFamily="34" charset="0"/>
                <a:cs typeface="Arial" panose="020B0604020202020204" pitchFamily="34" charset="0"/>
              </a:defRPr>
            </a:lvl1pPr>
            <a:lvl2pPr>
              <a:defRPr sz="3800">
                <a:solidFill>
                  <a:schemeClr val="tx2"/>
                </a:solidFill>
                <a:latin typeface="Verdana" panose="020B0604030504040204" pitchFamily="34" charset="0"/>
                <a:cs typeface="Arial" panose="020B0604020202020204" pitchFamily="34" charset="0"/>
              </a:defRPr>
            </a:lvl2pPr>
            <a:lvl3pPr>
              <a:defRPr sz="3800">
                <a:solidFill>
                  <a:schemeClr val="tx2"/>
                </a:solidFill>
                <a:latin typeface="Verdana" panose="020B0604030504040204" pitchFamily="34" charset="0"/>
                <a:cs typeface="Arial" panose="020B0604020202020204" pitchFamily="34" charset="0"/>
              </a:defRPr>
            </a:lvl3pPr>
            <a:lvl4pPr>
              <a:defRPr sz="3800">
                <a:solidFill>
                  <a:schemeClr val="tx2"/>
                </a:solidFill>
                <a:latin typeface="Verdana" panose="020B0604030504040204" pitchFamily="34" charset="0"/>
                <a:cs typeface="Arial" panose="020B0604020202020204" pitchFamily="34" charset="0"/>
              </a:defRPr>
            </a:lvl4pPr>
            <a:lvl5pPr>
              <a:defRPr sz="3800">
                <a:solidFill>
                  <a:schemeClr val="tx2"/>
                </a:solidFill>
                <a:latin typeface="Verdana" panose="020B0604030504040204" pitchFamily="34" charset="0"/>
                <a:cs typeface="Arial" panose="020B0604020202020204" pitchFamily="34" charset="0"/>
              </a:defRPr>
            </a:lvl5pPr>
            <a:lvl6pPr marL="4572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a:lstStyle>
          <a:p>
            <a:pPr eaLnBrk="1" hangingPunct="1">
              <a:defRPr/>
            </a:pPr>
            <a:r>
              <a:rPr lang="en-US" altLang="en-US" sz="3200" b="1" dirty="0">
                <a:solidFill>
                  <a:schemeClr val="tx1"/>
                </a:solidFill>
                <a:latin typeface="Garamond" panose="02020404030301010803" pitchFamily="18" charset="0"/>
              </a:rPr>
              <a:t>Cont’d…</a:t>
            </a:r>
          </a:p>
        </p:txBody>
      </p:sp>
      <p:pic>
        <p:nvPicPr>
          <p:cNvPr id="2151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1610" y="4800600"/>
            <a:ext cx="2451100" cy="10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81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895"/>
            <a:ext cx="7772400" cy="525462"/>
          </a:xfrm>
        </p:spPr>
        <p:txBody>
          <a:bodyPr>
            <a:noAutofit/>
          </a:bodyPr>
          <a:lstStyle/>
          <a:p>
            <a:pPr algn="ctr">
              <a:defRPr/>
            </a:pPr>
            <a:r>
              <a:rPr lang="en-US" altLang="en-US" sz="3600" b="1" dirty="0">
                <a:solidFill>
                  <a:schemeClr val="tx1"/>
                </a:solidFill>
              </a:rPr>
              <a:t>Maxwell Bridge</a:t>
            </a:r>
          </a:p>
        </p:txBody>
      </p:sp>
      <p:sp>
        <p:nvSpPr>
          <p:cNvPr id="3" name="Slide Number Placeholder 2"/>
          <p:cNvSpPr>
            <a:spLocks noGrp="1"/>
          </p:cNvSpPr>
          <p:nvPr>
            <p:ph type="sldNum" sz="quarter" idx="12"/>
          </p:nvPr>
        </p:nvSpPr>
        <p:spPr/>
        <p:txBody>
          <a:bodyPr/>
          <a:lstStyle/>
          <a:p>
            <a:fld id="{C0FAF07E-A3D5-413D-93DE-669933D0282C}" type="slidenum">
              <a:rPr lang="en-US" smtClean="0"/>
              <a:pPr/>
              <a:t>12</a:t>
            </a:fld>
            <a:endParaRPr lang="en-US"/>
          </a:p>
        </p:txBody>
      </p:sp>
      <p:sp>
        <p:nvSpPr>
          <p:cNvPr id="4" name="Content Placeholder 3"/>
          <p:cNvSpPr>
            <a:spLocks noGrp="1"/>
          </p:cNvSpPr>
          <p:nvPr>
            <p:ph sz="quarter" idx="1"/>
          </p:nvPr>
        </p:nvSpPr>
        <p:spPr>
          <a:xfrm>
            <a:off x="251520" y="548680"/>
            <a:ext cx="8712968" cy="6192688"/>
          </a:xfrm>
        </p:spPr>
        <p:txBody>
          <a:bodyPr>
            <a:noAutofit/>
          </a:bodyPr>
          <a:lstStyle/>
          <a:p>
            <a:pPr algn="just">
              <a:lnSpc>
                <a:spcPct val="150000"/>
              </a:lnSpc>
              <a:buFont typeface="Wingdings" panose="05000000000000000000" pitchFamily="2" charset="2"/>
              <a:buChar char="Ø"/>
              <a:defRPr/>
            </a:pPr>
            <a:r>
              <a:rPr lang="en-GB" sz="2400" dirty="0"/>
              <a:t>In this bridge arrangement the value of unknown inductance is measured by comparison with a variable standard self-inductance. </a:t>
            </a:r>
            <a:endParaRPr lang="en-MY" sz="2400" dirty="0">
              <a:cs typeface="Arial"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2847975" cy="27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408" y="2404973"/>
            <a:ext cx="4486275"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99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78227EA3-6650-4B93-88E7-1271BEFEE246}" type="slidenum">
              <a:rPr lang="en-US" altLang="en-US"/>
              <a:pPr/>
              <a:t>13</a:t>
            </a:fld>
            <a:endParaRPr lang="en-US" altLang="en-US"/>
          </a:p>
        </p:txBody>
      </p:sp>
      <p:sp>
        <p:nvSpPr>
          <p:cNvPr id="1242114" name="Rectangle 2"/>
          <p:cNvSpPr>
            <a:spLocks noGrp="1" noChangeArrowheads="1"/>
          </p:cNvSpPr>
          <p:nvPr>
            <p:ph type="body" sz="half" idx="1"/>
          </p:nvPr>
        </p:nvSpPr>
        <p:spPr>
          <a:xfrm>
            <a:off x="152400" y="609600"/>
            <a:ext cx="8686800" cy="2743200"/>
          </a:xfrm>
        </p:spPr>
        <p:txBody>
          <a:bodyPr>
            <a:noAutofit/>
          </a:bodyPr>
          <a:lstStyle/>
          <a:p>
            <a:pPr algn="just" eaLnBrk="1" hangingPunct="1">
              <a:lnSpc>
                <a:spcPct val="150000"/>
              </a:lnSpc>
              <a:buClr>
                <a:srgbClr val="9900CC"/>
              </a:buClr>
              <a:buSzPct val="90000"/>
              <a:buFont typeface="Wingdings" panose="05000000000000000000" pitchFamily="2" charset="2"/>
              <a:buChar char="Ø"/>
              <a:defRPr/>
            </a:pPr>
            <a:r>
              <a:rPr lang="en-US" altLang="en-US" sz="2400" dirty="0"/>
              <a:t>It is used to measure </a:t>
            </a:r>
            <a:r>
              <a:rPr lang="en-US" altLang="en-US" sz="2400" b="1" i="1" dirty="0"/>
              <a:t>unknown inductances</a:t>
            </a:r>
            <a:r>
              <a:rPr lang="en-US" altLang="en-US" sz="2400" dirty="0"/>
              <a:t> with capacitance standard. </a:t>
            </a:r>
          </a:p>
          <a:p>
            <a:pPr algn="just" eaLnBrk="1" hangingPunct="1">
              <a:lnSpc>
                <a:spcPct val="150000"/>
              </a:lnSpc>
              <a:buClr>
                <a:srgbClr val="9900CC"/>
              </a:buClr>
              <a:buSzPct val="90000"/>
              <a:buFont typeface="Wingdings" panose="05000000000000000000" pitchFamily="2" charset="2"/>
              <a:buChar char="Ø"/>
              <a:defRPr/>
            </a:pPr>
            <a:r>
              <a:rPr lang="en-US" altLang="en-US" sz="2400" dirty="0"/>
              <a:t>Because the phase shifts of inductors and capacitors are exactly opposite each other, a capacitive impedance can balance out an inductive impedance if they are located in opposite legs of a bridge</a:t>
            </a:r>
          </a:p>
        </p:txBody>
      </p:sp>
      <p:sp>
        <p:nvSpPr>
          <p:cNvPr id="1242116" name="Rectangle 4"/>
          <p:cNvSpPr>
            <a:spLocks noChangeArrowheads="1"/>
          </p:cNvSpPr>
          <p:nvPr/>
        </p:nvSpPr>
        <p:spPr bwMode="auto">
          <a:xfrm>
            <a:off x="228600" y="0"/>
            <a:ext cx="8839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204913" indent="-1204913">
              <a:defRPr sz="3800">
                <a:solidFill>
                  <a:schemeClr val="tx2"/>
                </a:solidFill>
                <a:latin typeface="Verdana" panose="020B0604030504040204" pitchFamily="34" charset="0"/>
                <a:cs typeface="Arial" panose="020B0604020202020204" pitchFamily="34" charset="0"/>
              </a:defRPr>
            </a:lvl1pPr>
            <a:lvl2pPr marL="1204913" indent="-1204913">
              <a:defRPr sz="3800">
                <a:solidFill>
                  <a:schemeClr val="tx2"/>
                </a:solidFill>
                <a:latin typeface="Verdana" panose="020B0604030504040204" pitchFamily="34" charset="0"/>
                <a:cs typeface="Arial" panose="020B0604020202020204" pitchFamily="34" charset="0"/>
              </a:defRPr>
            </a:lvl2pPr>
            <a:lvl3pPr marL="1204913" indent="-1204913">
              <a:defRPr sz="3800">
                <a:solidFill>
                  <a:schemeClr val="tx2"/>
                </a:solidFill>
                <a:latin typeface="Verdana" panose="020B0604030504040204" pitchFamily="34" charset="0"/>
                <a:cs typeface="Arial" panose="020B0604020202020204" pitchFamily="34" charset="0"/>
              </a:defRPr>
            </a:lvl3pPr>
            <a:lvl4pPr marL="1204913" indent="-1204913">
              <a:defRPr sz="3800">
                <a:solidFill>
                  <a:schemeClr val="tx2"/>
                </a:solidFill>
                <a:latin typeface="Verdana" panose="020B0604030504040204" pitchFamily="34" charset="0"/>
                <a:cs typeface="Arial" panose="020B0604020202020204" pitchFamily="34" charset="0"/>
              </a:defRPr>
            </a:lvl4pPr>
            <a:lvl5pPr marL="1204913" indent="-1204913">
              <a:defRPr sz="3800">
                <a:solidFill>
                  <a:schemeClr val="tx2"/>
                </a:solidFill>
                <a:latin typeface="Verdana" panose="020B0604030504040204" pitchFamily="34" charset="0"/>
                <a:cs typeface="Arial" panose="020B0604020202020204" pitchFamily="34" charset="0"/>
              </a:defRPr>
            </a:lvl5pPr>
            <a:lvl6pPr marL="16621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21193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25765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3033713" indent="-1204913"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a:lstStyle>
          <a:p>
            <a:pPr algn="ctr" eaLnBrk="1" hangingPunct="1">
              <a:defRPr/>
            </a:pPr>
            <a:r>
              <a:rPr lang="en-US" altLang="en-US" sz="3200" b="1" dirty="0">
                <a:solidFill>
                  <a:schemeClr val="tx1"/>
                </a:solidFill>
                <a:latin typeface="+mn-lt"/>
              </a:rPr>
              <a:t>Maxwell-Wien Bridge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670" y="3573016"/>
            <a:ext cx="2520282" cy="319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717032"/>
            <a:ext cx="18669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822" y="5171114"/>
            <a:ext cx="22193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40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7"/>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D5FD71D6-219B-4D7A-AFF8-422BEC691B57}" type="slidenum">
              <a:rPr lang="en-US" altLang="en-US"/>
              <a:pPr/>
              <a:t>14</a:t>
            </a:fld>
            <a:endParaRPr lang="en-US" altLang="en-US"/>
          </a:p>
        </p:txBody>
      </p:sp>
      <mc:AlternateContent xmlns:mc="http://schemas.openxmlformats.org/markup-compatibility/2006" xmlns:a14="http://schemas.microsoft.com/office/drawing/2010/main">
        <mc:Choice Requires="a14">
          <p:sp>
            <p:nvSpPr>
              <p:cNvPr id="1249282" name="Rectangle 2"/>
              <p:cNvSpPr>
                <a:spLocks noGrp="1" noChangeArrowheads="1"/>
              </p:cNvSpPr>
              <p:nvPr>
                <p:ph type="body" sz="half" idx="1"/>
              </p:nvPr>
            </p:nvSpPr>
            <p:spPr>
              <a:xfrm>
                <a:off x="179512" y="404664"/>
                <a:ext cx="8686800" cy="6106095"/>
              </a:xfrm>
            </p:spPr>
            <p:txBody>
              <a:bodyPr>
                <a:normAutofit fontScale="77500" lnSpcReduction="20000"/>
              </a:bodyPr>
              <a:lstStyle/>
              <a:p>
                <a:pPr marL="58738" indent="-58738" eaLnBrk="1" hangingPunct="1">
                  <a:lnSpc>
                    <a:spcPct val="80000"/>
                  </a:lnSpc>
                  <a:buClr>
                    <a:srgbClr val="800000"/>
                  </a:buClr>
                  <a:buSzPct val="95000"/>
                  <a:buFont typeface="Wingdings" pitchFamily="2" charset="2"/>
                  <a:buNone/>
                  <a:defRPr/>
                </a:pPr>
                <a:r>
                  <a:rPr lang="en-US" altLang="en-US" sz="2800" b="1" dirty="0">
                    <a:latin typeface="Garamond" panose="02020404030301010803" pitchFamily="18" charset="0"/>
                  </a:rPr>
                  <a:t>Example:  AC Bridge.</a:t>
                </a:r>
              </a:p>
              <a:p>
                <a:pPr marL="58738" indent="-58738">
                  <a:lnSpc>
                    <a:spcPct val="170000"/>
                  </a:lnSpc>
                  <a:buNone/>
                  <a:defRPr/>
                </a:pPr>
                <a:r>
                  <a:rPr lang="en-US" altLang="en-US" dirty="0"/>
                  <a:t>The impedances of the AC bridge in </a:t>
                </a:r>
                <a:r>
                  <a:rPr lang="en-US" altLang="en-US" b="1" dirty="0"/>
                  <a:t>Figure 7.4</a:t>
                </a:r>
                <a:r>
                  <a:rPr lang="en-US" altLang="en-US" dirty="0"/>
                  <a:t> are given as follows,                    </a:t>
                </a:r>
                <a14:m>
                  <m:oMath xmlns:m="http://schemas.openxmlformats.org/officeDocument/2006/math">
                    <m:sSub>
                      <m:sSubPr>
                        <m:ctrlPr>
                          <a:rPr lang="en-US" altLang="en-US" sz="2400" i="1" smtClean="0">
                            <a:effectLst>
                              <a:outerShdw blurRad="38100" dist="38100" dir="2700000" algn="tl">
                                <a:srgbClr val="C0C0C0"/>
                              </a:outerShdw>
                            </a:effectLst>
                            <a:latin typeface="Cambria Math" panose="02040503050406030204" pitchFamily="18" charset="0"/>
                          </a:rPr>
                        </m:ctrlPr>
                      </m:sSubPr>
                      <m:e>
                        <m:r>
                          <a:rPr lang="en-GB" altLang="en-US" sz="2400" b="0" i="1" smtClean="0">
                            <a:effectLst>
                              <a:outerShdw blurRad="38100" dist="38100" dir="2700000" algn="tl">
                                <a:srgbClr val="C0C0C0"/>
                              </a:outerShdw>
                            </a:effectLst>
                            <a:latin typeface="Cambria Math"/>
                          </a:rPr>
                          <m:t>𝑍</m:t>
                        </m:r>
                      </m:e>
                      <m:sub>
                        <m:r>
                          <a:rPr lang="en-GB" altLang="en-US" sz="2400" b="0" i="1" smtClean="0">
                            <a:effectLst>
                              <a:outerShdw blurRad="38100" dist="38100" dir="2700000" algn="tl">
                                <a:srgbClr val="C0C0C0"/>
                              </a:outerShdw>
                            </a:effectLst>
                            <a:latin typeface="Cambria Math"/>
                          </a:rPr>
                          <m:t>1</m:t>
                        </m:r>
                      </m:sub>
                    </m:sSub>
                    <m:r>
                      <a:rPr lang="en-GB" altLang="en-US" sz="2400" b="0" i="1" smtClean="0">
                        <a:effectLst>
                          <a:outerShdw blurRad="38100" dist="38100" dir="2700000" algn="tl">
                            <a:srgbClr val="C0C0C0"/>
                          </a:outerShdw>
                        </a:effectLst>
                        <a:latin typeface="Cambria Math"/>
                      </a:rPr>
                      <m:t>=300&lt;</m:t>
                    </m:r>
                    <m:sSup>
                      <m:sSupPr>
                        <m:ctrlPr>
                          <a:rPr lang="en-GB" altLang="en-US" sz="2400" b="0" i="1" smtClean="0">
                            <a:effectLst>
                              <a:outerShdw blurRad="38100" dist="38100" dir="2700000" algn="tl">
                                <a:srgbClr val="C0C0C0"/>
                              </a:outerShdw>
                            </a:effectLst>
                            <a:latin typeface="Cambria Math" panose="02040503050406030204" pitchFamily="18" charset="0"/>
                          </a:rPr>
                        </m:ctrlPr>
                      </m:sSupPr>
                      <m:e>
                        <m:r>
                          <a:rPr lang="en-GB" altLang="en-US" sz="2400" b="0" i="1" smtClean="0">
                            <a:effectLst>
                              <a:outerShdw blurRad="38100" dist="38100" dir="2700000" algn="tl">
                                <a:srgbClr val="C0C0C0"/>
                              </a:outerShdw>
                            </a:effectLst>
                            <a:latin typeface="Cambria Math"/>
                          </a:rPr>
                          <m:t>30</m:t>
                        </m:r>
                      </m:e>
                      <m:sup>
                        <m:r>
                          <a:rPr lang="en-GB" altLang="en-US" sz="2400" b="0" i="1" smtClean="0">
                            <a:effectLst>
                              <a:outerShdw blurRad="38100" dist="38100" dir="2700000" algn="tl">
                                <a:srgbClr val="C0C0C0"/>
                              </a:outerShdw>
                            </a:effectLst>
                            <a:latin typeface="Cambria Math"/>
                          </a:rPr>
                          <m:t>0</m:t>
                        </m:r>
                      </m:sup>
                    </m:sSup>
                    <m:sSub>
                      <m:sSubPr>
                        <m:ctrlPr>
                          <a:rPr lang="en-US" altLang="en-US" sz="2400" i="1">
                            <a:effectLst>
                              <a:outerShdw blurRad="38100" dist="38100" dir="2700000" algn="tl">
                                <a:srgbClr val="C0C0C0"/>
                              </a:outerShdw>
                            </a:effectLst>
                            <a:latin typeface="Cambria Math" panose="02040503050406030204" pitchFamily="18" charset="0"/>
                          </a:rPr>
                        </m:ctrlPr>
                      </m:sSubPr>
                      <m:e>
                        <m:r>
                          <a:rPr lang="en-GB" altLang="en-US" sz="2400" b="0" i="1" smtClean="0">
                            <a:effectLst>
                              <a:outerShdw blurRad="38100" dist="38100" dir="2700000" algn="tl">
                                <a:srgbClr val="C0C0C0"/>
                              </a:outerShdw>
                            </a:effectLst>
                            <a:latin typeface="Cambria Math"/>
                          </a:rPr>
                          <m:t>, </m:t>
                        </m:r>
                        <m:r>
                          <a:rPr lang="en-GB" altLang="en-US" sz="2400" i="1">
                            <a:effectLst>
                              <a:outerShdw blurRad="38100" dist="38100" dir="2700000" algn="tl">
                                <a:srgbClr val="C0C0C0"/>
                              </a:outerShdw>
                            </a:effectLst>
                            <a:latin typeface="Cambria Math"/>
                          </a:rPr>
                          <m:t>𝑍</m:t>
                        </m:r>
                      </m:e>
                      <m:sub>
                        <m:r>
                          <a:rPr lang="en-GB" altLang="en-US" sz="2400" b="0" i="1" smtClean="0">
                            <a:effectLst>
                              <a:outerShdw blurRad="38100" dist="38100" dir="2700000" algn="tl">
                                <a:srgbClr val="C0C0C0"/>
                              </a:outerShdw>
                            </a:effectLst>
                            <a:latin typeface="Cambria Math"/>
                          </a:rPr>
                          <m:t>2</m:t>
                        </m:r>
                      </m:sub>
                    </m:sSub>
                    <m:r>
                      <a:rPr lang="en-GB" altLang="en-US" sz="2400" i="1" smtClean="0">
                        <a:effectLst>
                          <a:outerShdw blurRad="38100" dist="38100" dir="2700000" algn="tl">
                            <a:srgbClr val="C0C0C0"/>
                          </a:outerShdw>
                        </a:effectLst>
                        <a:latin typeface="Cambria Math"/>
                      </a:rPr>
                      <m:t>=</m:t>
                    </m:r>
                    <m:r>
                      <a:rPr lang="en-GB" altLang="en-US" sz="2400" b="0" i="1" smtClean="0">
                        <a:effectLst>
                          <a:outerShdw blurRad="38100" dist="38100" dir="2700000" algn="tl">
                            <a:srgbClr val="C0C0C0"/>
                          </a:outerShdw>
                        </a:effectLst>
                        <a:latin typeface="Cambria Math"/>
                      </a:rPr>
                      <m:t>150</m:t>
                    </m:r>
                    <m:r>
                      <a:rPr lang="en-GB" altLang="en-US" sz="2400" i="1">
                        <a:effectLst>
                          <a:outerShdw blurRad="38100" dist="38100" dir="2700000" algn="tl">
                            <a:srgbClr val="C0C0C0"/>
                          </a:outerShdw>
                        </a:effectLst>
                        <a:latin typeface="Cambria Math"/>
                      </a:rPr>
                      <m:t>&lt;</m:t>
                    </m:r>
                    <m:sSup>
                      <m:sSupPr>
                        <m:ctrlPr>
                          <a:rPr lang="en-GB" altLang="en-US" sz="2400" i="1">
                            <a:effectLst>
                              <a:outerShdw blurRad="38100" dist="38100" dir="2700000" algn="tl">
                                <a:srgbClr val="C0C0C0"/>
                              </a:outerShdw>
                            </a:effectLst>
                            <a:latin typeface="Cambria Math" panose="02040503050406030204" pitchFamily="18" charset="0"/>
                          </a:rPr>
                        </m:ctrlPr>
                      </m:sSupPr>
                      <m:e>
                        <m:r>
                          <a:rPr lang="en-GB" altLang="en-US" sz="2400" i="1">
                            <a:effectLst>
                              <a:outerShdw blurRad="38100" dist="38100" dir="2700000" algn="tl">
                                <a:srgbClr val="C0C0C0"/>
                              </a:outerShdw>
                            </a:effectLst>
                            <a:latin typeface="Cambria Math"/>
                          </a:rPr>
                          <m:t>0</m:t>
                        </m:r>
                      </m:e>
                      <m:sup>
                        <m:r>
                          <a:rPr lang="en-GB" altLang="en-US" sz="2400" i="1">
                            <a:effectLst>
                              <a:outerShdw blurRad="38100" dist="38100" dir="2700000" algn="tl">
                                <a:srgbClr val="C0C0C0"/>
                              </a:outerShdw>
                            </a:effectLst>
                            <a:latin typeface="Cambria Math"/>
                          </a:rPr>
                          <m:t>0</m:t>
                        </m:r>
                      </m:sup>
                    </m:sSup>
                  </m:oMath>
                </a14:m>
                <a:r>
                  <a:rPr lang="en-US" altLang="en-US" sz="2400" dirty="0">
                    <a:effectLst>
                      <a:outerShdw blurRad="38100" dist="38100" dir="2700000" algn="tl">
                        <a:srgbClr val="C0C0C0"/>
                      </a:outerShdw>
                    </a:effectLst>
                  </a:rPr>
                  <a:t> </a:t>
                </a:r>
                <a14:m>
                  <m:oMath xmlns:m="http://schemas.openxmlformats.org/officeDocument/2006/math">
                    <m:sSub>
                      <m:sSubPr>
                        <m:ctrlPr>
                          <a:rPr lang="en-US" altLang="en-US" sz="2400" i="1">
                            <a:effectLst>
                              <a:outerShdw blurRad="38100" dist="38100" dir="2700000" algn="tl">
                                <a:srgbClr val="C0C0C0"/>
                              </a:outerShdw>
                            </a:effectLst>
                            <a:latin typeface="Cambria Math" panose="02040503050406030204" pitchFamily="18" charset="0"/>
                          </a:rPr>
                        </m:ctrlPr>
                      </m:sSubPr>
                      <m:e>
                        <m:r>
                          <a:rPr lang="en-GB" altLang="en-US" sz="2400" i="1">
                            <a:effectLst>
                              <a:outerShdw blurRad="38100" dist="38100" dir="2700000" algn="tl">
                                <a:srgbClr val="C0C0C0"/>
                              </a:outerShdw>
                            </a:effectLst>
                            <a:latin typeface="Cambria Math"/>
                          </a:rPr>
                          <m:t>𝑍</m:t>
                        </m:r>
                      </m:e>
                      <m:sub>
                        <m:r>
                          <a:rPr lang="en-GB" altLang="en-US" sz="2400" b="0" i="1" smtClean="0">
                            <a:effectLst>
                              <a:outerShdw blurRad="38100" dist="38100" dir="2700000" algn="tl">
                                <a:srgbClr val="C0C0C0"/>
                              </a:outerShdw>
                            </a:effectLst>
                            <a:latin typeface="Cambria Math"/>
                          </a:rPr>
                          <m:t>3</m:t>
                        </m:r>
                      </m:sub>
                    </m:sSub>
                    <m:r>
                      <a:rPr lang="en-GB" altLang="en-US" sz="2400" i="1">
                        <a:effectLst>
                          <a:outerShdw blurRad="38100" dist="38100" dir="2700000" algn="tl">
                            <a:srgbClr val="C0C0C0"/>
                          </a:outerShdw>
                        </a:effectLst>
                        <a:latin typeface="Cambria Math"/>
                      </a:rPr>
                      <m:t>=</m:t>
                    </m:r>
                    <m:r>
                      <a:rPr lang="en-GB" altLang="en-US" sz="2400" b="0" i="1" smtClean="0">
                        <a:effectLst>
                          <a:outerShdw blurRad="38100" dist="38100" dir="2700000" algn="tl">
                            <a:srgbClr val="C0C0C0"/>
                          </a:outerShdw>
                        </a:effectLst>
                        <a:latin typeface="Cambria Math"/>
                      </a:rPr>
                      <m:t>25</m:t>
                    </m:r>
                    <m:r>
                      <a:rPr lang="en-GB" altLang="en-US" sz="2400" i="1">
                        <a:effectLst>
                          <a:outerShdw blurRad="38100" dist="38100" dir="2700000" algn="tl">
                            <a:srgbClr val="C0C0C0"/>
                          </a:outerShdw>
                        </a:effectLst>
                        <a:latin typeface="Cambria Math"/>
                      </a:rPr>
                      <m:t>0&lt;</m:t>
                    </m:r>
                    <m:sSup>
                      <m:sSupPr>
                        <m:ctrlPr>
                          <a:rPr lang="en-GB" altLang="en-US" sz="2400" i="1">
                            <a:effectLst>
                              <a:outerShdw blurRad="38100" dist="38100" dir="2700000" algn="tl">
                                <a:srgbClr val="C0C0C0"/>
                              </a:outerShdw>
                            </a:effectLst>
                            <a:latin typeface="Cambria Math" panose="02040503050406030204" pitchFamily="18" charset="0"/>
                          </a:rPr>
                        </m:ctrlPr>
                      </m:sSupPr>
                      <m:e>
                        <m:r>
                          <a:rPr lang="en-GB" altLang="en-US" sz="2400" b="0" i="1" smtClean="0">
                            <a:effectLst>
                              <a:outerShdw blurRad="38100" dist="38100" dir="2700000" algn="tl">
                                <a:srgbClr val="C0C0C0"/>
                              </a:outerShdw>
                            </a:effectLst>
                            <a:latin typeface="Cambria Math"/>
                          </a:rPr>
                          <m:t>−4</m:t>
                        </m:r>
                        <m:r>
                          <a:rPr lang="en-GB" altLang="en-US" sz="2400" i="1">
                            <a:effectLst>
                              <a:outerShdw blurRad="38100" dist="38100" dir="2700000" algn="tl">
                                <a:srgbClr val="C0C0C0"/>
                              </a:outerShdw>
                            </a:effectLst>
                            <a:latin typeface="Cambria Math"/>
                          </a:rPr>
                          <m:t>0</m:t>
                        </m:r>
                      </m:e>
                      <m:sup>
                        <m:r>
                          <a:rPr lang="en-GB" altLang="en-US" sz="2400" i="1">
                            <a:effectLst>
                              <a:outerShdw blurRad="38100" dist="38100" dir="2700000" algn="tl">
                                <a:srgbClr val="C0C0C0"/>
                              </a:outerShdw>
                            </a:effectLst>
                            <a:latin typeface="Cambria Math"/>
                          </a:rPr>
                          <m:t>0</m:t>
                        </m:r>
                      </m:sup>
                    </m:sSup>
                  </m:oMath>
                </a14:m>
                <a:endParaRPr lang="en-US" altLang="en-US" sz="2400" dirty="0">
                  <a:effectLst>
                    <a:outerShdw blurRad="38100" dist="38100" dir="2700000" algn="tl">
                      <a:srgbClr val="C0C0C0"/>
                    </a:outerShdw>
                  </a:effectLst>
                  <a:latin typeface="Garamond" panose="02020404030301010803" pitchFamily="18" charset="0"/>
                </a:endParaRPr>
              </a:p>
              <a:p>
                <a:pPr marL="58738" indent="-58738">
                  <a:lnSpc>
                    <a:spcPct val="80000"/>
                  </a:lnSpc>
                  <a:buNone/>
                  <a:defRPr/>
                </a:pPr>
                <a14:m>
                  <m:oMath xmlns:m="http://schemas.openxmlformats.org/officeDocument/2006/math">
                    <m:sSub>
                      <m:sSubPr>
                        <m:ctrlPr>
                          <a:rPr lang="en-US" altLang="en-US" sz="2400" i="1">
                            <a:effectLst>
                              <a:outerShdw blurRad="38100" dist="38100" dir="2700000" algn="tl">
                                <a:srgbClr val="C0C0C0"/>
                              </a:outerShdw>
                            </a:effectLst>
                            <a:latin typeface="Cambria Math" panose="02040503050406030204" pitchFamily="18" charset="0"/>
                          </a:rPr>
                        </m:ctrlPr>
                      </m:sSubPr>
                      <m:e>
                        <m:r>
                          <a:rPr lang="en-GB" altLang="en-US" sz="2400" i="1">
                            <a:effectLst>
                              <a:outerShdw blurRad="38100" dist="38100" dir="2700000" algn="tl">
                                <a:srgbClr val="C0C0C0"/>
                              </a:outerShdw>
                            </a:effectLst>
                            <a:latin typeface="Cambria Math"/>
                          </a:rPr>
                          <m:t>𝑍</m:t>
                        </m:r>
                      </m:e>
                      <m:sub>
                        <m:r>
                          <a:rPr lang="en-GB" altLang="en-US" sz="2400" b="0" i="1" smtClean="0">
                            <a:effectLst>
                              <a:outerShdw blurRad="38100" dist="38100" dir="2700000" algn="tl">
                                <a:srgbClr val="C0C0C0"/>
                              </a:outerShdw>
                            </a:effectLst>
                            <a:latin typeface="Cambria Math"/>
                          </a:rPr>
                          <m:t>4</m:t>
                        </m:r>
                      </m:sub>
                    </m:sSub>
                    <m:r>
                      <a:rPr lang="en-GB" altLang="en-US" sz="2400" i="1">
                        <a:effectLst>
                          <a:outerShdw blurRad="38100" dist="38100" dir="2700000" algn="tl">
                            <a:srgbClr val="C0C0C0"/>
                          </a:outerShdw>
                        </a:effectLst>
                        <a:latin typeface="Cambria Math"/>
                      </a:rPr>
                      <m:t>=</m:t>
                    </m:r>
                    <m:r>
                      <m:rPr>
                        <m:sty m:val="p"/>
                      </m:rPr>
                      <a:rPr lang="en-GB" altLang="en-US" sz="2400" b="0" i="0" smtClean="0">
                        <a:effectLst>
                          <a:outerShdw blurRad="38100" dist="38100" dir="2700000" algn="tl">
                            <a:srgbClr val="C0C0C0"/>
                          </a:outerShdw>
                        </a:effectLst>
                        <a:latin typeface="Cambria Math"/>
                      </a:rPr>
                      <m:t>u</m:t>
                    </m:r>
                  </m:oMath>
                </a14:m>
                <a:r>
                  <a:rPr lang="en-US" altLang="en-US" sz="2400" dirty="0">
                    <a:effectLst>
                      <a:outerShdw blurRad="38100" dist="38100" dir="2700000" algn="tl">
                        <a:srgbClr val="C0C0C0"/>
                      </a:outerShdw>
                    </a:effectLst>
                    <a:latin typeface="Garamond" panose="02020404030301010803" pitchFamily="18" charset="0"/>
                  </a:rPr>
                  <a:t>nknown</a:t>
                </a:r>
              </a:p>
              <a:p>
                <a:pPr marL="58738" indent="-58738" eaLnBrk="1" hangingPunct="1">
                  <a:lnSpc>
                    <a:spcPct val="80000"/>
                  </a:lnSpc>
                  <a:buFont typeface="Wingdings" pitchFamily="2" charset="2"/>
                  <a:buNone/>
                  <a:defRPr/>
                </a:pPr>
                <a:endParaRPr lang="en-US" altLang="en-US" sz="2400" dirty="0">
                  <a:effectLst>
                    <a:outerShdw blurRad="38100" dist="38100" dir="2700000" algn="tl">
                      <a:srgbClr val="C0C0C0"/>
                    </a:outerShdw>
                  </a:effectLst>
                  <a:latin typeface="Garamond" panose="02020404030301010803" pitchFamily="18" charset="0"/>
                </a:endParaRPr>
              </a:p>
              <a:p>
                <a:pPr marL="58738" indent="-58738" eaLnBrk="1" hangingPunct="1">
                  <a:lnSpc>
                    <a:spcPct val="80000"/>
                  </a:lnSpc>
                  <a:buFont typeface="Wingdings" pitchFamily="2" charset="2"/>
                  <a:buNone/>
                  <a:defRPr/>
                </a:pPr>
                <a:r>
                  <a:rPr lang="en-US" altLang="en-US" dirty="0"/>
                  <a:t>Determine the constants of the unknown arm if the bridge is balanced.</a:t>
                </a:r>
                <a:endParaRPr lang="en-US" altLang="en-US" b="1" i="1" dirty="0">
                  <a:solidFill>
                    <a:srgbClr val="CC0066"/>
                  </a:solidFill>
                </a:endParaRPr>
              </a:p>
              <a:p>
                <a:pPr marL="58738" indent="-58738" eaLnBrk="1" hangingPunct="1">
                  <a:lnSpc>
                    <a:spcPct val="80000"/>
                  </a:lnSpc>
                  <a:buFont typeface="Wingdings" pitchFamily="2" charset="2"/>
                  <a:buNone/>
                  <a:defRPr/>
                </a:pPr>
                <a:r>
                  <a:rPr lang="en-US" altLang="en-US" sz="2800" b="1" dirty="0">
                    <a:latin typeface="Garamond" panose="02020404030301010803" pitchFamily="18" charset="0"/>
                  </a:rPr>
                  <a:t>Solution:</a:t>
                </a:r>
              </a:p>
            </p:txBody>
          </p:sp>
        </mc:Choice>
        <mc:Fallback xmlns="">
          <p:sp>
            <p:nvSpPr>
              <p:cNvPr id="1249282" name="Rectangle 2">
                <a:extLst>
                  <a:ext uri="{FF2B5EF4-FFF2-40B4-BE49-F238E27FC236}"/>
                </a:extLst>
              </p:cNvPr>
              <p:cNvSpPr>
                <a:spLocks noGrp="1" noRot="1" noChangeAspect="1" noMove="1" noResize="1" noEditPoints="1" noAdjustHandles="1" noChangeArrowheads="1" noChangeShapeType="1" noTextEdit="1"/>
              </p:cNvSpPr>
              <p:nvPr>
                <p:ph type="body" sz="half" idx="1"/>
              </p:nvPr>
            </p:nvSpPr>
            <p:spPr>
              <a:xfrm>
                <a:off x="179512" y="404664"/>
                <a:ext cx="8686800" cy="6106095"/>
              </a:xfrm>
              <a:blipFill rotWithShape="1">
                <a:blip r:embed="rId2"/>
                <a:stretch>
                  <a:fillRect l="-842" t="-2295"/>
                </a:stretch>
              </a:blipFill>
            </p:spPr>
            <p:txBody>
              <a:bodyPr/>
              <a:lstStyle/>
              <a:p>
                <a:r>
                  <a:rPr lang="en-GB">
                    <a:noFill/>
                  </a:rPr>
                  <a:t> </a:t>
                </a:r>
              </a:p>
            </p:txBody>
          </p:sp>
        </mc:Fallback>
      </mc:AlternateContent>
      <p:pic>
        <p:nvPicPr>
          <p:cNvPr id="5674" name="Picture 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8919"/>
            <a:ext cx="4320480" cy="355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75" name="Picture 5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08920"/>
            <a:ext cx="4303390" cy="355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6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895"/>
            <a:ext cx="7772400" cy="525462"/>
          </a:xfrm>
        </p:spPr>
        <p:txBody>
          <a:bodyPr>
            <a:noAutofit/>
          </a:bodyPr>
          <a:lstStyle/>
          <a:p>
            <a:pPr algn="ctr"/>
            <a:r>
              <a:rPr lang="en-GB" sz="3600" b="1" dirty="0">
                <a:solidFill>
                  <a:schemeClr val="tx1"/>
                </a:solidFill>
              </a:rPr>
              <a:t>Hay’s bridge </a:t>
            </a:r>
            <a:endParaRPr lang="en-US" sz="3600" b="1" dirty="0">
              <a:solidFill>
                <a:schemeClr val="tx1"/>
              </a:solidFill>
              <a:latin typeface="Cambria" panose="02040503050406030204" pitchFamily="18" charset="0"/>
              <a:ea typeface="Cambria" panose="02040503050406030204" pitchFamily="18" charset="0"/>
            </a:endParaRPr>
          </a:p>
        </p:txBody>
      </p:sp>
      <p:sp>
        <p:nvSpPr>
          <p:cNvPr id="3" name="Slide Number Placeholder 2"/>
          <p:cNvSpPr>
            <a:spLocks noGrp="1"/>
          </p:cNvSpPr>
          <p:nvPr>
            <p:ph type="sldNum" sz="quarter" idx="12"/>
          </p:nvPr>
        </p:nvSpPr>
        <p:spPr/>
        <p:txBody>
          <a:bodyPr/>
          <a:lstStyle/>
          <a:p>
            <a:fld id="{C0FAF07E-A3D5-413D-93DE-669933D0282C}" type="slidenum">
              <a:rPr lang="en-US" smtClean="0"/>
              <a:pPr/>
              <a:t>15</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251520" y="548680"/>
                <a:ext cx="8712968" cy="6192688"/>
              </a:xfrm>
            </p:spPr>
            <p:txBody>
              <a:bodyPr>
                <a:noAutofit/>
              </a:bodyPr>
              <a:lstStyle/>
              <a:p>
                <a:pPr algn="just">
                  <a:lnSpc>
                    <a:spcPct val="150000"/>
                  </a:lnSpc>
                  <a:buFont typeface="Wingdings" panose="05000000000000000000" pitchFamily="2" charset="2"/>
                  <a:buChar char="Ø"/>
                  <a:defRPr/>
                </a:pPr>
                <a:r>
                  <a:rPr lang="en-GB" sz="2400" dirty="0"/>
                  <a:t>It is also a modification of the Maxwell’s Wien Bridge and is particularly useful if the phase angle of the inductive impedance is large. </a:t>
                </a:r>
              </a:p>
              <a:p>
                <a:pPr algn="just">
                  <a:lnSpc>
                    <a:spcPct val="150000"/>
                  </a:lnSpc>
                  <a:buFont typeface="Wingdings" panose="05000000000000000000" pitchFamily="2" charset="2"/>
                  <a:buChar char="Ø"/>
                  <a:defRPr/>
                </a:pPr>
                <a:endParaRPr lang="en-GB" sz="2400" dirty="0"/>
              </a:p>
              <a:p>
                <a:pPr algn="just">
                  <a:lnSpc>
                    <a:spcPct val="150000"/>
                  </a:lnSpc>
                  <a:buFont typeface="Wingdings" panose="05000000000000000000" pitchFamily="2" charset="2"/>
                  <a:buChar char="Ø"/>
                  <a:defRPr/>
                </a:pPr>
                <a:endParaRPr lang="en-GB" sz="2400" dirty="0"/>
              </a:p>
              <a:p>
                <a:pPr algn="just">
                  <a:lnSpc>
                    <a:spcPct val="150000"/>
                  </a:lnSpc>
                  <a:buFont typeface="Wingdings" panose="05000000000000000000" pitchFamily="2" charset="2"/>
                  <a:buChar char="Ø"/>
                  <a:defRPr/>
                </a:pPr>
                <a:endParaRPr lang="en-GB" sz="2400" dirty="0"/>
              </a:p>
              <a:p>
                <a:pPr algn="just">
                  <a:lnSpc>
                    <a:spcPct val="150000"/>
                  </a:lnSpc>
                  <a:buFont typeface="Wingdings" panose="05000000000000000000" pitchFamily="2" charset="2"/>
                  <a:buChar char="Ø"/>
                  <a:defRPr/>
                </a:pPr>
                <a:endParaRPr lang="en-GB" sz="2400" dirty="0"/>
              </a:p>
              <a:p>
                <a:pPr algn="just">
                  <a:lnSpc>
                    <a:spcPct val="150000"/>
                  </a:lnSpc>
                  <a:buFont typeface="Wingdings" panose="05000000000000000000" pitchFamily="2" charset="2"/>
                  <a:buChar char="Ø"/>
                  <a:defRPr/>
                </a:pPr>
                <a14:m>
                  <m:oMath xmlns:m="http://schemas.openxmlformats.org/officeDocument/2006/math">
                    <m:sSub>
                      <m:sSubPr>
                        <m:ctrlPr>
                          <a:rPr lang="en-GB" sz="3200" i="1" smtClean="0">
                            <a:latin typeface="Cambria Math" panose="02040503050406030204" pitchFamily="18" charset="0"/>
                          </a:rPr>
                        </m:ctrlPr>
                      </m:sSubPr>
                      <m:e>
                        <m:r>
                          <a:rPr lang="en-GB" sz="3200" b="0" i="1" smtClean="0">
                            <a:latin typeface="Cambria Math"/>
                          </a:rPr>
                          <m:t>𝑅</m:t>
                        </m:r>
                      </m:e>
                      <m:sub>
                        <m:r>
                          <a:rPr lang="en-GB" sz="3200" b="0" i="1" smtClean="0">
                            <a:latin typeface="Cambria Math"/>
                          </a:rPr>
                          <m:t>3</m:t>
                        </m:r>
                      </m:sub>
                    </m:sSub>
                    <m:r>
                      <a:rPr lang="en-GB" sz="3200" b="0" i="1" smtClean="0">
                        <a:latin typeface="Cambria Math"/>
                      </a:rPr>
                      <m:t>=</m:t>
                    </m:r>
                    <m:f>
                      <m:fPr>
                        <m:ctrlPr>
                          <a:rPr lang="en-GB" sz="3200" i="1" smtClean="0">
                            <a:latin typeface="Cambria Math" panose="02040503050406030204" pitchFamily="18" charset="0"/>
                          </a:rPr>
                        </m:ctrlPr>
                      </m:fPr>
                      <m:num>
                        <m:sSub>
                          <m:sSubPr>
                            <m:ctrlPr>
                              <a:rPr lang="en-GB" sz="3200" i="1">
                                <a:latin typeface="Cambria Math" panose="02040503050406030204" pitchFamily="18" charset="0"/>
                              </a:rPr>
                            </m:ctrlPr>
                          </m:sSubPr>
                          <m:e>
                            <m:sSub>
                              <m:sSubPr>
                                <m:ctrlPr>
                                  <a:rPr lang="en-GB" sz="3200" i="1">
                                    <a:latin typeface="Cambria Math" panose="02040503050406030204" pitchFamily="18" charset="0"/>
                                  </a:rPr>
                                </m:ctrlPr>
                              </m:sSubPr>
                              <m:e>
                                <m:sSup>
                                  <m:sSupPr>
                                    <m:ctrlPr>
                                      <a:rPr lang="en-GB" sz="3200" i="1">
                                        <a:latin typeface="Cambria Math" panose="02040503050406030204" pitchFamily="18" charset="0"/>
                                      </a:rPr>
                                    </m:ctrlPr>
                                  </m:sSupPr>
                                  <m:e>
                                    <m:r>
                                      <a:rPr lang="en-GB" sz="3200" i="1" smtClean="0">
                                        <a:latin typeface="Cambria Math"/>
                                        <a:ea typeface="Cambria Math"/>
                                      </a:rPr>
                                      <m:t>𝜔</m:t>
                                    </m:r>
                                  </m:e>
                                  <m:sup>
                                    <m:r>
                                      <a:rPr lang="en-GB" sz="3200" b="0" i="1" smtClean="0">
                                        <a:latin typeface="Cambria Math"/>
                                      </a:rPr>
                                      <m:t>2</m:t>
                                    </m:r>
                                  </m:sup>
                                </m:sSup>
                                <m:sSup>
                                  <m:sSupPr>
                                    <m:ctrlPr>
                                      <a:rPr lang="en-GB" sz="3200" i="1">
                                        <a:latin typeface="Cambria Math" panose="02040503050406030204" pitchFamily="18" charset="0"/>
                                      </a:rPr>
                                    </m:ctrlPr>
                                  </m:sSupPr>
                                  <m:e>
                                    <m:r>
                                      <a:rPr lang="en-GB" sz="3200" b="0" i="1" smtClean="0">
                                        <a:latin typeface="Cambria Math"/>
                                      </a:rPr>
                                      <m:t>𝐶</m:t>
                                    </m:r>
                                  </m:e>
                                  <m:sup>
                                    <m:r>
                                      <a:rPr lang="en-GB" sz="3200" b="0" i="1" smtClean="0">
                                        <a:latin typeface="Cambria Math"/>
                                      </a:rPr>
                                      <m:t>2</m:t>
                                    </m:r>
                                  </m:sup>
                                </m:sSup>
                                <m:r>
                                  <a:rPr lang="en-GB" sz="3200" i="1">
                                    <a:latin typeface="Cambria Math"/>
                                  </a:rPr>
                                  <m:t>𝑅</m:t>
                                </m:r>
                              </m:e>
                              <m:sub>
                                <m:r>
                                  <a:rPr lang="en-GB" sz="3200" i="1">
                                    <a:latin typeface="Cambria Math"/>
                                  </a:rPr>
                                  <m:t>1</m:t>
                                </m:r>
                              </m:sub>
                            </m:sSub>
                            <m:sSub>
                              <m:sSubPr>
                                <m:ctrlPr>
                                  <a:rPr lang="en-GB" sz="3200" i="1">
                                    <a:latin typeface="Cambria Math" panose="02040503050406030204" pitchFamily="18" charset="0"/>
                                  </a:rPr>
                                </m:ctrlPr>
                              </m:sSubPr>
                              <m:e>
                                <m:r>
                                  <a:rPr lang="en-GB" sz="3200" i="1">
                                    <a:latin typeface="Cambria Math"/>
                                  </a:rPr>
                                  <m:t>𝑅</m:t>
                                </m:r>
                              </m:e>
                              <m:sub>
                                <m:r>
                                  <a:rPr lang="en-GB" sz="3200" b="0" i="1" smtClean="0">
                                    <a:latin typeface="Cambria Math"/>
                                  </a:rPr>
                                  <m:t>2</m:t>
                                </m:r>
                              </m:sub>
                            </m:sSub>
                            <m:r>
                              <a:rPr lang="en-GB" sz="3200" b="0" i="1" smtClean="0">
                                <a:latin typeface="Cambria Math"/>
                              </a:rPr>
                              <m:t>𝑅</m:t>
                            </m:r>
                          </m:e>
                          <m:sub>
                            <m:r>
                              <a:rPr lang="en-GB" sz="3200" b="0" i="1" smtClean="0">
                                <a:latin typeface="Cambria Math"/>
                              </a:rPr>
                              <m:t>4</m:t>
                            </m:r>
                          </m:sub>
                        </m:sSub>
                      </m:num>
                      <m:den>
                        <m:r>
                          <a:rPr lang="en-GB" sz="3200" b="0" i="1" smtClean="0">
                            <a:latin typeface="Cambria Math"/>
                          </a:rPr>
                          <m:t>1+</m:t>
                        </m:r>
                        <m:sSup>
                          <m:sSupPr>
                            <m:ctrlPr>
                              <a:rPr lang="en-GB" sz="3200" i="1">
                                <a:latin typeface="Cambria Math" panose="02040503050406030204" pitchFamily="18" charset="0"/>
                              </a:rPr>
                            </m:ctrlPr>
                          </m:sSupPr>
                          <m:e>
                            <m:r>
                              <a:rPr lang="en-GB" sz="3200" i="1" smtClean="0">
                                <a:latin typeface="Cambria Math"/>
                                <a:ea typeface="Cambria Math"/>
                              </a:rPr>
                              <m:t>𝜔</m:t>
                            </m:r>
                          </m:e>
                          <m:sup>
                            <m:r>
                              <a:rPr lang="en-GB" sz="3200" b="0" i="1" smtClean="0">
                                <a:latin typeface="Cambria Math"/>
                              </a:rPr>
                              <m:t>2</m:t>
                            </m:r>
                          </m:sup>
                        </m:sSup>
                        <m:sSup>
                          <m:sSupPr>
                            <m:ctrlPr>
                              <a:rPr lang="en-GB" sz="3200" i="1">
                                <a:latin typeface="Cambria Math" panose="02040503050406030204" pitchFamily="18" charset="0"/>
                              </a:rPr>
                            </m:ctrlPr>
                          </m:sSupPr>
                          <m:e>
                            <m:r>
                              <a:rPr lang="en-GB" sz="3200" b="0" i="1" smtClean="0">
                                <a:latin typeface="Cambria Math"/>
                              </a:rPr>
                              <m:t>𝐶</m:t>
                            </m:r>
                          </m:e>
                          <m:sup>
                            <m:r>
                              <a:rPr lang="en-GB" sz="3200" i="1">
                                <a:latin typeface="Cambria Math"/>
                              </a:rPr>
                              <m:t>2</m:t>
                            </m:r>
                          </m:sup>
                        </m:sSup>
                        <m:sSubSup>
                          <m:sSubSupPr>
                            <m:ctrlPr>
                              <a:rPr lang="en-GB" sz="3200" i="1" smtClean="0">
                                <a:latin typeface="Cambria Math" panose="02040503050406030204" pitchFamily="18" charset="0"/>
                              </a:rPr>
                            </m:ctrlPr>
                          </m:sSubSupPr>
                          <m:e>
                            <m:r>
                              <a:rPr lang="en-GB" sz="3200" b="0" i="1" smtClean="0">
                                <a:latin typeface="Cambria Math"/>
                              </a:rPr>
                              <m:t>𝑅</m:t>
                            </m:r>
                          </m:e>
                          <m:sub/>
                          <m:sup>
                            <m:r>
                              <a:rPr lang="en-GB" sz="3200" b="0" i="1" smtClean="0">
                                <a:latin typeface="Cambria Math"/>
                              </a:rPr>
                              <m:t>2</m:t>
                            </m:r>
                          </m:sup>
                        </m:sSubSup>
                        <m:r>
                          <a:rPr lang="en-GB" sz="3200" b="0" i="1" smtClean="0">
                            <a:latin typeface="Cambria Math"/>
                          </a:rPr>
                          <m:t>2</m:t>
                        </m:r>
                      </m:den>
                    </m:f>
                  </m:oMath>
                </a14:m>
                <a:endParaRPr lang="en-GB" sz="3200" dirty="0"/>
              </a:p>
              <a:p>
                <a:pPr algn="just">
                  <a:lnSpc>
                    <a:spcPct val="150000"/>
                  </a:lnSpc>
                  <a:buFont typeface="Wingdings" panose="05000000000000000000" pitchFamily="2" charset="2"/>
                  <a:buChar char="Ø"/>
                  <a:defRPr/>
                </a:pPr>
                <a:endParaRPr lang="en-MY" sz="2400" dirty="0">
                  <a:cs typeface="Arial"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251520" y="548680"/>
                <a:ext cx="8712968" cy="6192688"/>
              </a:xfrm>
              <a:blipFill rotWithShape="1">
                <a:blip r:embed="rId2"/>
                <a:stretch>
                  <a:fillRect l="-769" r="-1049"/>
                </a:stretch>
              </a:blipFill>
            </p:spPr>
            <p:txBody>
              <a:bodyPr/>
              <a:lstStyle/>
              <a:p>
                <a:r>
                  <a:rPr lang="en-GB">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2564905"/>
            <a:ext cx="302433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816867"/>
            <a:ext cx="32480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28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8BB7C089-6B6D-4E67-974B-E2DC8911F278}" type="slidenum">
              <a:rPr lang="en-US" altLang="en-US"/>
              <a:pPr/>
              <a:t>16</a:t>
            </a:fld>
            <a:endParaRPr lang="en-US" altLang="en-US"/>
          </a:p>
        </p:txBody>
      </p:sp>
      <p:sp>
        <p:nvSpPr>
          <p:cNvPr id="27651" name="Rectangle 2"/>
          <p:cNvSpPr>
            <a:spLocks noChangeArrowheads="1"/>
          </p:cNvSpPr>
          <p:nvPr/>
        </p:nvSpPr>
        <p:spPr bwMode="auto">
          <a:xfrm>
            <a:off x="381000" y="381000"/>
            <a:ext cx="82234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just">
              <a:lnSpc>
                <a:spcPct val="150000"/>
              </a:lnSpc>
              <a:spcAft>
                <a:spcPts val="800"/>
              </a:spcAft>
              <a:buFont typeface="Verdana" pitchFamily="34" charset="0"/>
              <a:buAutoNum type="arabicPeriod"/>
            </a:pPr>
            <a:r>
              <a:rPr lang="en-US" altLang="en-US" sz="2400" dirty="0">
                <a:solidFill>
                  <a:srgbClr val="000000"/>
                </a:solidFill>
                <a:latin typeface="Times New Roman" pitchFamily="18" charset="0"/>
                <a:ea typeface="Calibri" pitchFamily="34" charset="0"/>
                <a:cs typeface="Times New Roman" pitchFamily="18" charset="0"/>
              </a:rPr>
              <a:t>The bridge circuit shown in fig. below is balanced when Z1=5&lt;0</a:t>
            </a:r>
            <a:r>
              <a:rPr lang="en-US" altLang="en-US" sz="2400" baseline="30000" dirty="0">
                <a:solidFill>
                  <a:srgbClr val="000000"/>
                </a:solidFill>
                <a:latin typeface="Times New Roman" pitchFamily="18" charset="0"/>
                <a:ea typeface="Calibri" pitchFamily="34" charset="0"/>
                <a:cs typeface="Times New Roman" pitchFamily="18" charset="0"/>
              </a:rPr>
              <a:t>0</a:t>
            </a:r>
            <a:r>
              <a:rPr lang="en-US" altLang="en-US" sz="2400" dirty="0">
                <a:solidFill>
                  <a:srgbClr val="000000"/>
                </a:solidFill>
                <a:latin typeface="Times New Roman" pitchFamily="18" charset="0"/>
                <a:ea typeface="Calibri" pitchFamily="34" charset="0"/>
                <a:cs typeface="Times New Roman" pitchFamily="18" charset="0"/>
              </a:rPr>
              <a:t>K</a:t>
            </a:r>
            <a:r>
              <a:rPr lang="el-GR" altLang="en-US" sz="2400" dirty="0">
                <a:solidFill>
                  <a:srgbClr val="000000"/>
                </a:solidFill>
                <a:latin typeface="Times New Roman" pitchFamily="18" charset="0"/>
                <a:ea typeface="Calibri" pitchFamily="34" charset="0"/>
                <a:cs typeface="Times New Roman" pitchFamily="18" charset="0"/>
              </a:rPr>
              <a:t>Ω</a:t>
            </a:r>
            <a:r>
              <a:rPr lang="en-GB" altLang="en-US" sz="2400" dirty="0">
                <a:solidFill>
                  <a:srgbClr val="000000"/>
                </a:solidFill>
                <a:latin typeface="Times New Roman" pitchFamily="18" charset="0"/>
                <a:ea typeface="Calibri" pitchFamily="34" charset="0"/>
                <a:cs typeface="Times New Roman" pitchFamily="18" charset="0"/>
              </a:rPr>
              <a:t>,</a:t>
            </a:r>
            <a:r>
              <a:rPr lang="en-US" altLang="en-US" sz="2400" dirty="0">
                <a:solidFill>
                  <a:srgbClr val="000000"/>
                </a:solidFill>
                <a:latin typeface="Times New Roman" pitchFamily="18" charset="0"/>
                <a:ea typeface="Calibri" pitchFamily="34" charset="0"/>
                <a:cs typeface="Times New Roman" pitchFamily="18" charset="0"/>
              </a:rPr>
              <a:t> Z2=0.5&lt;0</a:t>
            </a:r>
            <a:r>
              <a:rPr lang="en-US" altLang="en-US" sz="2400" baseline="30000" dirty="0">
                <a:solidFill>
                  <a:srgbClr val="000000"/>
                </a:solidFill>
                <a:latin typeface="Times New Roman" pitchFamily="18" charset="0"/>
                <a:ea typeface="Calibri" pitchFamily="34" charset="0"/>
                <a:cs typeface="Times New Roman" pitchFamily="18" charset="0"/>
              </a:rPr>
              <a:t>0</a:t>
            </a:r>
            <a:r>
              <a:rPr lang="en-US" altLang="en-US" sz="2400" dirty="0">
                <a:solidFill>
                  <a:srgbClr val="000000"/>
                </a:solidFill>
                <a:latin typeface="Times New Roman" pitchFamily="18" charset="0"/>
                <a:ea typeface="Calibri" pitchFamily="34" charset="0"/>
                <a:cs typeface="Times New Roman" pitchFamily="18" charset="0"/>
              </a:rPr>
              <a:t>K</a:t>
            </a:r>
            <a:r>
              <a:rPr lang="el-GR" altLang="en-US" sz="2400" dirty="0">
                <a:solidFill>
                  <a:srgbClr val="000000"/>
                </a:solidFill>
                <a:latin typeface="Times New Roman" pitchFamily="18" charset="0"/>
                <a:ea typeface="Calibri" pitchFamily="34" charset="0"/>
                <a:cs typeface="Times New Roman" pitchFamily="18" charset="0"/>
              </a:rPr>
              <a:t>Ω</a:t>
            </a:r>
            <a:r>
              <a:rPr lang="en-GB" altLang="en-US" sz="2400" dirty="0">
                <a:solidFill>
                  <a:srgbClr val="000000"/>
                </a:solidFill>
                <a:latin typeface="Times New Roman" pitchFamily="18" charset="0"/>
                <a:ea typeface="Calibri" pitchFamily="34" charset="0"/>
                <a:cs typeface="Times New Roman" pitchFamily="18" charset="0"/>
              </a:rPr>
              <a:t>, </a:t>
            </a:r>
            <a:r>
              <a:rPr lang="en-US" altLang="en-US" sz="2400" dirty="0">
                <a:solidFill>
                  <a:srgbClr val="000000"/>
                </a:solidFill>
                <a:latin typeface="Times New Roman" pitchFamily="18" charset="0"/>
                <a:ea typeface="Calibri" pitchFamily="34" charset="0"/>
                <a:cs typeface="Times New Roman" pitchFamily="18" charset="0"/>
              </a:rPr>
              <a:t>Z3=</a:t>
            </a:r>
            <a:r>
              <a:rPr lang="en-US" altLang="en-US" sz="2400" dirty="0" err="1">
                <a:solidFill>
                  <a:srgbClr val="000000"/>
                </a:solidFill>
                <a:latin typeface="Times New Roman" pitchFamily="18" charset="0"/>
                <a:ea typeface="Calibri" pitchFamily="34" charset="0"/>
                <a:cs typeface="Times New Roman" pitchFamily="18" charset="0"/>
              </a:rPr>
              <a:t>Zs</a:t>
            </a:r>
            <a:r>
              <a:rPr lang="en-US" altLang="en-US" sz="2400" dirty="0">
                <a:solidFill>
                  <a:srgbClr val="000000"/>
                </a:solidFill>
                <a:latin typeface="Times New Roman" pitchFamily="18" charset="0"/>
                <a:ea typeface="Calibri" pitchFamily="34" charset="0"/>
                <a:cs typeface="Times New Roman" pitchFamily="18" charset="0"/>
              </a:rPr>
              <a:t> is a 10nF capacitor in series with an 0.8 K</a:t>
            </a:r>
            <a:r>
              <a:rPr lang="el-GR" altLang="en-US" sz="2400" dirty="0">
                <a:solidFill>
                  <a:srgbClr val="000000"/>
                </a:solidFill>
                <a:latin typeface="Times New Roman" pitchFamily="18" charset="0"/>
                <a:ea typeface="Calibri" pitchFamily="34" charset="0"/>
                <a:cs typeface="Times New Roman" pitchFamily="18" charset="0"/>
              </a:rPr>
              <a:t>Ω</a:t>
            </a:r>
            <a:r>
              <a:rPr lang="en-GB" altLang="en-US" sz="2400" dirty="0">
                <a:solidFill>
                  <a:srgbClr val="000000"/>
                </a:solidFill>
                <a:latin typeface="Times New Roman" pitchFamily="18" charset="0"/>
                <a:ea typeface="Calibri" pitchFamily="34" charset="0"/>
                <a:cs typeface="Times New Roman" pitchFamily="18" charset="0"/>
              </a:rPr>
              <a:t> </a:t>
            </a:r>
            <a:r>
              <a:rPr lang="en-US" altLang="en-US" sz="2400" dirty="0">
                <a:solidFill>
                  <a:srgbClr val="000000"/>
                </a:solidFill>
                <a:latin typeface="Times New Roman" pitchFamily="18" charset="0"/>
                <a:ea typeface="Calibri" pitchFamily="34" charset="0"/>
                <a:cs typeface="Times New Roman" pitchFamily="18" charset="0"/>
              </a:rPr>
              <a:t>resistor, and the frequency of the supply is 1kHz. Calculate Zx, Rx, and Cx.</a:t>
            </a:r>
            <a:endParaRPr lang="en-US" altLang="en-US" sz="2000" dirty="0">
              <a:latin typeface="Calibri" pitchFamily="34" charset="0"/>
              <a:ea typeface="Calibri" pitchFamily="34" charset="0"/>
              <a:cs typeface="Times New Roman" pitchFamily="18" charset="0"/>
            </a:endParaRP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08920"/>
            <a:ext cx="5562600" cy="32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19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Autofit/>
          </a:bodyPr>
          <a:lstStyle/>
          <a:p>
            <a:pPr algn="ctr">
              <a:lnSpc>
                <a:spcPct val="150000"/>
              </a:lnSpc>
            </a:pPr>
            <a:r>
              <a:rPr lang="en-GB" sz="3200" b="1" dirty="0">
                <a:solidFill>
                  <a:schemeClr val="tx1"/>
                </a:solidFill>
              </a:rPr>
              <a:t>Signal Processing Elements</a:t>
            </a:r>
            <a:r>
              <a:rPr lang="en-GB" sz="3200" dirty="0">
                <a:solidFill>
                  <a:schemeClr val="tx1"/>
                </a:solidFill>
              </a:rPr>
              <a:t> </a:t>
            </a:r>
          </a:p>
        </p:txBody>
      </p:sp>
      <p:sp>
        <p:nvSpPr>
          <p:cNvPr id="3" name="Content Placeholder 2"/>
          <p:cNvSpPr>
            <a:spLocks noGrp="1"/>
          </p:cNvSpPr>
          <p:nvPr>
            <p:ph idx="1"/>
          </p:nvPr>
        </p:nvSpPr>
        <p:spPr>
          <a:xfrm>
            <a:off x="179512" y="692696"/>
            <a:ext cx="8712968" cy="5904656"/>
          </a:xfrm>
        </p:spPr>
        <p:txBody>
          <a:bodyPr>
            <a:normAutofit/>
          </a:bodyPr>
          <a:lstStyle/>
          <a:p>
            <a:pPr algn="just">
              <a:lnSpc>
                <a:spcPct val="150000"/>
              </a:lnSpc>
              <a:buFont typeface="Wingdings" panose="05000000000000000000" pitchFamily="2" charset="2"/>
              <a:buChar char="Ø"/>
            </a:pPr>
            <a:r>
              <a:rPr lang="en-GB" sz="2400" dirty="0"/>
              <a:t>These elements take the output of the conditioning element and convert it into a form more suitable for presentation.</a:t>
            </a:r>
          </a:p>
          <a:p>
            <a:pPr lvl="1" algn="just">
              <a:lnSpc>
                <a:spcPct val="150000"/>
              </a:lnSpc>
              <a:buFont typeface="Wingdings" panose="05000000000000000000" pitchFamily="2" charset="2"/>
              <a:buChar char="ü"/>
            </a:pPr>
            <a:r>
              <a:rPr lang="en-GB" dirty="0"/>
              <a:t>ADC which converts a voltage into a digital form for input to a computer  </a:t>
            </a:r>
          </a:p>
          <a:p>
            <a:pPr lvl="1" algn="just">
              <a:lnSpc>
                <a:spcPct val="150000"/>
              </a:lnSpc>
              <a:buFont typeface="Wingdings" panose="05000000000000000000" pitchFamily="2" charset="2"/>
              <a:buChar char="ü"/>
            </a:pPr>
            <a:r>
              <a:rPr lang="en-GB" dirty="0"/>
              <a:t>Computer which calculates the measured value of the variable from the incoming digital data. </a:t>
            </a:r>
          </a:p>
          <a:p>
            <a:pPr marL="27432" indent="0" algn="just">
              <a:lnSpc>
                <a:spcPct val="150000"/>
              </a:lnSpc>
              <a:buNone/>
            </a:pPr>
            <a:r>
              <a:rPr lang="en-GB" sz="2400" b="1" dirty="0"/>
              <a:t>ADC: </a:t>
            </a:r>
            <a:r>
              <a:rPr lang="en-GB" sz="2400" dirty="0"/>
              <a:t> </a:t>
            </a:r>
          </a:p>
          <a:p>
            <a:pPr marL="370332" indent="-342900" algn="just">
              <a:lnSpc>
                <a:spcPct val="150000"/>
              </a:lnSpc>
              <a:buFont typeface="Wingdings" panose="05000000000000000000" pitchFamily="2" charset="2"/>
              <a:buChar char="Ø"/>
            </a:pPr>
            <a:r>
              <a:rPr lang="en-GB" sz="2400" dirty="0"/>
              <a:t>The circuit has only one input with ‘n’ number of digital outputs. </a:t>
            </a:r>
          </a:p>
          <a:p>
            <a:pPr marL="27432" indent="0" algn="just">
              <a:lnSpc>
                <a:spcPct val="150000"/>
              </a:lnSpc>
              <a:buNone/>
            </a:pPr>
            <a:endParaRPr lang="en-GB" sz="2400" dirty="0"/>
          </a:p>
        </p:txBody>
      </p:sp>
    </p:spTree>
    <p:extLst>
      <p:ext uri="{BB962C8B-B14F-4D97-AF65-F5344CB8AC3E}">
        <p14:creationId xmlns:p14="http://schemas.microsoft.com/office/powerpoint/2010/main" val="825468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3200" b="1" dirty="0">
                <a:solidFill>
                  <a:schemeClr val="tx1"/>
                </a:solidFill>
              </a:rPr>
              <a:t>Cont..</a:t>
            </a:r>
          </a:p>
        </p:txBody>
      </p:sp>
      <p:sp>
        <p:nvSpPr>
          <p:cNvPr id="3" name="Content Placeholder 2"/>
          <p:cNvSpPr>
            <a:spLocks noGrp="1"/>
          </p:cNvSpPr>
          <p:nvPr>
            <p:ph idx="1"/>
          </p:nvPr>
        </p:nvSpPr>
        <p:spPr>
          <a:xfrm>
            <a:off x="179512" y="692696"/>
            <a:ext cx="8712968" cy="5904656"/>
          </a:xfrm>
        </p:spPr>
        <p:txBody>
          <a:bodyPr>
            <a:normAutofit/>
          </a:bodyPr>
          <a:lstStyle/>
          <a:p>
            <a:pPr algn="just">
              <a:buFont typeface="Wingdings" panose="05000000000000000000" pitchFamily="2" charset="2"/>
              <a:buChar char="Ø"/>
            </a:pPr>
            <a:r>
              <a:rPr lang="en-GB" sz="2400" dirty="0"/>
              <a:t>The figure shown below shows this situation. </a:t>
            </a:r>
          </a:p>
          <a:p>
            <a:pPr algn="just">
              <a:buFont typeface="Wingdings" panose="05000000000000000000" pitchFamily="2" charset="2"/>
              <a:buChar char="Ø"/>
            </a:pPr>
            <a:endParaRPr lang="en-GB" sz="2400" dirty="0"/>
          </a:p>
          <a:p>
            <a:pPr algn="just">
              <a:buFont typeface="Wingdings" panose="05000000000000000000" pitchFamily="2" charset="2"/>
              <a:buChar char="Ø"/>
            </a:pPr>
            <a:endParaRPr lang="en-GB" sz="2400" dirty="0"/>
          </a:p>
          <a:p>
            <a:pPr algn="just">
              <a:buFont typeface="Wingdings" panose="05000000000000000000" pitchFamily="2" charset="2"/>
              <a:buChar char="Ø"/>
            </a:pPr>
            <a:endParaRPr lang="en-GB" sz="2400" dirty="0"/>
          </a:p>
          <a:p>
            <a:pPr algn="just">
              <a:buFont typeface="Wingdings" panose="05000000000000000000" pitchFamily="2" charset="2"/>
              <a:buChar char="Ø"/>
            </a:pPr>
            <a:endParaRPr lang="en-GB" sz="2400" dirty="0"/>
          </a:p>
          <a:p>
            <a:pPr algn="just">
              <a:lnSpc>
                <a:spcPct val="150000"/>
              </a:lnSpc>
              <a:buFont typeface="Wingdings" panose="05000000000000000000" pitchFamily="2" charset="2"/>
              <a:buChar char="Ø"/>
            </a:pPr>
            <a:r>
              <a:rPr lang="en-GB" sz="2400" dirty="0"/>
              <a:t>A DAC, on the other hand, inputs a binary number and outputs an analog voltage or current signal.</a:t>
            </a:r>
          </a:p>
          <a:p>
            <a:pPr marL="0" indent="0" algn="just">
              <a:buNone/>
            </a:pPr>
            <a:endParaRPr lang="en-GB"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15722"/>
            <a:ext cx="2508498" cy="168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203039"/>
            <a:ext cx="295232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6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3200" b="1" dirty="0">
                <a:solidFill>
                  <a:schemeClr val="tx1"/>
                </a:solidFill>
              </a:rPr>
              <a:t>Cont..</a:t>
            </a:r>
          </a:p>
        </p:txBody>
      </p:sp>
      <p:sp>
        <p:nvSpPr>
          <p:cNvPr id="3" name="Content Placeholder 2"/>
          <p:cNvSpPr>
            <a:spLocks noGrp="1"/>
          </p:cNvSpPr>
          <p:nvPr>
            <p:ph idx="1"/>
          </p:nvPr>
        </p:nvSpPr>
        <p:spPr>
          <a:xfrm>
            <a:off x="179512" y="692696"/>
            <a:ext cx="8712968" cy="5976664"/>
          </a:xfrm>
        </p:spPr>
        <p:txBody>
          <a:bodyPr>
            <a:noAutofit/>
          </a:bodyPr>
          <a:lstStyle/>
          <a:p>
            <a:pPr algn="just">
              <a:lnSpc>
                <a:spcPct val="150000"/>
              </a:lnSpc>
              <a:buFont typeface="Wingdings" panose="05000000000000000000" pitchFamily="2" charset="2"/>
              <a:buChar char="Ø"/>
            </a:pPr>
            <a:r>
              <a:rPr lang="en-GB" sz="2400" dirty="0"/>
              <a:t>Together, they are often used in digital systems to provide complete interface with analog sensors and output devices for control systems such as those used in automations.</a:t>
            </a:r>
          </a:p>
          <a:p>
            <a:pPr marL="0" indent="0" algn="just">
              <a:lnSpc>
                <a:spcPct val="150000"/>
              </a:lnSpc>
              <a:buNone/>
            </a:pPr>
            <a:endParaRPr lang="en-GB" sz="2400" dirty="0"/>
          </a:p>
          <a:p>
            <a:pPr marL="0" indent="0" algn="just">
              <a:lnSpc>
                <a:spcPct val="150000"/>
              </a:lnSpc>
              <a:buNone/>
            </a:pPr>
            <a:endParaRPr lang="en-GB" sz="2400" dirty="0"/>
          </a:p>
          <a:p>
            <a:pPr algn="just">
              <a:lnSpc>
                <a:spcPct val="150000"/>
              </a:lnSpc>
              <a:buFont typeface="Wingdings" panose="05000000000000000000" pitchFamily="2" charset="2"/>
              <a:buChar char="Ø"/>
            </a:pPr>
            <a:r>
              <a:rPr lang="en-GB" sz="2400" dirty="0"/>
              <a:t>We have a number of Analog to Digital Converters, The commonly used ones are :</a:t>
            </a:r>
          </a:p>
          <a:p>
            <a:pPr marL="708660" lvl="1" indent="-342900" algn="just">
              <a:lnSpc>
                <a:spcPct val="150000"/>
              </a:lnSpc>
              <a:buFont typeface="Wingdings" panose="05000000000000000000" pitchFamily="2" charset="2"/>
              <a:buChar char="ü"/>
            </a:pPr>
            <a:r>
              <a:rPr lang="en-GB" dirty="0"/>
              <a:t>Flash ADC</a:t>
            </a:r>
          </a:p>
          <a:p>
            <a:pPr marL="708660" lvl="1" indent="-342900" algn="just">
              <a:lnSpc>
                <a:spcPct val="150000"/>
              </a:lnSpc>
              <a:buFont typeface="Wingdings" panose="05000000000000000000" pitchFamily="2" charset="2"/>
              <a:buChar char="ü"/>
            </a:pPr>
            <a:r>
              <a:rPr lang="en-GB" dirty="0"/>
              <a:t>Digital Ramp ADC</a:t>
            </a:r>
          </a:p>
          <a:p>
            <a:pPr marL="708660" lvl="1" indent="-342900" algn="just">
              <a:lnSpc>
                <a:spcPct val="150000"/>
              </a:lnSpc>
              <a:buFont typeface="Wingdings" panose="05000000000000000000" pitchFamily="2" charset="2"/>
              <a:buChar char="ü"/>
            </a:pPr>
            <a:r>
              <a:rPr lang="en-GB" dirty="0"/>
              <a:t>Successive Approximation AD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76872"/>
            <a:ext cx="375205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6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609600"/>
          </a:xfrm>
        </p:spPr>
        <p:txBody>
          <a:bodyPr>
            <a:normAutofit fontScale="90000"/>
          </a:bodyPr>
          <a:lstStyle/>
          <a:p>
            <a:pPr algn="ctr"/>
            <a:r>
              <a:rPr lang="en-US" sz="4000" b="1" dirty="0">
                <a:solidFill>
                  <a:schemeClr val="tx1"/>
                </a:solidFill>
                <a:latin typeface="Cambria" panose="02040503050406030204" pitchFamily="18" charset="0"/>
                <a:ea typeface="Cambria" panose="02040503050406030204" pitchFamily="18" charset="0"/>
              </a:rPr>
              <a:t>Filter</a:t>
            </a:r>
            <a:r>
              <a:rPr lang="en-US" dirty="0">
                <a:latin typeface="Cambria" panose="02040503050406030204" pitchFamily="18" charset="0"/>
                <a:ea typeface="Cambria" panose="02040503050406030204" pitchFamily="18" charset="0"/>
              </a:rPr>
              <a:t> </a:t>
            </a:r>
          </a:p>
        </p:txBody>
      </p:sp>
      <p:sp>
        <p:nvSpPr>
          <p:cNvPr id="3" name="Slide Number Placeholder 2"/>
          <p:cNvSpPr>
            <a:spLocks noGrp="1"/>
          </p:cNvSpPr>
          <p:nvPr>
            <p:ph type="sldNum" sz="quarter" idx="12"/>
          </p:nvPr>
        </p:nvSpPr>
        <p:spPr/>
        <p:txBody>
          <a:bodyPr/>
          <a:lstStyle/>
          <a:p>
            <a:fld id="{C0FAF07E-A3D5-413D-93DE-669933D0282C}" type="slidenum">
              <a:rPr lang="en-US" smtClean="0"/>
              <a:pPr/>
              <a:t>2</a:t>
            </a:fld>
            <a:endParaRPr lang="en-US"/>
          </a:p>
        </p:txBody>
      </p:sp>
      <p:sp>
        <p:nvSpPr>
          <p:cNvPr id="4" name="Content Placeholder 3"/>
          <p:cNvSpPr>
            <a:spLocks noGrp="1"/>
          </p:cNvSpPr>
          <p:nvPr>
            <p:ph sz="quarter" idx="1"/>
          </p:nvPr>
        </p:nvSpPr>
        <p:spPr>
          <a:xfrm>
            <a:off x="251521" y="792162"/>
            <a:ext cx="8712968" cy="5875338"/>
          </a:xfrm>
        </p:spPr>
        <p:txBody>
          <a:bodyPr>
            <a:noAutofit/>
          </a:bodyPr>
          <a:lstStyle/>
          <a:p>
            <a:pPr>
              <a:lnSpc>
                <a:spcPct val="150000"/>
              </a:lnSpc>
              <a:buFont typeface="Wingdings" panose="05000000000000000000" pitchFamily="2" charset="2"/>
              <a:buChar char="Ø"/>
              <a:defRPr/>
            </a:pPr>
            <a:r>
              <a:rPr lang="en-US" sz="2400" dirty="0">
                <a:ea typeface="Cambria" panose="02040503050406030204" pitchFamily="18" charset="0"/>
                <a:cs typeface="Arial" charset="0"/>
              </a:rPr>
              <a:t>Reject useless noise within certain frequency range.</a:t>
            </a:r>
          </a:p>
          <a:p>
            <a:pPr>
              <a:lnSpc>
                <a:spcPct val="150000"/>
              </a:lnSpc>
              <a:buFont typeface="Wingdings" panose="05000000000000000000" pitchFamily="2" charset="2"/>
              <a:buChar char="Ø"/>
              <a:defRPr/>
            </a:pPr>
            <a:r>
              <a:rPr lang="en-US" sz="2400" dirty="0">
                <a:ea typeface="Cambria" panose="02040503050406030204" pitchFamily="18" charset="0"/>
                <a:cs typeface="Arial" charset="0"/>
              </a:rPr>
              <a:t>Prevent signal aliasing and distortion.</a:t>
            </a:r>
            <a:endParaRPr lang="en-MY" altLang="en-US" sz="2400" dirty="0"/>
          </a:p>
          <a:p>
            <a:pPr algn="just">
              <a:lnSpc>
                <a:spcPct val="150000"/>
              </a:lnSpc>
              <a:spcBef>
                <a:spcPct val="0"/>
              </a:spcBef>
              <a:buFont typeface="Wingdings" panose="05000000000000000000" pitchFamily="2" charset="2"/>
              <a:buChar char="Ø"/>
            </a:pPr>
            <a:r>
              <a:rPr lang="en-MY" altLang="en-US" sz="2400" dirty="0"/>
              <a:t>Consist at least one pass band, which is a band of frequencies that the output is approximately equal to input and attenuation band that the output is equal to zero.</a:t>
            </a:r>
          </a:p>
          <a:p>
            <a:pPr algn="just">
              <a:lnSpc>
                <a:spcPct val="150000"/>
              </a:lnSpc>
              <a:spcBef>
                <a:spcPct val="0"/>
              </a:spcBef>
              <a:buFont typeface="Wingdings" panose="05000000000000000000" pitchFamily="2" charset="2"/>
              <a:buChar char="Ø"/>
            </a:pPr>
            <a:r>
              <a:rPr lang="en-MY" altLang="en-US" sz="2400" dirty="0"/>
              <a:t>Cut-off frequencies is the frequencies that separate the various pass and attenuation bands.</a:t>
            </a:r>
          </a:p>
          <a:p>
            <a:pPr algn="just">
              <a:lnSpc>
                <a:spcPct val="150000"/>
              </a:lnSpc>
              <a:spcBef>
                <a:spcPct val="0"/>
              </a:spcBef>
              <a:buFont typeface="Wingdings" panose="05000000000000000000" pitchFamily="2" charset="2"/>
              <a:buChar char="Ø"/>
            </a:pPr>
            <a:r>
              <a:rPr lang="en-MY" altLang="en-US" sz="2400" dirty="0"/>
              <a:t>Two types of filter:</a:t>
            </a:r>
          </a:p>
          <a:p>
            <a:pPr algn="just">
              <a:lnSpc>
                <a:spcPct val="150000"/>
              </a:lnSpc>
              <a:spcBef>
                <a:spcPct val="0"/>
              </a:spcBef>
              <a:buNone/>
            </a:pPr>
            <a:r>
              <a:rPr lang="en-MY" altLang="en-US" sz="2400" dirty="0"/>
              <a:t>	</a:t>
            </a:r>
            <a:r>
              <a:rPr lang="en-MY" altLang="en-US" sz="2400" dirty="0">
                <a:sym typeface="Wingdings" panose="05000000000000000000" pitchFamily="2" charset="2"/>
              </a:rPr>
              <a:t> </a:t>
            </a:r>
            <a:r>
              <a:rPr lang="en-MY" altLang="en-US" sz="2400" dirty="0"/>
              <a:t>Passive Filters</a:t>
            </a:r>
          </a:p>
          <a:p>
            <a:pPr algn="just">
              <a:lnSpc>
                <a:spcPct val="150000"/>
              </a:lnSpc>
              <a:spcBef>
                <a:spcPct val="0"/>
              </a:spcBef>
              <a:buNone/>
            </a:pPr>
            <a:r>
              <a:rPr lang="en-MY" altLang="en-US" sz="2400" dirty="0"/>
              <a:t>	</a:t>
            </a:r>
            <a:r>
              <a:rPr lang="en-MY" altLang="en-US" sz="2400" dirty="0">
                <a:sym typeface="Wingdings" panose="05000000000000000000" pitchFamily="2" charset="2"/>
              </a:rPr>
              <a:t> </a:t>
            </a:r>
            <a:r>
              <a:rPr lang="en-MY" altLang="en-US" sz="2400" dirty="0"/>
              <a:t>Active Filters</a:t>
            </a:r>
          </a:p>
        </p:txBody>
      </p:sp>
    </p:spTree>
    <p:extLst>
      <p:ext uri="{BB962C8B-B14F-4D97-AF65-F5344CB8AC3E}">
        <p14:creationId xmlns:p14="http://schemas.microsoft.com/office/powerpoint/2010/main" val="91269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936104"/>
          </a:xfrm>
        </p:spPr>
        <p:txBody>
          <a:bodyPr>
            <a:noAutofit/>
          </a:bodyPr>
          <a:lstStyle/>
          <a:p>
            <a:pPr algn="ctr"/>
            <a:r>
              <a:rPr lang="en-GB" sz="2800" b="1" dirty="0">
                <a:solidFill>
                  <a:schemeClr val="tx1"/>
                </a:solidFill>
              </a:rPr>
              <a:t>Chapter Four</a:t>
            </a:r>
            <a:br>
              <a:rPr lang="en-GB" sz="2800" b="1" dirty="0">
                <a:solidFill>
                  <a:schemeClr val="tx1"/>
                </a:solidFill>
              </a:rPr>
            </a:br>
            <a:r>
              <a:rPr lang="en-GB" sz="2800" b="1" dirty="0">
                <a:solidFill>
                  <a:schemeClr val="tx1"/>
                </a:solidFill>
              </a:rPr>
              <a:t>Data Presentation Elements</a:t>
            </a:r>
            <a:r>
              <a:rPr lang="en-GB" sz="2800" dirty="0">
                <a:solidFill>
                  <a:schemeClr val="tx1"/>
                </a:solidFill>
              </a:rPr>
              <a:t> </a:t>
            </a:r>
          </a:p>
        </p:txBody>
      </p:sp>
      <p:sp>
        <p:nvSpPr>
          <p:cNvPr id="3" name="Content Placeholder 2"/>
          <p:cNvSpPr>
            <a:spLocks noGrp="1"/>
          </p:cNvSpPr>
          <p:nvPr>
            <p:ph idx="1"/>
          </p:nvPr>
        </p:nvSpPr>
        <p:spPr>
          <a:xfrm>
            <a:off x="179512" y="1052736"/>
            <a:ext cx="8712968" cy="5616624"/>
          </a:xfrm>
        </p:spPr>
        <p:txBody>
          <a:bodyPr>
            <a:normAutofit lnSpcReduction="10000"/>
          </a:bodyPr>
          <a:lstStyle/>
          <a:p>
            <a:pPr algn="just">
              <a:lnSpc>
                <a:spcPct val="150000"/>
              </a:lnSpc>
              <a:buFont typeface="Wingdings" panose="05000000000000000000" pitchFamily="2" charset="2"/>
              <a:buChar char="Ø"/>
            </a:pPr>
            <a:r>
              <a:rPr lang="en-GB" sz="2400" dirty="0"/>
              <a:t>The data presentation element is the final element in the measurement system,</a:t>
            </a:r>
          </a:p>
          <a:p>
            <a:pPr algn="just">
              <a:lnSpc>
                <a:spcPct val="150000"/>
              </a:lnSpc>
              <a:buFont typeface="Wingdings" panose="05000000000000000000" pitchFamily="2" charset="2"/>
              <a:buChar char="Ø"/>
            </a:pPr>
            <a:r>
              <a:rPr lang="en-GB" sz="2400" dirty="0"/>
              <a:t>Its function being to communicate the measured value of the variable to a human observer. </a:t>
            </a:r>
          </a:p>
          <a:p>
            <a:pPr algn="just">
              <a:lnSpc>
                <a:spcPct val="150000"/>
              </a:lnSpc>
              <a:buFont typeface="Wingdings" panose="05000000000000000000" pitchFamily="2" charset="2"/>
              <a:buChar char="Ø"/>
            </a:pPr>
            <a:r>
              <a:rPr lang="en-GB" sz="2400" dirty="0"/>
              <a:t>Next figure  classifies data presentation elements in wide current use ,</a:t>
            </a:r>
          </a:p>
          <a:p>
            <a:pPr algn="just">
              <a:lnSpc>
                <a:spcPct val="150000"/>
              </a:lnSpc>
              <a:buFont typeface="Wingdings" panose="05000000000000000000" pitchFamily="2" charset="2"/>
              <a:buChar char="Ø"/>
            </a:pPr>
            <a:r>
              <a:rPr lang="en-GB" sz="2400" dirty="0"/>
              <a:t>It begins by classifying elements into displays and recorders</a:t>
            </a:r>
            <a:r>
              <a:rPr lang="en-GB" sz="2400" b="1" dirty="0"/>
              <a:t>/</a:t>
            </a:r>
            <a:r>
              <a:rPr lang="en-GB" sz="2400" dirty="0"/>
              <a:t>printers. </a:t>
            </a:r>
          </a:p>
          <a:p>
            <a:pPr algn="just">
              <a:lnSpc>
                <a:spcPct val="150000"/>
              </a:lnSpc>
              <a:buFont typeface="Wingdings" panose="05000000000000000000" pitchFamily="2" charset="2"/>
              <a:buChar char="Ø"/>
            </a:pPr>
            <a:r>
              <a:rPr lang="en-GB" sz="2400" dirty="0"/>
              <a:t>If no permanent record of measured variables is required, then displays can be used. </a:t>
            </a:r>
          </a:p>
        </p:txBody>
      </p:sp>
    </p:spTree>
    <p:extLst>
      <p:ext uri="{BB962C8B-B14F-4D97-AF65-F5344CB8AC3E}">
        <p14:creationId xmlns:p14="http://schemas.microsoft.com/office/powerpoint/2010/main" val="82546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3200" b="1" dirty="0">
                <a:solidFill>
                  <a:schemeClr val="tx1"/>
                </a:solidFill>
              </a:rPr>
              <a:t>Cont..</a:t>
            </a:r>
          </a:p>
        </p:txBody>
      </p:sp>
      <p:sp>
        <p:nvSpPr>
          <p:cNvPr id="3" name="Content Placeholder 2"/>
          <p:cNvSpPr>
            <a:spLocks noGrp="1"/>
          </p:cNvSpPr>
          <p:nvPr>
            <p:ph idx="1"/>
          </p:nvPr>
        </p:nvSpPr>
        <p:spPr>
          <a:xfrm>
            <a:off x="179512" y="692696"/>
            <a:ext cx="8712968" cy="5904656"/>
          </a:xfrm>
        </p:spPr>
        <p:txBody>
          <a:bodyPr>
            <a:normAutofit/>
          </a:bodyPr>
          <a:lstStyle/>
          <a:p>
            <a:pPr algn="just">
              <a:lnSpc>
                <a:spcPct val="150000"/>
              </a:lnSpc>
              <a:buFont typeface="Wingdings" panose="05000000000000000000" pitchFamily="2" charset="2"/>
              <a:buChar char="Ø"/>
            </a:pPr>
            <a:r>
              <a:rPr lang="en-GB" sz="2400" dirty="0"/>
              <a:t>A choice must first be made between analogue pointer</a:t>
            </a:r>
            <a:r>
              <a:rPr lang="en-GB" sz="2400" b="1" dirty="0"/>
              <a:t>–</a:t>
            </a:r>
            <a:r>
              <a:rPr lang="en-GB" sz="2400" dirty="0"/>
              <a:t>scale</a:t>
            </a:r>
            <a:br>
              <a:rPr lang="en-GB" sz="2400" dirty="0"/>
            </a:br>
            <a:r>
              <a:rPr lang="en-GB" sz="2400" dirty="0"/>
              <a:t>indicators and digital displays. </a:t>
            </a:r>
          </a:p>
          <a:p>
            <a:pPr marL="0" indent="0" algn="just">
              <a:lnSpc>
                <a:spcPct val="150000"/>
              </a:lnSpc>
              <a:buNone/>
            </a:pPr>
            <a:endParaRPr lang="en-GB" sz="24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698477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6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2800" b="1" dirty="0">
                <a:solidFill>
                  <a:schemeClr val="tx1"/>
                </a:solidFill>
              </a:rPr>
              <a:t>Pointer–scale indicators</a:t>
            </a:r>
            <a:r>
              <a:rPr lang="en-GB" sz="2800" dirty="0">
                <a:solidFill>
                  <a:schemeClr val="tx1"/>
                </a:solidFill>
              </a:rPr>
              <a:t> </a:t>
            </a:r>
          </a:p>
        </p:txBody>
      </p:sp>
      <p:sp>
        <p:nvSpPr>
          <p:cNvPr id="3" name="Content Placeholder 2"/>
          <p:cNvSpPr>
            <a:spLocks noGrp="1"/>
          </p:cNvSpPr>
          <p:nvPr>
            <p:ph idx="1"/>
          </p:nvPr>
        </p:nvSpPr>
        <p:spPr>
          <a:xfrm>
            <a:off x="179512" y="692696"/>
            <a:ext cx="8712968" cy="5904656"/>
          </a:xfrm>
        </p:spPr>
        <p:txBody>
          <a:bodyPr>
            <a:normAutofit/>
          </a:bodyPr>
          <a:lstStyle/>
          <a:p>
            <a:pPr algn="just">
              <a:lnSpc>
                <a:spcPct val="150000"/>
              </a:lnSpc>
              <a:buFont typeface="Wingdings" panose="05000000000000000000" pitchFamily="2" charset="2"/>
              <a:buChar char="Ø"/>
            </a:pPr>
            <a:r>
              <a:rPr lang="en-GB" sz="2400" dirty="0"/>
              <a:t>These are analogue display devices. </a:t>
            </a:r>
          </a:p>
          <a:p>
            <a:pPr algn="just">
              <a:lnSpc>
                <a:spcPct val="150000"/>
              </a:lnSpc>
              <a:buFont typeface="Wingdings" panose="05000000000000000000" pitchFamily="2" charset="2"/>
              <a:buChar char="Ø"/>
            </a:pPr>
            <a:r>
              <a:rPr lang="en-GB" sz="2400" dirty="0"/>
              <a:t>The figure depicted below shows simplified diagrams and</a:t>
            </a:r>
            <a:br>
              <a:rPr lang="en-GB" sz="2400" dirty="0"/>
            </a:br>
            <a:r>
              <a:rPr lang="en-GB" sz="2400" dirty="0"/>
              <a:t>an equivalent circuit for a moving coil indicator connected to a Thévenin signal source </a:t>
            </a:r>
            <a:r>
              <a:rPr lang="en-GB" sz="2400" i="1" dirty="0"/>
              <a:t>ETh</a:t>
            </a:r>
            <a:r>
              <a:rPr lang="en-GB" sz="2400" dirty="0"/>
              <a:t>, </a:t>
            </a:r>
            <a:r>
              <a:rPr lang="en-GB" sz="2400" i="1" dirty="0"/>
              <a:t>RTh.</a:t>
            </a:r>
            <a:r>
              <a:rPr lang="en-GB" sz="2400" dirty="0"/>
              <a:t> </a:t>
            </a:r>
          </a:p>
          <a:p>
            <a:pPr marL="0" indent="0" algn="just">
              <a:lnSpc>
                <a:spcPct val="150000"/>
              </a:lnSpc>
              <a:buNone/>
            </a:pPr>
            <a:endParaRPr lang="en-GB"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22" y="3068960"/>
            <a:ext cx="383857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068960"/>
            <a:ext cx="266429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6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3200" b="1" dirty="0">
                <a:solidFill>
                  <a:schemeClr val="tx1"/>
                </a:solidFill>
              </a:rPr>
              <a:t>Cont..</a:t>
            </a:r>
          </a:p>
        </p:txBody>
      </p:sp>
      <p:sp>
        <p:nvSpPr>
          <p:cNvPr id="3" name="Content Placeholder 2"/>
          <p:cNvSpPr>
            <a:spLocks noGrp="1"/>
          </p:cNvSpPr>
          <p:nvPr>
            <p:ph idx="1"/>
          </p:nvPr>
        </p:nvSpPr>
        <p:spPr>
          <a:xfrm>
            <a:off x="179512" y="692696"/>
            <a:ext cx="8712968" cy="5904656"/>
          </a:xfrm>
        </p:spPr>
        <p:txBody>
          <a:bodyPr>
            <a:normAutofit/>
          </a:bodyPr>
          <a:lstStyle/>
          <a:p>
            <a:pPr algn="just">
              <a:lnSpc>
                <a:spcPct val="150000"/>
              </a:lnSpc>
              <a:buFont typeface="Wingdings" panose="05000000000000000000" pitchFamily="2" charset="2"/>
              <a:buChar char="Ø"/>
            </a:pPr>
            <a:r>
              <a:rPr lang="en-GB" sz="2400" dirty="0"/>
              <a:t>The coil is situated in a radial magnetic field of flux density </a:t>
            </a:r>
            <a:r>
              <a:rPr lang="en-GB" sz="2400" i="1" dirty="0"/>
              <a:t>B</a:t>
            </a:r>
            <a:r>
              <a:rPr lang="en-GB" sz="2400" dirty="0"/>
              <a:t>, so that a current </a:t>
            </a:r>
            <a:r>
              <a:rPr lang="en-GB" sz="2400" i="1" dirty="0"/>
              <a:t>i </a:t>
            </a:r>
            <a:r>
              <a:rPr lang="en-GB" sz="2400" dirty="0"/>
              <a:t>through the coil produces a deflecting torque. </a:t>
            </a:r>
          </a:p>
          <a:p>
            <a:pPr algn="just">
              <a:lnSpc>
                <a:spcPct val="150000"/>
              </a:lnSpc>
              <a:buFont typeface="Wingdings" panose="05000000000000000000" pitchFamily="2" charset="2"/>
              <a:buChar char="Ø"/>
            </a:pPr>
            <a:r>
              <a:rPr lang="en-GB" sz="2400" dirty="0"/>
              <a:t>This deflecting torque is opposed by the spring restoring torque .</a:t>
            </a:r>
          </a:p>
          <a:p>
            <a:pPr algn="just">
              <a:lnSpc>
                <a:spcPct val="150000"/>
              </a:lnSpc>
              <a:buFont typeface="Wingdings" panose="05000000000000000000" pitchFamily="2" charset="2"/>
              <a:buChar char="Ø"/>
            </a:pPr>
            <a:r>
              <a:rPr lang="en-GB" sz="2400" dirty="0"/>
              <a:t>The difference between this torques is the net torque responsible for the final deflection of the pointer. </a:t>
            </a:r>
          </a:p>
        </p:txBody>
      </p:sp>
    </p:spTree>
    <p:extLst>
      <p:ext uri="{BB962C8B-B14F-4D97-AF65-F5344CB8AC3E}">
        <p14:creationId xmlns:p14="http://schemas.microsoft.com/office/powerpoint/2010/main" val="82546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2800" b="1" dirty="0">
                <a:solidFill>
                  <a:schemeClr val="tx1"/>
                </a:solidFill>
              </a:rPr>
              <a:t>Digital display principles</a:t>
            </a:r>
            <a:r>
              <a:rPr lang="en-GB" sz="2800" dirty="0">
                <a:solidFill>
                  <a:schemeClr val="tx1"/>
                </a:solidFill>
              </a:rPr>
              <a:t> </a:t>
            </a:r>
          </a:p>
        </p:txBody>
      </p:sp>
      <p:sp>
        <p:nvSpPr>
          <p:cNvPr id="3" name="Content Placeholder 2"/>
          <p:cNvSpPr>
            <a:spLocks noGrp="1"/>
          </p:cNvSpPr>
          <p:nvPr>
            <p:ph idx="1"/>
          </p:nvPr>
        </p:nvSpPr>
        <p:spPr>
          <a:xfrm>
            <a:off x="179512" y="692696"/>
            <a:ext cx="8712968" cy="5904656"/>
          </a:xfrm>
        </p:spPr>
        <p:txBody>
          <a:bodyPr>
            <a:normAutofit/>
          </a:bodyPr>
          <a:lstStyle/>
          <a:p>
            <a:pPr marL="0" indent="0" algn="just">
              <a:buNone/>
            </a:pPr>
            <a:r>
              <a:rPr lang="en-GB" sz="2400" b="1" dirty="0"/>
              <a:t>Character displays:</a:t>
            </a:r>
            <a:r>
              <a:rPr lang="en-GB" sz="2400" dirty="0"/>
              <a:t>  </a:t>
            </a:r>
          </a:p>
          <a:p>
            <a:pPr algn="just">
              <a:lnSpc>
                <a:spcPct val="150000"/>
              </a:lnSpc>
              <a:buFont typeface="Wingdings" panose="05000000000000000000" pitchFamily="2" charset="2"/>
              <a:buChar char="Ø"/>
            </a:pPr>
            <a:r>
              <a:rPr lang="en-GB" sz="2400" dirty="0"/>
              <a:t>These are used to display the numerals 0 to 9, the letters of the alphabet A to Z in either upper or lower case format, and a few other symbols such as punctuation marks. </a:t>
            </a:r>
          </a:p>
          <a:p>
            <a:pPr algn="just">
              <a:lnSpc>
                <a:spcPct val="150000"/>
              </a:lnSpc>
              <a:buFont typeface="Wingdings" panose="05000000000000000000" pitchFamily="2" charset="2"/>
              <a:buChar char="Ø"/>
            </a:pPr>
            <a:r>
              <a:rPr lang="en-GB" sz="2400" dirty="0"/>
              <a:t>Displays showing alphabetical and numerical information are often referred to as </a:t>
            </a:r>
            <a:r>
              <a:rPr lang="en-GB" sz="2400" b="1" dirty="0"/>
              <a:t>alphanumeric</a:t>
            </a:r>
            <a:r>
              <a:rPr lang="en-GB" sz="2400" dirty="0"/>
              <a:t>. </a:t>
            </a:r>
          </a:p>
          <a:p>
            <a:pPr algn="just">
              <a:lnSpc>
                <a:spcPct val="150000"/>
              </a:lnSpc>
              <a:buFont typeface="Wingdings" panose="05000000000000000000" pitchFamily="2" charset="2"/>
              <a:buChar char="Ø"/>
            </a:pPr>
            <a:r>
              <a:rPr lang="en-GB" sz="2400" dirty="0"/>
              <a:t>Figure below shows two character formats in widespread use: seven-segment and 7 by 5 dot matrix </a:t>
            </a:r>
          </a:p>
          <a:p>
            <a:pPr algn="just">
              <a:lnSpc>
                <a:spcPct val="150000"/>
              </a:lnSpc>
              <a:buFont typeface="Wingdings" panose="05000000000000000000" pitchFamily="2" charset="2"/>
              <a:buChar char="Ø"/>
            </a:pPr>
            <a:endParaRPr lang="en-GB"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167" y="5085184"/>
            <a:ext cx="1276350" cy="149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571625" cy="178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468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576064"/>
          </a:xfrm>
        </p:spPr>
        <p:txBody>
          <a:bodyPr>
            <a:normAutofit/>
          </a:bodyPr>
          <a:lstStyle/>
          <a:p>
            <a:pPr algn="ctr"/>
            <a:r>
              <a:rPr lang="en-GB" sz="2800" b="1" dirty="0">
                <a:solidFill>
                  <a:schemeClr val="tx1"/>
                </a:solidFill>
              </a:rPr>
              <a:t>Light Emitting Diode Displays</a:t>
            </a:r>
            <a:r>
              <a:rPr lang="en-GB" sz="2800" dirty="0">
                <a:solidFill>
                  <a:schemeClr val="tx1"/>
                </a:solidFill>
              </a:rPr>
              <a:t> </a:t>
            </a:r>
          </a:p>
        </p:txBody>
      </p:sp>
      <p:sp>
        <p:nvSpPr>
          <p:cNvPr id="3" name="Content Placeholder 2"/>
          <p:cNvSpPr>
            <a:spLocks noGrp="1"/>
          </p:cNvSpPr>
          <p:nvPr>
            <p:ph idx="1"/>
          </p:nvPr>
        </p:nvSpPr>
        <p:spPr>
          <a:xfrm>
            <a:off x="179512" y="692696"/>
            <a:ext cx="8712968" cy="5904656"/>
          </a:xfrm>
        </p:spPr>
        <p:txBody>
          <a:bodyPr>
            <a:normAutofit lnSpcReduction="10000"/>
          </a:bodyPr>
          <a:lstStyle/>
          <a:p>
            <a:pPr algn="just">
              <a:lnSpc>
                <a:spcPct val="150000"/>
              </a:lnSpc>
              <a:buFont typeface="Wingdings" panose="05000000000000000000" pitchFamily="2" charset="2"/>
              <a:buChar char="Ø"/>
            </a:pPr>
            <a:r>
              <a:rPr lang="en-GB" sz="2400" dirty="0"/>
              <a:t>Light-emitting diodes have the special property that when forward biased they emit electromagnetic radiation over a certain band of wavelengths.</a:t>
            </a:r>
          </a:p>
          <a:p>
            <a:pPr algn="just">
              <a:lnSpc>
                <a:spcPct val="150000"/>
              </a:lnSpc>
              <a:buFont typeface="Wingdings" panose="05000000000000000000" pitchFamily="2" charset="2"/>
              <a:buChar char="Ø"/>
            </a:pPr>
            <a:r>
              <a:rPr lang="en-GB" sz="2400" dirty="0"/>
              <a:t> Two commonly used LED materials are:</a:t>
            </a:r>
          </a:p>
          <a:p>
            <a:pPr lvl="1" algn="just">
              <a:lnSpc>
                <a:spcPct val="150000"/>
              </a:lnSpc>
              <a:buFont typeface="Wingdings" panose="05000000000000000000" pitchFamily="2" charset="2"/>
              <a:buChar char="ü"/>
            </a:pPr>
            <a:r>
              <a:rPr lang="en-GB" dirty="0"/>
              <a:t> Gallium arsenide phosphide (GaAsP), which emits red light, </a:t>
            </a:r>
          </a:p>
          <a:p>
            <a:pPr lvl="1" algn="just">
              <a:lnSpc>
                <a:spcPct val="150000"/>
              </a:lnSpc>
              <a:buFont typeface="Wingdings" panose="05000000000000000000" pitchFamily="2" charset="2"/>
              <a:buChar char="ü"/>
            </a:pPr>
            <a:r>
              <a:rPr lang="en-GB" dirty="0"/>
              <a:t>Gallium phosphide (GaP), which emits green or yellow light</a:t>
            </a:r>
          </a:p>
          <a:p>
            <a:pPr algn="just">
              <a:lnSpc>
                <a:spcPct val="150000"/>
              </a:lnSpc>
              <a:buFont typeface="Wingdings" panose="05000000000000000000" pitchFamily="2" charset="2"/>
              <a:buChar char="Ø"/>
            </a:pPr>
            <a:r>
              <a:rPr lang="en-GB" sz="2400" dirty="0"/>
              <a:t> LEDs have high power consumption, which makes them only suitable for small-scale character displays; </a:t>
            </a:r>
          </a:p>
          <a:p>
            <a:pPr algn="just">
              <a:lnSpc>
                <a:spcPct val="150000"/>
              </a:lnSpc>
              <a:buFont typeface="Wingdings" panose="05000000000000000000" pitchFamily="2" charset="2"/>
              <a:buChar char="Ø"/>
            </a:pPr>
            <a:r>
              <a:rPr lang="en-GB" sz="2400" dirty="0"/>
              <a:t>They are not used in graphic displays. </a:t>
            </a:r>
          </a:p>
        </p:txBody>
      </p:sp>
    </p:spTree>
    <p:extLst>
      <p:ext uri="{BB962C8B-B14F-4D97-AF65-F5344CB8AC3E}">
        <p14:creationId xmlns:p14="http://schemas.microsoft.com/office/powerpoint/2010/main" val="188509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1"/>
            <a:ext cx="8001000" cy="764704"/>
          </a:xfrm>
        </p:spPr>
        <p:txBody>
          <a:bodyPr>
            <a:noAutofit/>
          </a:bodyPr>
          <a:lstStyle/>
          <a:p>
            <a:pPr algn="ctr"/>
            <a:r>
              <a:rPr lang="en-US" altLang="en-US" sz="3200" b="1" dirty="0">
                <a:solidFill>
                  <a:schemeClr val="tx1"/>
                </a:solidFill>
              </a:rPr>
              <a:t>Segment Identification</a:t>
            </a:r>
          </a:p>
        </p:txBody>
      </p:sp>
      <p:sp>
        <p:nvSpPr>
          <p:cNvPr id="25603" name="Content Placeholder 20"/>
          <p:cNvSpPr>
            <a:spLocks noGrp="1" noChangeAspect="1"/>
          </p:cNvSpPr>
          <p:nvPr>
            <p:ph idx="1"/>
          </p:nvPr>
        </p:nvSpPr>
        <p:spPr>
          <a:xfrm>
            <a:off x="457200" y="692696"/>
            <a:ext cx="8219256" cy="3526879"/>
          </a:xfrm>
        </p:spPr>
        <p:txBody>
          <a:bodyPr>
            <a:noAutofit/>
          </a:bodyPr>
          <a:lstStyle/>
          <a:p>
            <a:pPr>
              <a:lnSpc>
                <a:spcPct val="150000"/>
              </a:lnSpc>
              <a:buFont typeface="Wingdings" panose="05000000000000000000" pitchFamily="2" charset="2"/>
              <a:buChar char="Ø"/>
              <a:defRPr/>
            </a:pPr>
            <a:r>
              <a:rPr lang="en-US" sz="2400" dirty="0"/>
              <a:t>A Seven-Segment Display (SSD) is simply a figure eight grouping of LEDs {some include a decimal point (DP)}.</a:t>
            </a:r>
          </a:p>
          <a:p>
            <a:pPr>
              <a:lnSpc>
                <a:spcPct val="150000"/>
              </a:lnSpc>
              <a:buFont typeface="Wingdings" panose="05000000000000000000" pitchFamily="2" charset="2"/>
              <a:buChar char="Ø"/>
              <a:defRPr/>
            </a:pPr>
            <a:r>
              <a:rPr lang="en-US" sz="2400" dirty="0"/>
              <a:t>Each Segment is labeled (a) thru (g).</a:t>
            </a:r>
          </a:p>
          <a:p>
            <a:pPr>
              <a:lnSpc>
                <a:spcPct val="150000"/>
              </a:lnSpc>
              <a:buFont typeface="Wingdings" panose="05000000000000000000" pitchFamily="2" charset="2"/>
              <a:buChar char="Ø"/>
              <a:defRPr/>
            </a:pPr>
            <a:r>
              <a:rPr lang="en-US" sz="2400" dirty="0"/>
              <a:t>SSDs are available in two configurations</a:t>
            </a:r>
          </a:p>
          <a:p>
            <a:pPr marL="742950" lvl="1" indent="-342900">
              <a:lnSpc>
                <a:spcPct val="150000"/>
              </a:lnSpc>
              <a:buFont typeface="Wingdings" panose="05000000000000000000" pitchFamily="2" charset="2"/>
              <a:buChar char="ü"/>
              <a:defRPr/>
            </a:pPr>
            <a:r>
              <a:rPr lang="en-US" dirty="0"/>
              <a:t>Common Cathode (all LED cathodes are connected)</a:t>
            </a:r>
          </a:p>
          <a:p>
            <a:pPr marL="742950" lvl="1" indent="-342900">
              <a:lnSpc>
                <a:spcPct val="150000"/>
              </a:lnSpc>
              <a:buFont typeface="Wingdings" panose="05000000000000000000" pitchFamily="2" charset="2"/>
              <a:buChar char="ü"/>
              <a:defRPr/>
            </a:pPr>
            <a:r>
              <a:rPr lang="en-US" dirty="0"/>
              <a:t>Common Anode (all LED anodes are connected)</a:t>
            </a:r>
          </a:p>
        </p:txBody>
      </p:sp>
      <p:grpSp>
        <p:nvGrpSpPr>
          <p:cNvPr id="45060" name="Group 21"/>
          <p:cNvGrpSpPr>
            <a:grpSpLocks/>
          </p:cNvGrpSpPr>
          <p:nvPr/>
        </p:nvGrpSpPr>
        <p:grpSpPr bwMode="auto">
          <a:xfrm>
            <a:off x="785813" y="4219575"/>
            <a:ext cx="2279650" cy="2153670"/>
            <a:chOff x="785813" y="3657600"/>
            <a:chExt cx="2280126" cy="3143623"/>
          </a:xfrm>
        </p:grpSpPr>
        <p:sp>
          <p:nvSpPr>
            <p:cNvPr id="6" name="Freeform 5"/>
            <p:cNvSpPr/>
            <p:nvPr/>
          </p:nvSpPr>
          <p:spPr bwMode="auto">
            <a:xfrm>
              <a:off x="2462563" y="4114854"/>
              <a:ext cx="347735" cy="1041524"/>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p:nvPr/>
          </p:nvSpPr>
          <p:spPr bwMode="auto">
            <a:xfrm>
              <a:off x="1503513" y="4008480"/>
              <a:ext cx="1217866" cy="2111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bwMode="auto">
            <a:xfrm>
              <a:off x="1222466" y="4116442"/>
              <a:ext cx="346147" cy="1028822"/>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8"/>
            <p:cNvSpPr/>
            <p:nvPr/>
          </p:nvSpPr>
          <p:spPr bwMode="auto">
            <a:xfrm>
              <a:off x="1271689" y="5091283"/>
              <a:ext cx="1284555" cy="214337"/>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bwMode="auto">
            <a:xfrm>
              <a:off x="2267259" y="5232587"/>
              <a:ext cx="358850" cy="1047874"/>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reeform 13"/>
            <p:cNvSpPr/>
            <p:nvPr/>
          </p:nvSpPr>
          <p:spPr bwMode="auto">
            <a:xfrm>
              <a:off x="1112906" y="6182025"/>
              <a:ext cx="1221042" cy="19846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reeform 14"/>
            <p:cNvSpPr/>
            <p:nvPr/>
          </p:nvSpPr>
          <p:spPr bwMode="auto">
            <a:xfrm>
              <a:off x="1022399" y="5231000"/>
              <a:ext cx="355674" cy="1044699"/>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2576887" y="6177262"/>
              <a:ext cx="246113" cy="246091"/>
            </a:xfrm>
            <a:prstGeom prst="ellipse">
              <a:avLst/>
            </a:pr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71" name="TextBox 16"/>
            <p:cNvSpPr txBox="1">
              <a:spLocks noChangeArrowheads="1"/>
            </p:cNvSpPr>
            <p:nvPr/>
          </p:nvSpPr>
          <p:spPr bwMode="auto">
            <a:xfrm>
              <a:off x="1976197"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a</a:t>
              </a:r>
            </a:p>
          </p:txBody>
        </p:sp>
        <p:sp>
          <p:nvSpPr>
            <p:cNvPr id="45072" name="TextBox 17"/>
            <p:cNvSpPr txBox="1">
              <a:spLocks noChangeArrowheads="1"/>
            </p:cNvSpPr>
            <p:nvPr/>
          </p:nvSpPr>
          <p:spPr bwMode="auto">
            <a:xfrm>
              <a:off x="2753033" y="4553271"/>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b</a:t>
              </a:r>
            </a:p>
          </p:txBody>
        </p:sp>
        <p:sp>
          <p:nvSpPr>
            <p:cNvPr id="45073" name="TextBox 18"/>
            <p:cNvSpPr txBox="1">
              <a:spLocks noChangeArrowheads="1"/>
            </p:cNvSpPr>
            <p:nvPr/>
          </p:nvSpPr>
          <p:spPr bwMode="auto">
            <a:xfrm>
              <a:off x="2567798" y="548983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c</a:t>
              </a:r>
            </a:p>
          </p:txBody>
        </p:sp>
        <p:sp>
          <p:nvSpPr>
            <p:cNvPr id="45074" name="TextBox 19"/>
            <p:cNvSpPr txBox="1">
              <a:spLocks noChangeArrowheads="1"/>
            </p:cNvSpPr>
            <p:nvPr/>
          </p:nvSpPr>
          <p:spPr bwMode="auto">
            <a:xfrm>
              <a:off x="1622960" y="641550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d</a:t>
              </a:r>
            </a:p>
          </p:txBody>
        </p:sp>
        <p:sp>
          <p:nvSpPr>
            <p:cNvPr id="45075" name="TextBox 20"/>
            <p:cNvSpPr txBox="1">
              <a:spLocks noChangeArrowheads="1"/>
            </p:cNvSpPr>
            <p:nvPr/>
          </p:nvSpPr>
          <p:spPr bwMode="auto">
            <a:xfrm>
              <a:off x="785813" y="549760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e</a:t>
              </a:r>
            </a:p>
          </p:txBody>
        </p:sp>
        <p:sp>
          <p:nvSpPr>
            <p:cNvPr id="45076" name="TextBox 21"/>
            <p:cNvSpPr txBox="1">
              <a:spLocks noChangeArrowheads="1"/>
            </p:cNvSpPr>
            <p:nvPr/>
          </p:nvSpPr>
          <p:spPr bwMode="auto">
            <a:xfrm>
              <a:off x="1790963" y="472433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g</a:t>
              </a:r>
            </a:p>
          </p:txBody>
        </p:sp>
        <p:sp>
          <p:nvSpPr>
            <p:cNvPr id="45077" name="TextBox 22"/>
            <p:cNvSpPr txBox="1">
              <a:spLocks noChangeArrowheads="1"/>
            </p:cNvSpPr>
            <p:nvPr/>
          </p:nvSpPr>
          <p:spPr bwMode="auto">
            <a:xfrm>
              <a:off x="2610878" y="643189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dp</a:t>
              </a:r>
            </a:p>
          </p:txBody>
        </p:sp>
        <p:sp>
          <p:nvSpPr>
            <p:cNvPr id="45078" name="TextBox 23"/>
            <p:cNvSpPr txBox="1">
              <a:spLocks noChangeArrowheads="1"/>
            </p:cNvSpPr>
            <p:nvPr/>
          </p:nvSpPr>
          <p:spPr bwMode="auto">
            <a:xfrm>
              <a:off x="954088" y="4536049"/>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f</a:t>
              </a:r>
            </a:p>
          </p:txBody>
        </p:sp>
      </p:grpSp>
      <p:pic>
        <p:nvPicPr>
          <p:cNvPr id="4506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46088"/>
            <a:ext cx="3900488" cy="202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Slide Number Placeholder 2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B15D309-39C1-464E-A888-57240B020700}" type="slidenum">
              <a:rPr lang="en-US" altLang="en-US"/>
              <a:pPr/>
              <a:t>26</a:t>
            </a:fld>
            <a:endParaRPr lang="en-US" altLang="en-US"/>
          </a:p>
        </p:txBody>
      </p:sp>
    </p:spTree>
    <p:extLst>
      <p:ext uri="{BB962C8B-B14F-4D97-AF65-F5344CB8AC3E}">
        <p14:creationId xmlns:p14="http://schemas.microsoft.com/office/powerpoint/2010/main" val="1282132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23528" y="0"/>
            <a:ext cx="8229600" cy="620688"/>
          </a:xfrm>
        </p:spPr>
        <p:txBody>
          <a:bodyPr>
            <a:normAutofit/>
          </a:bodyPr>
          <a:lstStyle/>
          <a:p>
            <a:pPr algn="ctr"/>
            <a:r>
              <a:rPr lang="en-US" altLang="en-US" sz="2800" b="1" dirty="0">
                <a:solidFill>
                  <a:schemeClr val="tx1"/>
                </a:solidFill>
              </a:rPr>
              <a:t>Basic LED Operations</a:t>
            </a:r>
          </a:p>
        </p:txBody>
      </p:sp>
      <p:sp>
        <p:nvSpPr>
          <p:cNvPr id="47107" name="Content Placeholder 10"/>
          <p:cNvSpPr>
            <a:spLocks noGrp="1"/>
          </p:cNvSpPr>
          <p:nvPr>
            <p:ph sz="half" idx="1"/>
          </p:nvPr>
        </p:nvSpPr>
        <p:spPr>
          <a:xfrm>
            <a:off x="457200" y="1484784"/>
            <a:ext cx="4343400" cy="4992216"/>
          </a:xfrm>
        </p:spPr>
        <p:txBody>
          <a:bodyPr>
            <a:normAutofit/>
          </a:bodyPr>
          <a:lstStyle/>
          <a:p>
            <a:pPr>
              <a:spcBef>
                <a:spcPct val="0"/>
              </a:spcBef>
              <a:spcAft>
                <a:spcPts val="1200"/>
              </a:spcAft>
              <a:buFontTx/>
              <a:buNone/>
            </a:pPr>
            <a:r>
              <a:rPr lang="en-US" altLang="en-US" sz="2400" b="1" dirty="0"/>
              <a:t>To Turn an LED ON . . . </a:t>
            </a:r>
          </a:p>
          <a:p>
            <a:pPr>
              <a:spcBef>
                <a:spcPct val="0"/>
              </a:spcBef>
              <a:spcAft>
                <a:spcPts val="1200"/>
              </a:spcAft>
              <a:buFont typeface="Wingdings" panose="05000000000000000000" pitchFamily="2" charset="2"/>
              <a:buChar char="ü"/>
            </a:pPr>
            <a:r>
              <a:rPr lang="en-US" altLang="en-US" sz="2400" dirty="0"/>
              <a:t>The ANODE must be at a higher  voltage potential (</a:t>
            </a:r>
            <a:r>
              <a:rPr lang="en-US" altLang="en-US" sz="2400" dirty="0">
                <a:sym typeface="Symbol" pitchFamily="18" charset="2"/>
              </a:rPr>
              <a:t></a:t>
            </a:r>
            <a:r>
              <a:rPr lang="en-US" altLang="en-US" sz="2400" dirty="0"/>
              <a:t>1.5v) than the CATHODE.</a:t>
            </a:r>
          </a:p>
          <a:p>
            <a:pPr>
              <a:spcBef>
                <a:spcPct val="0"/>
              </a:spcBef>
              <a:spcAft>
                <a:spcPts val="1200"/>
              </a:spcAft>
              <a:buFont typeface="Wingdings" panose="05000000000000000000" pitchFamily="2" charset="2"/>
              <a:buChar char="ü"/>
            </a:pPr>
            <a:r>
              <a:rPr lang="en-US" altLang="en-US" sz="2400" dirty="0"/>
              <a:t>The amount of current flowing through the LED will determine the brightness of the LED.</a:t>
            </a:r>
          </a:p>
          <a:p>
            <a:pPr>
              <a:spcBef>
                <a:spcPct val="0"/>
              </a:spcBef>
              <a:spcAft>
                <a:spcPts val="1200"/>
              </a:spcAft>
              <a:buFont typeface="Wingdings" panose="05000000000000000000" pitchFamily="2" charset="2"/>
              <a:buChar char="ü"/>
            </a:pPr>
            <a:r>
              <a:rPr lang="en-US" altLang="en-US" sz="2400" dirty="0"/>
              <a:t>The amount of current is controlled by a series resistor. (not shown)</a:t>
            </a:r>
          </a:p>
        </p:txBody>
      </p:sp>
      <p:sp>
        <p:nvSpPr>
          <p:cNvPr id="47108" name="Content Placeholder 13"/>
          <p:cNvSpPr>
            <a:spLocks noGrp="1"/>
          </p:cNvSpPr>
          <p:nvPr>
            <p:ph sz="half" idx="2"/>
          </p:nvPr>
        </p:nvSpPr>
        <p:spPr>
          <a:xfrm>
            <a:off x="395536" y="692696"/>
            <a:ext cx="8229600" cy="990600"/>
          </a:xfrm>
        </p:spPr>
        <p:txBody>
          <a:bodyPr/>
          <a:lstStyle/>
          <a:p>
            <a:pPr marL="0" indent="0">
              <a:buFontTx/>
              <a:buNone/>
            </a:pPr>
            <a:r>
              <a:rPr lang="en-US" altLang="en-US" sz="2400"/>
              <a:t>To understand how a seven-segment display works, we must review how an LED works.</a:t>
            </a:r>
          </a:p>
        </p:txBody>
      </p:sp>
      <p:grpSp>
        <p:nvGrpSpPr>
          <p:cNvPr id="47109" name="Group 12"/>
          <p:cNvGrpSpPr>
            <a:grpSpLocks/>
          </p:cNvGrpSpPr>
          <p:nvPr/>
        </p:nvGrpSpPr>
        <p:grpSpPr bwMode="auto">
          <a:xfrm>
            <a:off x="4876800" y="3271838"/>
            <a:ext cx="4114800" cy="2290762"/>
            <a:chOff x="381000" y="2438400"/>
            <a:chExt cx="4114800" cy="2290465"/>
          </a:xfrm>
        </p:grpSpPr>
        <p:pic>
          <p:nvPicPr>
            <p:cNvPr id="471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1638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3"/>
            <p:cNvSpPr txBox="1">
              <a:spLocks noChangeArrowheads="1"/>
            </p:cNvSpPr>
            <p:nvPr/>
          </p:nvSpPr>
          <p:spPr bwMode="auto">
            <a:xfrm>
              <a:off x="381000" y="3500735"/>
              <a:ext cx="1811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000"/>
                <a:t>CATHODE</a:t>
              </a:r>
              <a:r>
                <a:rPr lang="en-US" altLang="en-US"/>
                <a:t> (</a:t>
              </a:r>
              <a:r>
                <a:rPr lang="en-US" altLang="en-US" sz="2400"/>
                <a:t>‒</a:t>
              </a:r>
              <a:r>
                <a:rPr lang="en-US" altLang="en-US"/>
                <a:t>)</a:t>
              </a:r>
            </a:p>
          </p:txBody>
        </p:sp>
        <p:sp>
          <p:nvSpPr>
            <p:cNvPr id="47113" name="TextBox 4"/>
            <p:cNvSpPr txBox="1">
              <a:spLocks noChangeArrowheads="1"/>
            </p:cNvSpPr>
            <p:nvPr/>
          </p:nvSpPr>
          <p:spPr bwMode="auto">
            <a:xfrm>
              <a:off x="2999878" y="3500735"/>
              <a:ext cx="149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a:t>
              </a:r>
              <a:r>
                <a:rPr lang="en-US" altLang="en-US" sz="2400"/>
                <a:t>+</a:t>
              </a:r>
              <a:r>
                <a:rPr lang="en-US" altLang="en-US"/>
                <a:t>) </a:t>
              </a:r>
              <a:r>
                <a:rPr lang="en-US" altLang="en-US" sz="2000"/>
                <a:t>ANODE</a:t>
              </a:r>
            </a:p>
          </p:txBody>
        </p:sp>
        <p:sp>
          <p:nvSpPr>
            <p:cNvPr id="47114" name="TextBox 5"/>
            <p:cNvSpPr txBox="1">
              <a:spLocks noChangeArrowheads="1"/>
            </p:cNvSpPr>
            <p:nvPr/>
          </p:nvSpPr>
          <p:spPr bwMode="auto">
            <a:xfrm>
              <a:off x="2286000" y="4267200"/>
              <a:ext cx="2089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400"/>
                <a:t>←</a:t>
              </a:r>
              <a:r>
                <a:rPr lang="en-US" altLang="en-US"/>
                <a:t>  </a:t>
              </a:r>
              <a:r>
                <a:rPr lang="en-US" altLang="en-US" sz="2000"/>
                <a:t>Current Flow</a:t>
              </a:r>
              <a:endParaRPr lang="en-US" altLang="en-US"/>
            </a:p>
          </p:txBody>
        </p:sp>
      </p:grpSp>
      <p:sp>
        <p:nvSpPr>
          <p:cNvPr id="47110"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45EE4CF-718C-4688-8E5C-4D864711F4F8}" type="slidenum">
              <a:rPr lang="en-US" altLang="en-US"/>
              <a:pPr/>
              <a:t>27</a:t>
            </a:fld>
            <a:endParaRPr lang="en-US" altLang="en-US"/>
          </a:p>
        </p:txBody>
      </p:sp>
    </p:spTree>
    <p:extLst>
      <p:ext uri="{BB962C8B-B14F-4D97-AF65-F5344CB8AC3E}">
        <p14:creationId xmlns:p14="http://schemas.microsoft.com/office/powerpoint/2010/main" val="312524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60338" y="10769"/>
            <a:ext cx="8915400" cy="681927"/>
          </a:xfrm>
        </p:spPr>
        <p:txBody>
          <a:bodyPr>
            <a:normAutofit/>
          </a:bodyPr>
          <a:lstStyle/>
          <a:p>
            <a:pPr algn="ctr"/>
            <a:r>
              <a:rPr lang="en-US" altLang="en-US" sz="3200" b="1" dirty="0">
                <a:solidFill>
                  <a:schemeClr val="tx1"/>
                </a:solidFill>
              </a:rPr>
              <a:t>LED Configuration – Anode @ 5 Volts</a:t>
            </a: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8"/>
            <a:ext cx="4275584" cy="526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Content Placeholder 10"/>
          <p:cNvSpPr>
            <a:spLocks noGrp="1"/>
          </p:cNvSpPr>
          <p:nvPr>
            <p:ph sz="half" idx="1"/>
          </p:nvPr>
        </p:nvSpPr>
        <p:spPr>
          <a:xfrm>
            <a:off x="457200" y="764704"/>
            <a:ext cx="4267200" cy="5976664"/>
          </a:xfrm>
        </p:spPr>
        <p:txBody>
          <a:bodyPr>
            <a:normAutofit lnSpcReduction="10000"/>
          </a:bodyPr>
          <a:lstStyle/>
          <a:p>
            <a:pPr>
              <a:spcBef>
                <a:spcPct val="0"/>
              </a:spcBef>
              <a:spcAft>
                <a:spcPts val="600"/>
              </a:spcAft>
              <a:buFontTx/>
              <a:buNone/>
            </a:pPr>
            <a:r>
              <a:rPr lang="en-US" altLang="en-US" sz="2400" dirty="0"/>
              <a:t>Switch @ 5v</a:t>
            </a:r>
          </a:p>
          <a:p>
            <a:pPr>
              <a:spcBef>
                <a:spcPct val="0"/>
              </a:spcBef>
              <a:spcAft>
                <a:spcPts val="600"/>
              </a:spcAft>
            </a:pPr>
            <a:r>
              <a:rPr lang="en-US" altLang="en-US" sz="2400" dirty="0"/>
              <a:t>Top Circuit</a:t>
            </a:r>
          </a:p>
          <a:p>
            <a:pPr>
              <a:spcBef>
                <a:spcPct val="0"/>
              </a:spcBef>
              <a:spcAft>
                <a:spcPts val="600"/>
              </a:spcAft>
            </a:pPr>
            <a:r>
              <a:rPr lang="en-US" altLang="en-US" sz="2400" dirty="0"/>
              <a:t>LED Off</a:t>
            </a:r>
          </a:p>
          <a:p>
            <a:pPr>
              <a:spcBef>
                <a:spcPct val="0"/>
              </a:spcBef>
              <a:spcAft>
                <a:spcPts val="600"/>
              </a:spcAft>
              <a:buFontTx/>
              <a:buNone/>
            </a:pPr>
            <a:r>
              <a:rPr lang="en-US" altLang="en-US" sz="2400" dirty="0"/>
              <a:t>Switch @ 0v</a:t>
            </a:r>
          </a:p>
          <a:p>
            <a:pPr>
              <a:spcBef>
                <a:spcPct val="0"/>
              </a:spcBef>
              <a:spcAft>
                <a:spcPts val="600"/>
              </a:spcAft>
            </a:pPr>
            <a:r>
              <a:rPr lang="en-US" altLang="en-US" sz="2400" dirty="0"/>
              <a:t>Bottom Circuit</a:t>
            </a:r>
          </a:p>
          <a:p>
            <a:pPr>
              <a:spcBef>
                <a:spcPct val="0"/>
              </a:spcBef>
              <a:spcAft>
                <a:spcPts val="600"/>
              </a:spcAft>
            </a:pPr>
            <a:r>
              <a:rPr lang="en-US" altLang="en-US" sz="2400" dirty="0"/>
              <a:t>LED On</a:t>
            </a:r>
          </a:p>
          <a:p>
            <a:pPr>
              <a:spcBef>
                <a:spcPct val="0"/>
              </a:spcBef>
              <a:spcAft>
                <a:spcPts val="600"/>
              </a:spcAft>
            </a:pPr>
            <a:r>
              <a:rPr lang="en-US" altLang="en-US" sz="2400" dirty="0"/>
              <a:t>ANODE @ 5v</a:t>
            </a:r>
          </a:p>
          <a:p>
            <a:pPr>
              <a:spcBef>
                <a:spcPct val="0"/>
              </a:spcBef>
              <a:spcAft>
                <a:spcPts val="600"/>
              </a:spcAft>
            </a:pPr>
            <a:r>
              <a:rPr lang="en-US" altLang="en-US" sz="2400" dirty="0"/>
              <a:t>CATHODE @ 0v (nearly)</a:t>
            </a:r>
          </a:p>
          <a:p>
            <a:pPr>
              <a:spcBef>
                <a:spcPct val="0"/>
              </a:spcBef>
              <a:spcAft>
                <a:spcPts val="600"/>
              </a:spcAft>
            </a:pPr>
            <a:r>
              <a:rPr lang="en-US" altLang="en-US" sz="2400" dirty="0"/>
              <a:t>The 220 </a:t>
            </a:r>
            <a:r>
              <a:rPr lang="en-US" altLang="en-US" sz="2400" dirty="0">
                <a:sym typeface="Symbol" pitchFamily="18" charset="2"/>
              </a:rPr>
              <a:t> resistor controls the current.</a:t>
            </a:r>
          </a:p>
          <a:p>
            <a:pPr>
              <a:spcBef>
                <a:spcPct val="0"/>
              </a:spcBef>
              <a:spcAft>
                <a:spcPts val="600"/>
              </a:spcAft>
            </a:pPr>
            <a:r>
              <a:rPr lang="en-US" altLang="en-US" sz="2400" dirty="0">
                <a:sym typeface="Symbol" pitchFamily="18" charset="2"/>
              </a:rPr>
              <a:t>A larger resistor . . . less current . . . dimmer LED</a:t>
            </a:r>
          </a:p>
          <a:p>
            <a:pPr>
              <a:spcBef>
                <a:spcPct val="0"/>
              </a:spcBef>
              <a:spcAft>
                <a:spcPts val="600"/>
              </a:spcAft>
            </a:pPr>
            <a:r>
              <a:rPr lang="en-US" altLang="en-US" sz="2400" dirty="0">
                <a:sym typeface="Symbol" pitchFamily="18" charset="2"/>
              </a:rPr>
              <a:t>A smaller resistor . . . more current . . . brighter LED</a:t>
            </a:r>
          </a:p>
          <a:p>
            <a:pPr>
              <a:spcBef>
                <a:spcPct val="0"/>
              </a:spcBef>
              <a:spcAft>
                <a:spcPts val="600"/>
              </a:spcAft>
            </a:pPr>
            <a:endParaRPr lang="en-US" altLang="en-US" sz="2000" dirty="0"/>
          </a:p>
        </p:txBody>
      </p:sp>
      <p:grpSp>
        <p:nvGrpSpPr>
          <p:cNvPr id="2" name="Group 17"/>
          <p:cNvGrpSpPr>
            <a:grpSpLocks/>
          </p:cNvGrpSpPr>
          <p:nvPr/>
        </p:nvGrpSpPr>
        <p:grpSpPr bwMode="auto">
          <a:xfrm>
            <a:off x="5610225" y="2819400"/>
            <a:ext cx="3381375" cy="2143125"/>
            <a:chOff x="5610225" y="2819400"/>
            <a:chExt cx="3381375" cy="2143125"/>
          </a:xfrm>
        </p:grpSpPr>
        <p:sp>
          <p:nvSpPr>
            <p:cNvPr id="49159" name="Rectangle 16"/>
            <p:cNvSpPr>
              <a:spLocks noChangeArrowheads="1"/>
            </p:cNvSpPr>
            <p:nvPr/>
          </p:nvSpPr>
          <p:spPr bwMode="auto">
            <a:xfrm>
              <a:off x="6858000" y="3276600"/>
              <a:ext cx="2133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endParaRPr lang="en-US" altLang="en-US" dirty="0"/>
            </a:p>
            <a:p>
              <a:pPr algn="ctr"/>
              <a:r>
                <a:rPr lang="en-US" altLang="en-US" dirty="0"/>
                <a:t>Common Anode</a:t>
              </a:r>
            </a:p>
            <a:p>
              <a:pPr algn="ctr"/>
              <a:r>
                <a:rPr lang="en-US" altLang="en-US" dirty="0"/>
                <a:t>Configuration (5v=Off / 0v=On)</a:t>
              </a:r>
              <a:endParaRPr lang="en-US" altLang="en-US" sz="1600" dirty="0"/>
            </a:p>
          </p:txBody>
        </p:sp>
        <p:pic>
          <p:nvPicPr>
            <p:cNvPr id="491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2819400"/>
              <a:ext cx="14001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CA98956D-2D25-4011-8112-9930511570EF}" type="slidenum">
              <a:rPr lang="en-US" altLang="en-US"/>
              <a:pPr/>
              <a:t>28</a:t>
            </a:fld>
            <a:endParaRPr lang="en-US" altLang="en-US"/>
          </a:p>
        </p:txBody>
      </p:sp>
    </p:spTree>
    <p:extLst>
      <p:ext uri="{BB962C8B-B14F-4D97-AF65-F5344CB8AC3E}">
        <p14:creationId xmlns:p14="http://schemas.microsoft.com/office/powerpoint/2010/main" val="939196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04800" y="274638"/>
            <a:ext cx="8839200" cy="706090"/>
          </a:xfrm>
        </p:spPr>
        <p:txBody>
          <a:bodyPr>
            <a:normAutofit/>
          </a:bodyPr>
          <a:lstStyle/>
          <a:p>
            <a:pPr algn="ctr" eaLnBrk="1" hangingPunct="1"/>
            <a:r>
              <a:rPr lang="en-US" altLang="en-US" sz="3200" b="1" dirty="0">
                <a:solidFill>
                  <a:schemeClr val="tx1"/>
                </a:solidFill>
              </a:rPr>
              <a:t>Example #1: Common Anode SSD</a:t>
            </a:r>
          </a:p>
        </p:txBody>
      </p:sp>
      <p:sp>
        <p:nvSpPr>
          <p:cNvPr id="51203" name="TextBox 5"/>
          <p:cNvSpPr txBox="1">
            <a:spLocks noChangeArrowheads="1"/>
          </p:cNvSpPr>
          <p:nvPr/>
        </p:nvSpPr>
        <p:spPr bwMode="auto">
          <a:xfrm>
            <a:off x="323528" y="1371600"/>
            <a:ext cx="597666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pPr>
            <a:r>
              <a:rPr lang="en-US" altLang="en-US" sz="2400" i="1" dirty="0">
                <a:latin typeface="Times New Roman" panose="02020603050405020304" pitchFamily="18" charset="0"/>
                <a:cs typeface="Times New Roman" panose="02020603050405020304" pitchFamily="18" charset="0"/>
              </a:rPr>
              <a:t>Example</a:t>
            </a: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What value would be displayed in the common anode seven-segment display shown?</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287" y="1447800"/>
            <a:ext cx="25955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37A10BCF-1DD4-48CD-BAB0-26960B80ADA0}" type="slidenum">
              <a:rPr lang="en-US" altLang="en-US"/>
              <a:pPr/>
              <a:t>29</a:t>
            </a:fld>
            <a:endParaRPr lang="en-US" altLang="en-US"/>
          </a:p>
        </p:txBody>
      </p:sp>
    </p:spTree>
    <p:extLst>
      <p:ext uri="{BB962C8B-B14F-4D97-AF65-F5344CB8AC3E}">
        <p14:creationId xmlns:p14="http://schemas.microsoft.com/office/powerpoint/2010/main" val="78129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895"/>
            <a:ext cx="7772400" cy="525462"/>
          </a:xfrm>
        </p:spPr>
        <p:txBody>
          <a:bodyPr>
            <a:noAutofit/>
          </a:bodyPr>
          <a:lstStyle/>
          <a:p>
            <a:pPr algn="ctr"/>
            <a:r>
              <a:rPr lang="en-US" sz="3600" b="1" dirty="0">
                <a:solidFill>
                  <a:schemeClr val="tx1"/>
                </a:solidFill>
                <a:latin typeface="Cambria" panose="02040503050406030204" pitchFamily="18" charset="0"/>
                <a:ea typeface="Cambria" panose="02040503050406030204" pitchFamily="18" charset="0"/>
              </a:rPr>
              <a:t>Types of Filters </a:t>
            </a:r>
          </a:p>
        </p:txBody>
      </p:sp>
      <p:sp>
        <p:nvSpPr>
          <p:cNvPr id="3" name="Slide Number Placeholder 2"/>
          <p:cNvSpPr>
            <a:spLocks noGrp="1"/>
          </p:cNvSpPr>
          <p:nvPr>
            <p:ph type="sldNum" sz="quarter" idx="12"/>
          </p:nvPr>
        </p:nvSpPr>
        <p:spPr/>
        <p:txBody>
          <a:bodyPr/>
          <a:lstStyle/>
          <a:p>
            <a:fld id="{C0FAF07E-A3D5-413D-93DE-669933D0282C}" type="slidenum">
              <a:rPr lang="en-US" smtClean="0"/>
              <a:pPr/>
              <a:t>3</a:t>
            </a:fld>
            <a:endParaRPr lang="en-US"/>
          </a:p>
        </p:txBody>
      </p:sp>
      <p:sp>
        <p:nvSpPr>
          <p:cNvPr id="4" name="Content Placeholder 3"/>
          <p:cNvSpPr>
            <a:spLocks noGrp="1"/>
          </p:cNvSpPr>
          <p:nvPr>
            <p:ph sz="quarter" idx="1"/>
          </p:nvPr>
        </p:nvSpPr>
        <p:spPr>
          <a:xfrm>
            <a:off x="251520" y="548680"/>
            <a:ext cx="8712968" cy="6192688"/>
          </a:xfrm>
        </p:spPr>
        <p:txBody>
          <a:bodyPr>
            <a:noAutofit/>
          </a:bodyPr>
          <a:lstStyle/>
          <a:p>
            <a:pPr algn="just">
              <a:buFont typeface="Wingdings" panose="05000000000000000000" pitchFamily="2" charset="2"/>
              <a:buChar char="Ø"/>
              <a:defRPr/>
            </a:pPr>
            <a:r>
              <a:rPr lang="en-MY" sz="2400" dirty="0">
                <a:cs typeface="Arial" charset="0"/>
              </a:rPr>
              <a:t>Passive filters only use passive circuit component such as resistors, capacitors and inductors.</a:t>
            </a:r>
          </a:p>
          <a:p>
            <a:pPr algn="just">
              <a:buFont typeface="Wingdings" panose="05000000000000000000" pitchFamily="2" charset="2"/>
              <a:buChar char="Ø"/>
              <a:defRPr/>
            </a:pPr>
            <a:r>
              <a:rPr lang="en-MY" sz="2400" dirty="0">
                <a:cs typeface="Arial" charset="0"/>
              </a:rPr>
              <a:t> Active filters use active elements like operational amplifiers in addition to passive elements like resistance, capacitance and inductance.</a:t>
            </a:r>
          </a:p>
          <a:p>
            <a:pPr algn="just">
              <a:lnSpc>
                <a:spcPct val="170000"/>
              </a:lnSpc>
              <a:buFont typeface="Wingdings" panose="05000000000000000000" pitchFamily="2" charset="2"/>
              <a:buChar char="Ø"/>
              <a:defRPr/>
            </a:pPr>
            <a:r>
              <a:rPr lang="en-MY" sz="2400" dirty="0">
                <a:cs typeface="Arial" charset="0"/>
              </a:rPr>
              <a:t>Both of passive and active filters can be classified as follows:</a:t>
            </a:r>
          </a:p>
          <a:p>
            <a:pPr marL="1079500" indent="-457200" algn="just">
              <a:spcBef>
                <a:spcPts val="600"/>
              </a:spcBef>
              <a:buFont typeface="+mj-lt"/>
              <a:buAutoNum type="alphaLcParenR"/>
              <a:defRPr/>
            </a:pPr>
            <a:r>
              <a:rPr lang="en-MY" sz="2400" dirty="0">
                <a:cs typeface="Arial" charset="0"/>
              </a:rPr>
              <a:t>Low Pass Filter: </a:t>
            </a:r>
            <a:r>
              <a:rPr lang="en-US" sz="2400" dirty="0">
                <a:cs typeface="Arial" charset="0"/>
              </a:rPr>
              <a:t>deliver low frequencies and eliminate high frequencies</a:t>
            </a:r>
            <a:endParaRPr lang="en-MY" sz="2400" dirty="0">
              <a:cs typeface="Arial" charset="0"/>
            </a:endParaRPr>
          </a:p>
          <a:p>
            <a:pPr marL="1079500" indent="-457200" algn="just">
              <a:spcBef>
                <a:spcPts val="600"/>
              </a:spcBef>
              <a:buFont typeface="+mj-lt"/>
              <a:buAutoNum type="alphaLcParenR"/>
              <a:defRPr/>
            </a:pPr>
            <a:r>
              <a:rPr lang="en-MY" sz="2400" dirty="0">
                <a:cs typeface="Arial" charset="0"/>
              </a:rPr>
              <a:t>High Pass Filter: </a:t>
            </a:r>
            <a:r>
              <a:rPr lang="en-US" sz="2400" dirty="0">
                <a:cs typeface="Arial" charset="0"/>
              </a:rPr>
              <a:t>send on high frequencies and reject low frequencies</a:t>
            </a:r>
            <a:endParaRPr lang="en-MY" sz="2400" dirty="0">
              <a:cs typeface="Arial" charset="0"/>
            </a:endParaRPr>
          </a:p>
          <a:p>
            <a:pPr marL="1079500" indent="-457200" algn="just">
              <a:spcBef>
                <a:spcPts val="600"/>
              </a:spcBef>
              <a:buFont typeface="+mj-lt"/>
              <a:buAutoNum type="alphaLcParenR"/>
              <a:defRPr/>
            </a:pPr>
            <a:r>
              <a:rPr lang="en-MY" sz="2400" dirty="0">
                <a:cs typeface="Arial" charset="0"/>
              </a:rPr>
              <a:t>Band Pass Filter: </a:t>
            </a:r>
            <a:r>
              <a:rPr lang="en-US" sz="2400" dirty="0">
                <a:cs typeface="Arial" charset="0"/>
              </a:rPr>
              <a:t>pass some particular range of frequencies, discard other frequencies outside that band</a:t>
            </a:r>
            <a:endParaRPr lang="en-MY" sz="2400" dirty="0">
              <a:cs typeface="Arial" charset="0"/>
            </a:endParaRPr>
          </a:p>
          <a:p>
            <a:pPr marL="1079500" indent="-457200" algn="just">
              <a:spcBef>
                <a:spcPts val="600"/>
              </a:spcBef>
              <a:buFont typeface="+mj-lt"/>
              <a:buAutoNum type="alphaLcParenR"/>
              <a:defRPr/>
            </a:pPr>
            <a:r>
              <a:rPr lang="en-MY" sz="2400" dirty="0">
                <a:cs typeface="Arial" charset="0"/>
              </a:rPr>
              <a:t>Band Stop Filter: </a:t>
            </a:r>
            <a:r>
              <a:rPr lang="en-US" sz="2400" dirty="0">
                <a:cs typeface="Arial" charset="0"/>
              </a:rPr>
              <a:t>stop a range of frequencies and pass all other frequencies </a:t>
            </a:r>
            <a:endParaRPr lang="en-MY" sz="2400" dirty="0">
              <a:cs typeface="Arial" charset="0"/>
            </a:endParaRPr>
          </a:p>
        </p:txBody>
      </p:sp>
    </p:spTree>
    <p:extLst>
      <p:ext uri="{BB962C8B-B14F-4D97-AF65-F5344CB8AC3E}">
        <p14:creationId xmlns:p14="http://schemas.microsoft.com/office/powerpoint/2010/main" val="79604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274638"/>
            <a:ext cx="8839200" cy="1143000"/>
          </a:xfrm>
        </p:spPr>
        <p:txBody>
          <a:bodyPr>
            <a:normAutofit/>
          </a:bodyPr>
          <a:lstStyle/>
          <a:p>
            <a:pPr eaLnBrk="1" hangingPunct="1"/>
            <a:r>
              <a:rPr lang="en-US" altLang="en-US" sz="4000" dirty="0">
                <a:solidFill>
                  <a:schemeClr val="tx1"/>
                </a:solidFill>
              </a:rPr>
              <a:t>Example #1: Common Anode SSD</a:t>
            </a:r>
          </a:p>
        </p:txBody>
      </p:sp>
      <p:sp>
        <p:nvSpPr>
          <p:cNvPr id="53251"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pPr>
            <a:r>
              <a:rPr lang="en-US" altLang="en-US" sz="2000" i="1"/>
              <a:t>Example</a:t>
            </a:r>
            <a:endParaRPr lang="en-US" altLang="en-US" sz="2000"/>
          </a:p>
          <a:p>
            <a:pPr lvl="1"/>
            <a:r>
              <a:rPr lang="en-US" altLang="en-US"/>
              <a:t>What value would be displayed in the common anode seven-segment display shown?</a:t>
            </a:r>
          </a:p>
        </p:txBody>
      </p:sp>
      <p:sp>
        <p:nvSpPr>
          <p:cNvPr id="53252" name="TextBox 5"/>
          <p:cNvSpPr txBox="1">
            <a:spLocks noChangeArrowheads="1"/>
          </p:cNvSpPr>
          <p:nvPr/>
        </p:nvSpPr>
        <p:spPr bwMode="auto">
          <a:xfrm>
            <a:off x="457200" y="2438400"/>
            <a:ext cx="5562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096963" indent="-273050">
              <a:defRPr>
                <a:solidFill>
                  <a:schemeClr val="tx1"/>
                </a:solidFill>
                <a:latin typeface="Verdana" pitchFamily="34" charset="0"/>
              </a:defRPr>
            </a:lvl4pPr>
            <a:lvl5pPr marL="1554163" indent="-273050">
              <a:defRPr>
                <a:solidFill>
                  <a:schemeClr val="tx1"/>
                </a:solidFill>
                <a:latin typeface="Verdana" pitchFamily="34" charset="0"/>
              </a:defRPr>
            </a:lvl5pPr>
            <a:lvl6pPr marL="2011363" indent="-273050" eaLnBrk="0" fontAlgn="base" hangingPunct="0">
              <a:spcBef>
                <a:spcPct val="0"/>
              </a:spcBef>
              <a:spcAft>
                <a:spcPct val="0"/>
              </a:spcAft>
              <a:defRPr>
                <a:solidFill>
                  <a:schemeClr val="tx1"/>
                </a:solidFill>
                <a:latin typeface="Verdana" pitchFamily="34" charset="0"/>
              </a:defRPr>
            </a:lvl6pPr>
            <a:lvl7pPr marL="2468563" indent="-273050" eaLnBrk="0" fontAlgn="base" hangingPunct="0">
              <a:spcBef>
                <a:spcPct val="0"/>
              </a:spcBef>
              <a:spcAft>
                <a:spcPct val="0"/>
              </a:spcAft>
              <a:defRPr>
                <a:solidFill>
                  <a:schemeClr val="tx1"/>
                </a:solidFill>
                <a:latin typeface="Verdana" pitchFamily="34" charset="0"/>
              </a:defRPr>
            </a:lvl7pPr>
            <a:lvl8pPr marL="2925763" indent="-273050" eaLnBrk="0" fontAlgn="base" hangingPunct="0">
              <a:spcBef>
                <a:spcPct val="0"/>
              </a:spcBef>
              <a:spcAft>
                <a:spcPct val="0"/>
              </a:spcAft>
              <a:defRPr>
                <a:solidFill>
                  <a:schemeClr val="tx1"/>
                </a:solidFill>
                <a:latin typeface="Verdana" pitchFamily="34" charset="0"/>
              </a:defRPr>
            </a:lvl8pPr>
            <a:lvl9pPr marL="3382963" indent="-273050" eaLnBrk="0" fontAlgn="base" hangingPunct="0">
              <a:spcBef>
                <a:spcPct val="0"/>
              </a:spcBef>
              <a:spcAft>
                <a:spcPct val="0"/>
              </a:spcAft>
              <a:defRPr>
                <a:solidFill>
                  <a:schemeClr val="tx1"/>
                </a:solidFill>
                <a:latin typeface="Verdana" pitchFamily="34" charset="0"/>
              </a:defRPr>
            </a:lvl9pPr>
          </a:lstStyle>
          <a:p>
            <a:pPr>
              <a:spcAft>
                <a:spcPts val="600"/>
              </a:spcAft>
            </a:pPr>
            <a:r>
              <a:rPr lang="en-US" altLang="en-US" sz="2000" i="1"/>
              <a:t>Solution</a:t>
            </a:r>
            <a:endParaRPr lang="en-US" altLang="en-US" sz="2000"/>
          </a:p>
          <a:p>
            <a:pPr lvl="1"/>
            <a:r>
              <a:rPr lang="en-US" altLang="en-US"/>
              <a:t>Common Anode:</a:t>
            </a:r>
          </a:p>
          <a:p>
            <a:pPr lvl="3">
              <a:buFont typeface="Arial" pitchFamily="34" charset="0"/>
              <a:buChar char="•"/>
            </a:pPr>
            <a:r>
              <a:rPr lang="en-US" altLang="en-US"/>
              <a:t>0 volts = Segment On</a:t>
            </a:r>
          </a:p>
          <a:p>
            <a:pPr lvl="4">
              <a:buFont typeface="Arial" pitchFamily="34" charset="0"/>
              <a:buChar char="•"/>
            </a:pPr>
            <a:r>
              <a:rPr lang="en-US" altLang="en-US"/>
              <a:t>b, c, f, &amp; g</a:t>
            </a:r>
          </a:p>
          <a:p>
            <a:pPr lvl="3">
              <a:buFont typeface="Arial" pitchFamily="34" charset="0"/>
              <a:buChar char="•"/>
            </a:pPr>
            <a:r>
              <a:rPr lang="en-US" altLang="en-US"/>
              <a:t>5 volts = Segment Off</a:t>
            </a:r>
          </a:p>
          <a:p>
            <a:pPr lvl="4">
              <a:buFont typeface="Arial" pitchFamily="34" charset="0"/>
              <a:buChar char="•"/>
            </a:pPr>
            <a:r>
              <a:rPr lang="en-US" altLang="en-US"/>
              <a:t>a, d, &amp; e</a:t>
            </a:r>
          </a:p>
        </p:txBody>
      </p:sp>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1447800"/>
            <a:ext cx="25717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4" name="Group 35"/>
          <p:cNvGrpSpPr>
            <a:grpSpLocks/>
          </p:cNvGrpSpPr>
          <p:nvPr/>
        </p:nvGrpSpPr>
        <p:grpSpPr bwMode="auto">
          <a:xfrm>
            <a:off x="1524000" y="4395788"/>
            <a:ext cx="1724025" cy="2247900"/>
            <a:chOff x="1524000" y="4395788"/>
            <a:chExt cx="1724781" cy="2248112"/>
          </a:xfrm>
        </p:grpSpPr>
        <p:sp>
          <p:nvSpPr>
            <p:cNvPr id="22" name="Freeform 21"/>
            <p:cNvSpPr/>
            <p:nvPr/>
          </p:nvSpPr>
          <p:spPr bwMode="auto">
            <a:xfrm>
              <a:off x="2750087" y="4802226"/>
              <a:ext cx="222347" cy="6668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reeform 22"/>
            <p:cNvSpPr/>
            <p:nvPr/>
          </p:nvSpPr>
          <p:spPr bwMode="auto">
            <a:xfrm>
              <a:off x="2135456" y="4741896"/>
              <a:ext cx="781392" cy="134950"/>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Freeform 23"/>
            <p:cNvSpPr/>
            <p:nvPr/>
          </p:nvSpPr>
          <p:spPr bwMode="auto">
            <a:xfrm>
              <a:off x="1955989" y="4803813"/>
              <a:ext cx="220760" cy="65728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Freeform 24"/>
            <p:cNvSpPr/>
            <p:nvPr/>
          </p:nvSpPr>
          <p:spPr bwMode="auto">
            <a:xfrm>
              <a:off x="1987753" y="5427760"/>
              <a:ext cx="822686" cy="136538"/>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reeform 25"/>
            <p:cNvSpPr/>
            <p:nvPr/>
          </p:nvSpPr>
          <p:spPr bwMode="auto">
            <a:xfrm>
              <a:off x="2624620" y="5518256"/>
              <a:ext cx="230288" cy="669988"/>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reeform 26"/>
            <p:cNvSpPr/>
            <p:nvPr/>
          </p:nvSpPr>
          <p:spPr bwMode="auto">
            <a:xfrm>
              <a:off x="1886109" y="6124738"/>
              <a:ext cx="781392" cy="1270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Freeform 27"/>
            <p:cNvSpPr/>
            <p:nvPr/>
          </p:nvSpPr>
          <p:spPr bwMode="auto">
            <a:xfrm>
              <a:off x="1827346" y="5516669"/>
              <a:ext cx="228700" cy="6684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263" name="TextBox 16"/>
            <p:cNvSpPr txBox="1">
              <a:spLocks noChangeArrowheads="1"/>
            </p:cNvSpPr>
            <p:nvPr/>
          </p:nvSpPr>
          <p:spPr bwMode="auto">
            <a:xfrm>
              <a:off x="2438547" y="43957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a</a:t>
              </a:r>
            </a:p>
          </p:txBody>
        </p:sp>
        <p:sp>
          <p:nvSpPr>
            <p:cNvPr id="53264" name="TextBox 17"/>
            <p:cNvSpPr txBox="1">
              <a:spLocks noChangeArrowheads="1"/>
            </p:cNvSpPr>
            <p:nvPr/>
          </p:nvSpPr>
          <p:spPr bwMode="auto">
            <a:xfrm>
              <a:off x="2935875" y="508342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b</a:t>
              </a:r>
            </a:p>
          </p:txBody>
        </p:sp>
        <p:sp>
          <p:nvSpPr>
            <p:cNvPr id="53265" name="TextBox 18"/>
            <p:cNvSpPr txBox="1">
              <a:spLocks noChangeArrowheads="1"/>
            </p:cNvSpPr>
            <p:nvPr/>
          </p:nvSpPr>
          <p:spPr bwMode="auto">
            <a:xfrm>
              <a:off x="2817288" y="56824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c</a:t>
              </a:r>
            </a:p>
          </p:txBody>
        </p:sp>
        <p:sp>
          <p:nvSpPr>
            <p:cNvPr id="53266" name="TextBox 19"/>
            <p:cNvSpPr txBox="1">
              <a:spLocks noChangeArrowheads="1"/>
            </p:cNvSpPr>
            <p:nvPr/>
          </p:nvSpPr>
          <p:spPr bwMode="auto">
            <a:xfrm>
              <a:off x="2133862" y="62745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d</a:t>
              </a:r>
            </a:p>
          </p:txBody>
        </p:sp>
        <p:sp>
          <p:nvSpPr>
            <p:cNvPr id="53267" name="TextBox 20"/>
            <p:cNvSpPr txBox="1">
              <a:spLocks noChangeArrowheads="1"/>
            </p:cNvSpPr>
            <p:nvPr/>
          </p:nvSpPr>
          <p:spPr bwMode="auto">
            <a:xfrm>
              <a:off x="1524000" y="568744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e</a:t>
              </a:r>
            </a:p>
          </p:txBody>
        </p:sp>
        <p:sp>
          <p:nvSpPr>
            <p:cNvPr id="53268" name="TextBox 21"/>
            <p:cNvSpPr txBox="1">
              <a:spLocks noChangeArrowheads="1"/>
            </p:cNvSpPr>
            <p:nvPr/>
          </p:nvSpPr>
          <p:spPr bwMode="auto">
            <a:xfrm>
              <a:off x="2319960" y="502948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g</a:t>
              </a:r>
            </a:p>
          </p:txBody>
        </p:sp>
        <p:sp>
          <p:nvSpPr>
            <p:cNvPr id="53269" name="TextBox 23"/>
            <p:cNvSpPr txBox="1">
              <a:spLocks noChangeArrowheads="1"/>
            </p:cNvSpPr>
            <p:nvPr/>
          </p:nvSpPr>
          <p:spPr bwMode="auto">
            <a:xfrm>
              <a:off x="1676466" y="5072404"/>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f</a:t>
              </a:r>
            </a:p>
          </p:txBody>
        </p:sp>
      </p:grpSp>
      <p:sp>
        <p:nvSpPr>
          <p:cNvPr id="53255" name="Slide Number Placehold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A2FF26D-2D66-45A4-9468-1D7200DF4666}" type="slidenum">
              <a:rPr lang="en-US" altLang="en-US"/>
              <a:pPr/>
              <a:t>30</a:t>
            </a:fld>
            <a:endParaRPr lang="en-US" altLang="en-US"/>
          </a:p>
        </p:txBody>
      </p:sp>
    </p:spTree>
    <p:extLst>
      <p:ext uri="{BB962C8B-B14F-4D97-AF65-F5344CB8AC3E}">
        <p14:creationId xmlns:p14="http://schemas.microsoft.com/office/powerpoint/2010/main" val="269800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196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a:xfrm>
            <a:off x="0" y="274638"/>
            <a:ext cx="9144000" cy="778098"/>
          </a:xfrm>
        </p:spPr>
        <p:txBody>
          <a:bodyPr>
            <a:normAutofit/>
          </a:bodyPr>
          <a:lstStyle/>
          <a:p>
            <a:pPr algn="ctr"/>
            <a:r>
              <a:rPr lang="en-US" altLang="en-US" sz="3600" b="1" dirty="0">
                <a:solidFill>
                  <a:schemeClr val="tx1"/>
                </a:solidFill>
              </a:rPr>
              <a:t>LED Configuration – Cathode @ Ground</a:t>
            </a:r>
          </a:p>
        </p:txBody>
      </p:sp>
      <p:sp>
        <p:nvSpPr>
          <p:cNvPr id="55300" name="Content Placeholder 10"/>
          <p:cNvSpPr>
            <a:spLocks noGrp="1"/>
          </p:cNvSpPr>
          <p:nvPr>
            <p:ph sz="half" idx="1"/>
          </p:nvPr>
        </p:nvSpPr>
        <p:spPr>
          <a:xfrm>
            <a:off x="457200" y="1371600"/>
            <a:ext cx="4343400" cy="5486400"/>
          </a:xfrm>
        </p:spPr>
        <p:txBody>
          <a:bodyPr/>
          <a:lstStyle/>
          <a:p>
            <a:pPr>
              <a:spcBef>
                <a:spcPct val="0"/>
              </a:spcBef>
              <a:spcAft>
                <a:spcPts val="600"/>
              </a:spcAft>
              <a:buFontTx/>
              <a:buNone/>
            </a:pPr>
            <a:r>
              <a:rPr lang="en-US" altLang="en-US" sz="2400"/>
              <a:t>Switch @ 5v</a:t>
            </a:r>
          </a:p>
          <a:p>
            <a:pPr>
              <a:spcBef>
                <a:spcPct val="0"/>
              </a:spcBef>
              <a:spcAft>
                <a:spcPts val="600"/>
              </a:spcAft>
            </a:pPr>
            <a:r>
              <a:rPr lang="en-US" altLang="en-US" sz="2000"/>
              <a:t>Top Circuit</a:t>
            </a:r>
          </a:p>
          <a:p>
            <a:pPr>
              <a:spcBef>
                <a:spcPct val="0"/>
              </a:spcBef>
              <a:spcAft>
                <a:spcPts val="600"/>
              </a:spcAft>
            </a:pPr>
            <a:r>
              <a:rPr lang="en-US" altLang="en-US" sz="2000"/>
              <a:t>LED On</a:t>
            </a:r>
          </a:p>
          <a:p>
            <a:pPr>
              <a:spcBef>
                <a:spcPct val="0"/>
              </a:spcBef>
              <a:spcAft>
                <a:spcPts val="600"/>
              </a:spcAft>
            </a:pPr>
            <a:r>
              <a:rPr lang="en-US" altLang="en-US" sz="2000"/>
              <a:t>ANODE @ 5v (nearly)</a:t>
            </a:r>
          </a:p>
          <a:p>
            <a:pPr>
              <a:spcBef>
                <a:spcPct val="0"/>
              </a:spcBef>
              <a:spcAft>
                <a:spcPts val="600"/>
              </a:spcAft>
            </a:pPr>
            <a:r>
              <a:rPr lang="en-US" altLang="en-US" sz="2000"/>
              <a:t>CATHODE @ 0v</a:t>
            </a:r>
          </a:p>
          <a:p>
            <a:pPr>
              <a:spcBef>
                <a:spcPct val="0"/>
              </a:spcBef>
              <a:spcAft>
                <a:spcPts val="600"/>
              </a:spcAft>
            </a:pPr>
            <a:r>
              <a:rPr lang="en-US" altLang="en-US" sz="2000"/>
              <a:t>The 220 </a:t>
            </a:r>
            <a:r>
              <a:rPr lang="en-US" altLang="en-US" sz="2000">
                <a:sym typeface="Symbol" pitchFamily="18" charset="2"/>
              </a:rPr>
              <a:t> resistor controls the current.</a:t>
            </a:r>
          </a:p>
          <a:p>
            <a:pPr>
              <a:spcBef>
                <a:spcPct val="0"/>
              </a:spcBef>
              <a:spcAft>
                <a:spcPts val="600"/>
              </a:spcAft>
            </a:pPr>
            <a:r>
              <a:rPr lang="en-US" altLang="en-US" sz="2000">
                <a:sym typeface="Symbol" pitchFamily="18" charset="2"/>
              </a:rPr>
              <a:t>A larger resistor . . . less current . . . dimmer LED</a:t>
            </a:r>
          </a:p>
          <a:p>
            <a:pPr>
              <a:spcBef>
                <a:spcPct val="0"/>
              </a:spcBef>
              <a:spcAft>
                <a:spcPts val="600"/>
              </a:spcAft>
            </a:pPr>
            <a:r>
              <a:rPr lang="en-US" altLang="en-US" sz="2000">
                <a:sym typeface="Symbol" pitchFamily="18" charset="2"/>
              </a:rPr>
              <a:t>A smaller resistor . . . more current . . . brighter LED</a:t>
            </a:r>
          </a:p>
          <a:p>
            <a:pPr>
              <a:spcBef>
                <a:spcPct val="0"/>
              </a:spcBef>
              <a:spcAft>
                <a:spcPts val="600"/>
              </a:spcAft>
              <a:buFontTx/>
              <a:buNone/>
            </a:pPr>
            <a:r>
              <a:rPr lang="en-US" altLang="en-US" sz="2400"/>
              <a:t>Switch @ 0v</a:t>
            </a:r>
          </a:p>
          <a:p>
            <a:pPr>
              <a:spcBef>
                <a:spcPct val="0"/>
              </a:spcBef>
              <a:spcAft>
                <a:spcPts val="600"/>
              </a:spcAft>
            </a:pPr>
            <a:r>
              <a:rPr lang="en-US" altLang="en-US" sz="2000"/>
              <a:t>Bottom Circuit</a:t>
            </a:r>
          </a:p>
          <a:p>
            <a:pPr>
              <a:spcBef>
                <a:spcPct val="0"/>
              </a:spcBef>
              <a:spcAft>
                <a:spcPts val="600"/>
              </a:spcAft>
            </a:pPr>
            <a:r>
              <a:rPr lang="en-US" altLang="en-US" sz="2000"/>
              <a:t>LED Off</a:t>
            </a:r>
          </a:p>
        </p:txBody>
      </p:sp>
      <p:grpSp>
        <p:nvGrpSpPr>
          <p:cNvPr id="2" name="Group 6"/>
          <p:cNvGrpSpPr>
            <a:grpSpLocks/>
          </p:cNvGrpSpPr>
          <p:nvPr/>
        </p:nvGrpSpPr>
        <p:grpSpPr bwMode="auto">
          <a:xfrm>
            <a:off x="5562600" y="2828925"/>
            <a:ext cx="3429000" cy="2124075"/>
            <a:chOff x="5562600" y="2828306"/>
            <a:chExt cx="3429000" cy="2124694"/>
          </a:xfrm>
        </p:grpSpPr>
        <p:pic>
          <p:nvPicPr>
            <p:cNvPr id="553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28306"/>
              <a:ext cx="1447800" cy="212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5"/>
            <p:cNvSpPr>
              <a:spLocks noChangeArrowheads="1"/>
            </p:cNvSpPr>
            <p:nvPr/>
          </p:nvSpPr>
          <p:spPr bwMode="auto">
            <a:xfrm>
              <a:off x="6858000" y="3276111"/>
              <a:ext cx="2133600" cy="119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endParaRPr lang="en-US" altLang="en-US"/>
            </a:p>
            <a:p>
              <a:pPr algn="ctr"/>
              <a:r>
                <a:rPr lang="en-US" altLang="en-US"/>
                <a:t>Common Cathode SSD Configuration (5v=On / 0v=Off)</a:t>
              </a:r>
              <a:endParaRPr lang="en-US" altLang="en-US" sz="1600"/>
            </a:p>
          </p:txBody>
        </p:sp>
      </p:grpSp>
      <p:sp>
        <p:nvSpPr>
          <p:cNvPr id="553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5076875-D025-4F49-9EEB-C4B1889BB9CA}" type="slidenum">
              <a:rPr lang="en-US" altLang="en-US"/>
              <a:pPr/>
              <a:t>31</a:t>
            </a:fld>
            <a:endParaRPr lang="en-US" altLang="en-US"/>
          </a:p>
        </p:txBody>
      </p:sp>
    </p:spTree>
    <p:extLst>
      <p:ext uri="{BB962C8B-B14F-4D97-AF65-F5344CB8AC3E}">
        <p14:creationId xmlns:p14="http://schemas.microsoft.com/office/powerpoint/2010/main" val="1494858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274638"/>
            <a:ext cx="8915400" cy="706090"/>
          </a:xfrm>
        </p:spPr>
        <p:txBody>
          <a:bodyPr>
            <a:normAutofit/>
          </a:bodyPr>
          <a:lstStyle/>
          <a:p>
            <a:pPr algn="ctr" eaLnBrk="1" hangingPunct="1"/>
            <a:r>
              <a:rPr lang="en-US" altLang="en-US" sz="3200" b="1" dirty="0">
                <a:solidFill>
                  <a:schemeClr val="tx1"/>
                </a:solidFill>
              </a:rPr>
              <a:t>Example #2: Common Cathode SSD</a:t>
            </a:r>
          </a:p>
        </p:txBody>
      </p:sp>
      <p:sp>
        <p:nvSpPr>
          <p:cNvPr id="57347" name="TextBox 5"/>
          <p:cNvSpPr txBox="1">
            <a:spLocks noChangeArrowheads="1"/>
          </p:cNvSpPr>
          <p:nvPr/>
        </p:nvSpPr>
        <p:spPr bwMode="auto">
          <a:xfrm>
            <a:off x="323528" y="1371600"/>
            <a:ext cx="597666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pPr>
            <a:r>
              <a:rPr lang="en-US" altLang="en-US" sz="2400" b="1" i="1" dirty="0">
                <a:latin typeface="Times New Roman" panose="02020603050405020304" pitchFamily="18" charset="0"/>
                <a:cs typeface="Times New Roman" panose="02020603050405020304" pitchFamily="18" charset="0"/>
              </a:rPr>
              <a:t>Example</a:t>
            </a:r>
            <a:endParaRPr lang="en-US" altLang="en-US" sz="2400" b="1"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What value would be displayed in the common cathode seven-segment display shown?</a:t>
            </a: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94913"/>
            <a:ext cx="256222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0B5E014-B79B-4B6C-96BF-F2F22ED35071}" type="slidenum">
              <a:rPr lang="en-US" altLang="en-US"/>
              <a:pPr/>
              <a:t>32</a:t>
            </a:fld>
            <a:endParaRPr lang="en-US" altLang="en-US"/>
          </a:p>
        </p:txBody>
      </p:sp>
    </p:spTree>
    <p:extLst>
      <p:ext uri="{BB962C8B-B14F-4D97-AF65-F5344CB8AC3E}">
        <p14:creationId xmlns:p14="http://schemas.microsoft.com/office/powerpoint/2010/main" val="250986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274638"/>
            <a:ext cx="8991600" cy="706090"/>
          </a:xfrm>
        </p:spPr>
        <p:txBody>
          <a:bodyPr>
            <a:normAutofit/>
          </a:bodyPr>
          <a:lstStyle/>
          <a:p>
            <a:pPr algn="ctr" eaLnBrk="1" hangingPunct="1"/>
            <a:r>
              <a:rPr lang="en-US" altLang="en-US" sz="3600" b="1" dirty="0">
                <a:solidFill>
                  <a:schemeClr val="tx1"/>
                </a:solidFill>
              </a:rPr>
              <a:t>Example #2: Common Cathode SSD</a:t>
            </a:r>
          </a:p>
        </p:txBody>
      </p:sp>
      <p:sp>
        <p:nvSpPr>
          <p:cNvPr id="59395" name="TextBox 5"/>
          <p:cNvSpPr txBox="1">
            <a:spLocks noChangeArrowheads="1"/>
          </p:cNvSpPr>
          <p:nvPr/>
        </p:nvSpPr>
        <p:spPr bwMode="auto">
          <a:xfrm>
            <a:off x="452308" y="1052736"/>
            <a:ext cx="55626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pPr>
            <a:r>
              <a:rPr lang="en-US" altLang="en-US" sz="2400" i="1" dirty="0">
                <a:latin typeface="Times New Roman" panose="02020603050405020304" pitchFamily="18" charset="0"/>
                <a:cs typeface="Times New Roman" panose="02020603050405020304" pitchFamily="18" charset="0"/>
              </a:rPr>
              <a:t>Example</a:t>
            </a:r>
            <a:endParaRPr lang="en-US" altLang="en-US" sz="2400" dirty="0">
              <a:latin typeface="Times New Roman" panose="02020603050405020304" pitchFamily="18" charset="0"/>
              <a:cs typeface="Times New Roman" panose="02020603050405020304" pitchFamily="18" charset="0"/>
            </a:endParaRPr>
          </a:p>
          <a:p>
            <a:pPr lvl="1"/>
            <a:r>
              <a:rPr lang="en-US" altLang="en-US" sz="2400" dirty="0">
                <a:latin typeface="Times New Roman" panose="02020603050405020304" pitchFamily="18" charset="0"/>
                <a:cs typeface="Times New Roman" panose="02020603050405020304" pitchFamily="18" charset="0"/>
              </a:rPr>
              <a:t>What value would be displayed in the common cathode seven-segment display shown?</a:t>
            </a:r>
          </a:p>
        </p:txBody>
      </p:sp>
      <p:sp>
        <p:nvSpPr>
          <p:cNvPr id="59396" name="TextBox 5"/>
          <p:cNvSpPr txBox="1">
            <a:spLocks noChangeArrowheads="1"/>
          </p:cNvSpPr>
          <p:nvPr/>
        </p:nvSpPr>
        <p:spPr bwMode="auto">
          <a:xfrm>
            <a:off x="452308" y="2644152"/>
            <a:ext cx="556260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a:defRPr>
                <a:solidFill>
                  <a:schemeClr val="tx1"/>
                </a:solidFill>
                <a:latin typeface="Verdana" pitchFamily="34" charset="0"/>
              </a:defRPr>
            </a:lvl2pPr>
            <a:lvl3pPr marL="1143000" indent="-228600">
              <a:defRPr>
                <a:solidFill>
                  <a:schemeClr val="tx1"/>
                </a:solidFill>
                <a:latin typeface="Verdana" pitchFamily="34" charset="0"/>
              </a:defRPr>
            </a:lvl3pPr>
            <a:lvl4pPr marL="1096963" indent="-273050">
              <a:defRPr>
                <a:solidFill>
                  <a:schemeClr val="tx1"/>
                </a:solidFill>
                <a:latin typeface="Verdana" pitchFamily="34" charset="0"/>
              </a:defRPr>
            </a:lvl4pPr>
            <a:lvl5pPr marL="1554163" indent="-273050">
              <a:defRPr>
                <a:solidFill>
                  <a:schemeClr val="tx1"/>
                </a:solidFill>
                <a:latin typeface="Verdana" pitchFamily="34" charset="0"/>
              </a:defRPr>
            </a:lvl5pPr>
            <a:lvl6pPr marL="2011363" indent="-273050" eaLnBrk="0" fontAlgn="base" hangingPunct="0">
              <a:spcBef>
                <a:spcPct val="0"/>
              </a:spcBef>
              <a:spcAft>
                <a:spcPct val="0"/>
              </a:spcAft>
              <a:defRPr>
                <a:solidFill>
                  <a:schemeClr val="tx1"/>
                </a:solidFill>
                <a:latin typeface="Verdana" pitchFamily="34" charset="0"/>
              </a:defRPr>
            </a:lvl6pPr>
            <a:lvl7pPr marL="2468563" indent="-273050" eaLnBrk="0" fontAlgn="base" hangingPunct="0">
              <a:spcBef>
                <a:spcPct val="0"/>
              </a:spcBef>
              <a:spcAft>
                <a:spcPct val="0"/>
              </a:spcAft>
              <a:defRPr>
                <a:solidFill>
                  <a:schemeClr val="tx1"/>
                </a:solidFill>
                <a:latin typeface="Verdana" pitchFamily="34" charset="0"/>
              </a:defRPr>
            </a:lvl7pPr>
            <a:lvl8pPr marL="2925763" indent="-273050" eaLnBrk="0" fontAlgn="base" hangingPunct="0">
              <a:spcBef>
                <a:spcPct val="0"/>
              </a:spcBef>
              <a:spcAft>
                <a:spcPct val="0"/>
              </a:spcAft>
              <a:defRPr>
                <a:solidFill>
                  <a:schemeClr val="tx1"/>
                </a:solidFill>
                <a:latin typeface="Verdana" pitchFamily="34" charset="0"/>
              </a:defRPr>
            </a:lvl8pPr>
            <a:lvl9pPr marL="3382963" indent="-273050" eaLnBrk="0" fontAlgn="base" hangingPunct="0">
              <a:spcBef>
                <a:spcPct val="0"/>
              </a:spcBef>
              <a:spcAft>
                <a:spcPct val="0"/>
              </a:spcAft>
              <a:defRPr>
                <a:solidFill>
                  <a:schemeClr val="tx1"/>
                </a:solidFill>
                <a:latin typeface="Verdana" pitchFamily="34" charset="0"/>
              </a:defRPr>
            </a:lvl9pPr>
          </a:lstStyle>
          <a:p>
            <a:pPr>
              <a:spcAft>
                <a:spcPts val="600"/>
              </a:spcAft>
            </a:pPr>
            <a:r>
              <a:rPr lang="en-US" altLang="en-US" sz="2400" i="1" dirty="0">
                <a:latin typeface="Times New Roman" panose="02020603050405020304" pitchFamily="18" charset="0"/>
                <a:cs typeface="Times New Roman" panose="02020603050405020304" pitchFamily="18" charset="0"/>
              </a:rPr>
              <a:t>Solution</a:t>
            </a:r>
            <a:endParaRPr lang="en-US" altLang="en-US" sz="2400" dirty="0">
              <a:latin typeface="Times New Roman" panose="02020603050405020304" pitchFamily="18" charset="0"/>
              <a:cs typeface="Times New Roman" panose="02020603050405020304" pitchFamily="18" charset="0"/>
            </a:endParaRPr>
          </a:p>
          <a:p>
            <a:pPr lvl="1"/>
            <a:r>
              <a:rPr lang="en-US" altLang="en-US" sz="2400" dirty="0">
                <a:latin typeface="Times New Roman" panose="02020603050405020304" pitchFamily="18" charset="0"/>
                <a:cs typeface="Times New Roman" panose="02020603050405020304" pitchFamily="18" charset="0"/>
              </a:rPr>
              <a:t>Common Cathode:</a:t>
            </a:r>
          </a:p>
          <a:p>
            <a:pPr lvl="3">
              <a:buFont typeface="Arial" pitchFamily="34" charset="0"/>
              <a:buChar char="•"/>
            </a:pPr>
            <a:r>
              <a:rPr lang="en-US" altLang="en-US" sz="2400" dirty="0">
                <a:latin typeface="Times New Roman" panose="02020603050405020304" pitchFamily="18" charset="0"/>
                <a:cs typeface="Times New Roman" panose="02020603050405020304" pitchFamily="18" charset="0"/>
              </a:rPr>
              <a:t>5 volts = Segment On</a:t>
            </a:r>
          </a:p>
          <a:p>
            <a:pPr lvl="4">
              <a:buFont typeface="Arial" pitchFamily="34" charset="0"/>
              <a:buChar char="•"/>
            </a:pPr>
            <a:r>
              <a:rPr lang="en-US" altLang="en-US" sz="2400" dirty="0">
                <a:latin typeface="Times New Roman" panose="02020603050405020304" pitchFamily="18" charset="0"/>
                <a:cs typeface="Times New Roman" panose="02020603050405020304" pitchFamily="18" charset="0"/>
              </a:rPr>
              <a:t>a, b, d, e, &amp; g</a:t>
            </a:r>
          </a:p>
          <a:p>
            <a:pPr lvl="3">
              <a:buFont typeface="Arial" pitchFamily="34" charset="0"/>
              <a:buChar char="•"/>
            </a:pPr>
            <a:r>
              <a:rPr lang="en-US" altLang="en-US" sz="2400" dirty="0">
                <a:latin typeface="Times New Roman" panose="02020603050405020304" pitchFamily="18" charset="0"/>
                <a:cs typeface="Times New Roman" panose="02020603050405020304" pitchFamily="18" charset="0"/>
              </a:rPr>
              <a:t>0 volts = Segment Off</a:t>
            </a:r>
          </a:p>
          <a:p>
            <a:pPr lvl="4">
              <a:buFont typeface="Arial" pitchFamily="34" charset="0"/>
              <a:buChar char="•"/>
            </a:pPr>
            <a:r>
              <a:rPr lang="en-US" altLang="en-US" sz="2400" dirty="0">
                <a:latin typeface="Times New Roman" panose="02020603050405020304" pitchFamily="18" charset="0"/>
                <a:cs typeface="Times New Roman" panose="02020603050405020304" pitchFamily="18" charset="0"/>
              </a:rPr>
              <a:t>c &amp; f</a:t>
            </a:r>
          </a:p>
        </p:txBody>
      </p:sp>
      <p:grpSp>
        <p:nvGrpSpPr>
          <p:cNvPr id="59397" name="Group 20"/>
          <p:cNvGrpSpPr>
            <a:grpSpLocks/>
          </p:cNvGrpSpPr>
          <p:nvPr/>
        </p:nvGrpSpPr>
        <p:grpSpPr bwMode="auto">
          <a:xfrm>
            <a:off x="1524000" y="5029420"/>
            <a:ext cx="1724025" cy="1614268"/>
            <a:chOff x="1524000" y="4395788"/>
            <a:chExt cx="1724781" cy="2248112"/>
          </a:xfrm>
        </p:grpSpPr>
        <p:sp>
          <p:nvSpPr>
            <p:cNvPr id="8" name="Freeform 7"/>
            <p:cNvSpPr/>
            <p:nvPr/>
          </p:nvSpPr>
          <p:spPr bwMode="auto">
            <a:xfrm>
              <a:off x="2750087" y="4802226"/>
              <a:ext cx="222347" cy="6668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8"/>
            <p:cNvSpPr/>
            <p:nvPr/>
          </p:nvSpPr>
          <p:spPr bwMode="auto">
            <a:xfrm>
              <a:off x="2135456" y="4741896"/>
              <a:ext cx="781392" cy="134950"/>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bwMode="auto">
            <a:xfrm>
              <a:off x="1955989" y="4803813"/>
              <a:ext cx="220760" cy="65728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reeform 10"/>
            <p:cNvSpPr/>
            <p:nvPr/>
          </p:nvSpPr>
          <p:spPr bwMode="auto">
            <a:xfrm>
              <a:off x="1987753" y="5427760"/>
              <a:ext cx="822686" cy="136538"/>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Freeform 11"/>
            <p:cNvSpPr/>
            <p:nvPr/>
          </p:nvSpPr>
          <p:spPr bwMode="auto">
            <a:xfrm>
              <a:off x="2624620" y="5518256"/>
              <a:ext cx="230288" cy="669988"/>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reeform 12"/>
            <p:cNvSpPr/>
            <p:nvPr/>
          </p:nvSpPr>
          <p:spPr bwMode="auto">
            <a:xfrm>
              <a:off x="1886109" y="6124738"/>
              <a:ext cx="781392" cy="1270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reeform 13"/>
            <p:cNvSpPr/>
            <p:nvPr/>
          </p:nvSpPr>
          <p:spPr bwMode="auto">
            <a:xfrm>
              <a:off x="1827346" y="5516669"/>
              <a:ext cx="228700" cy="6684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407" name="TextBox 16"/>
            <p:cNvSpPr txBox="1">
              <a:spLocks noChangeArrowheads="1"/>
            </p:cNvSpPr>
            <p:nvPr/>
          </p:nvSpPr>
          <p:spPr bwMode="auto">
            <a:xfrm>
              <a:off x="2438547" y="43957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a</a:t>
              </a:r>
            </a:p>
          </p:txBody>
        </p:sp>
        <p:sp>
          <p:nvSpPr>
            <p:cNvPr id="59408" name="TextBox 17"/>
            <p:cNvSpPr txBox="1">
              <a:spLocks noChangeArrowheads="1"/>
            </p:cNvSpPr>
            <p:nvPr/>
          </p:nvSpPr>
          <p:spPr bwMode="auto">
            <a:xfrm>
              <a:off x="2935875" y="508342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b</a:t>
              </a:r>
            </a:p>
          </p:txBody>
        </p:sp>
        <p:sp>
          <p:nvSpPr>
            <p:cNvPr id="59409" name="TextBox 18"/>
            <p:cNvSpPr txBox="1">
              <a:spLocks noChangeArrowheads="1"/>
            </p:cNvSpPr>
            <p:nvPr/>
          </p:nvSpPr>
          <p:spPr bwMode="auto">
            <a:xfrm>
              <a:off x="2817288" y="56824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c</a:t>
              </a:r>
            </a:p>
          </p:txBody>
        </p:sp>
        <p:sp>
          <p:nvSpPr>
            <p:cNvPr id="59410" name="TextBox 19"/>
            <p:cNvSpPr txBox="1">
              <a:spLocks noChangeArrowheads="1"/>
            </p:cNvSpPr>
            <p:nvPr/>
          </p:nvSpPr>
          <p:spPr bwMode="auto">
            <a:xfrm>
              <a:off x="2133862" y="62745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d</a:t>
              </a:r>
            </a:p>
          </p:txBody>
        </p:sp>
        <p:sp>
          <p:nvSpPr>
            <p:cNvPr id="59411" name="TextBox 20"/>
            <p:cNvSpPr txBox="1">
              <a:spLocks noChangeArrowheads="1"/>
            </p:cNvSpPr>
            <p:nvPr/>
          </p:nvSpPr>
          <p:spPr bwMode="auto">
            <a:xfrm>
              <a:off x="1524000" y="568744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e</a:t>
              </a:r>
            </a:p>
          </p:txBody>
        </p:sp>
        <p:sp>
          <p:nvSpPr>
            <p:cNvPr id="59412" name="TextBox 21"/>
            <p:cNvSpPr txBox="1">
              <a:spLocks noChangeArrowheads="1"/>
            </p:cNvSpPr>
            <p:nvPr/>
          </p:nvSpPr>
          <p:spPr bwMode="auto">
            <a:xfrm>
              <a:off x="2319960" y="502948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g</a:t>
              </a:r>
            </a:p>
          </p:txBody>
        </p:sp>
        <p:sp>
          <p:nvSpPr>
            <p:cNvPr id="59413" name="TextBox 23"/>
            <p:cNvSpPr txBox="1">
              <a:spLocks noChangeArrowheads="1"/>
            </p:cNvSpPr>
            <p:nvPr/>
          </p:nvSpPr>
          <p:spPr bwMode="auto">
            <a:xfrm>
              <a:off x="1676466" y="5072404"/>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a:t>f</a:t>
              </a:r>
            </a:p>
          </p:txBody>
        </p:sp>
      </p:grpSp>
      <p:pic>
        <p:nvPicPr>
          <p:cNvPr id="593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1447800"/>
            <a:ext cx="25717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Slide Number Placehold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4E23768-D0B2-478B-BABF-B1FD33009332}" type="slidenum">
              <a:rPr lang="en-US" altLang="en-US"/>
              <a:pPr/>
              <a:t>33</a:t>
            </a:fld>
            <a:endParaRPr lang="en-US" altLang="en-US"/>
          </a:p>
        </p:txBody>
      </p:sp>
    </p:spTree>
    <p:extLst>
      <p:ext uri="{BB962C8B-B14F-4D97-AF65-F5344CB8AC3E}">
        <p14:creationId xmlns:p14="http://schemas.microsoft.com/office/powerpoint/2010/main" val="472701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130"/>
            <a:ext cx="7886700" cy="526558"/>
          </a:xfrm>
        </p:spPr>
        <p:txBody>
          <a:bodyPr>
            <a:normAutofit/>
          </a:bodyPr>
          <a:lstStyle/>
          <a:p>
            <a:pPr algn="ctr"/>
            <a:r>
              <a:rPr lang="en-GB" sz="2800" b="1" dirty="0">
                <a:solidFill>
                  <a:schemeClr val="tx1"/>
                </a:solidFill>
                <a:latin typeface="Times New Roman" panose="02020603050405020304" pitchFamily="18" charset="0"/>
                <a:cs typeface="Times New Roman" panose="02020603050405020304" pitchFamily="18" charset="0"/>
              </a:rPr>
              <a:t>Cont..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2"/>
          <p:cNvSpPr>
            <a:spLocks noGrp="1"/>
          </p:cNvSpPr>
          <p:nvPr>
            <p:ph idx="1"/>
          </p:nvPr>
        </p:nvSpPr>
        <p:spPr>
          <a:xfrm>
            <a:off x="215153" y="620688"/>
            <a:ext cx="8740588" cy="5968371"/>
          </a:xfrm>
        </p:spPr>
        <p:txBody>
          <a:bodyPr>
            <a:normAutofit/>
          </a:bodyPr>
          <a:lstStyle/>
          <a:p>
            <a:pPr marL="0" indent="0" algn="just">
              <a:buNone/>
            </a:pPr>
            <a:r>
              <a:rPr lang="en-GB" sz="2800" b="1" dirty="0">
                <a:latin typeface="Times New Roman" panose="02020603050405020304" pitchFamily="18" charset="0"/>
                <a:cs typeface="Times New Roman" panose="02020603050405020304" pitchFamily="18" charset="0"/>
              </a:rPr>
              <a:t>Reading assignment </a:t>
            </a:r>
          </a:p>
          <a:p>
            <a:pPr>
              <a:buFont typeface="Wingdings" panose="05000000000000000000" pitchFamily="2" charset="2"/>
              <a:buChar char="v"/>
            </a:pPr>
            <a:r>
              <a:rPr lang="en-GB" sz="2400" b="1" dirty="0"/>
              <a:t>Cathode ray tube (CRT) Displays </a:t>
            </a:r>
          </a:p>
          <a:p>
            <a:pPr>
              <a:buFont typeface="Wingdings" panose="05000000000000000000" pitchFamily="2" charset="2"/>
              <a:buChar char="v"/>
            </a:pPr>
            <a:r>
              <a:rPr lang="en-GB" sz="2400" b="1" dirty="0"/>
              <a:t>Liquid crystal displays (LCDs) </a:t>
            </a:r>
          </a:p>
          <a:p>
            <a:pPr>
              <a:buFont typeface="Wingdings" panose="05000000000000000000" pitchFamily="2" charset="2"/>
              <a:buChar char="v"/>
            </a:pPr>
            <a:r>
              <a:rPr lang="en-GB" sz="2400" b="1" dirty="0"/>
              <a:t>Recorders </a:t>
            </a:r>
            <a:endParaRPr lang="en-GB" sz="24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71F88E53-A35D-4691-928A-2140C13545B2}" type="slidenum">
              <a:rPr lang="en-US" smtClean="0"/>
              <a:t>34</a:t>
            </a:fld>
            <a:endParaRPr lang="en-US" dirty="0"/>
          </a:p>
        </p:txBody>
      </p:sp>
    </p:spTree>
    <p:extLst>
      <p:ext uri="{BB962C8B-B14F-4D97-AF65-F5344CB8AC3E}">
        <p14:creationId xmlns:p14="http://schemas.microsoft.com/office/powerpoint/2010/main" val="3228718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chor="ctr"/>
          <a:lstStyle/>
          <a:p>
            <a:pPr algn="ctr"/>
            <a:r>
              <a:rPr lang="en-US" dirty="0">
                <a:solidFill>
                  <a:srgbClr val="00B050"/>
                </a:solidFill>
                <a:latin typeface="Times New Roman" panose="02020603050405020304" pitchFamily="18" charset="0"/>
                <a:cs typeface="Times New Roman" panose="02020603050405020304" pitchFamily="18" charset="0"/>
              </a:rPr>
              <a:t>THANK YOU!!!</a:t>
            </a:r>
            <a:br>
              <a:rPr lang="en-US" dirty="0">
                <a:solidFill>
                  <a:schemeClr val="tx1">
                    <a:lumMod val="85000"/>
                    <a:lumOff val="15000"/>
                  </a:schemeClr>
                </a:solidFill>
                <a:latin typeface="Times New Roman" panose="02020603050405020304" pitchFamily="18" charset="0"/>
                <a:cs typeface="Times New Roman" panose="02020603050405020304" pitchFamily="18" charset="0"/>
              </a:rPr>
            </a:br>
            <a:endParaRPr lang="en-US" dirty="0">
              <a:solidFill>
                <a:schemeClr val="tx1">
                  <a:lumMod val="85000"/>
                  <a:lumOff val="15000"/>
                </a:schemeClr>
              </a:solidFill>
            </a:endParaRPr>
          </a:p>
        </p:txBody>
      </p:sp>
    </p:spTree>
    <p:extLst>
      <p:ext uri="{BB962C8B-B14F-4D97-AF65-F5344CB8AC3E}">
        <p14:creationId xmlns:p14="http://schemas.microsoft.com/office/powerpoint/2010/main" val="96037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649561"/>
          </a:xfrm>
        </p:spPr>
        <p:txBody>
          <a:bodyPr>
            <a:noAutofit/>
          </a:bodyPr>
          <a:lstStyle/>
          <a:p>
            <a:pPr algn="ctr"/>
            <a:r>
              <a:rPr lang="en-US" altLang="en-US" sz="2800" b="1" dirty="0">
                <a:solidFill>
                  <a:schemeClr val="tx1"/>
                </a:solidFill>
                <a:latin typeface="Cambria" panose="02040503050406030204" pitchFamily="18" charset="0"/>
                <a:ea typeface="Cambria" panose="02040503050406030204" pitchFamily="18" charset="0"/>
              </a:rPr>
              <a:t>Passive Filter - Low Pass Filter</a:t>
            </a:r>
            <a:endParaRPr lang="en-US" sz="2800" dirty="0">
              <a:solidFill>
                <a:schemeClr val="tx1"/>
              </a:solidFill>
              <a:latin typeface="Cambria" panose="02040503050406030204" pitchFamily="18" charset="0"/>
              <a:ea typeface="Cambria" panose="02040503050406030204" pitchFamily="18" charset="0"/>
            </a:endParaRPr>
          </a:p>
        </p:txBody>
      </p:sp>
      <p:sp>
        <p:nvSpPr>
          <p:cNvPr id="3" name="Slide Number Placeholder 2"/>
          <p:cNvSpPr>
            <a:spLocks noGrp="1"/>
          </p:cNvSpPr>
          <p:nvPr>
            <p:ph type="sldNum" sz="quarter" idx="12"/>
          </p:nvPr>
        </p:nvSpPr>
        <p:spPr/>
        <p:txBody>
          <a:bodyPr/>
          <a:lstStyle/>
          <a:p>
            <a:fld id="{C0FAF07E-A3D5-413D-93DE-669933D0282C}" type="slidenum">
              <a:rPr lang="en-US" smtClean="0"/>
              <a:pPr/>
              <a:t>4</a:t>
            </a:fld>
            <a:endParaRPr lang="en-US"/>
          </a:p>
        </p:txBody>
      </p:sp>
      <p:pic>
        <p:nvPicPr>
          <p:cNvPr id="5" name="Picture 1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508104" y="838201"/>
            <a:ext cx="2880321" cy="14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p:nvSpPr>
        <p:spPr bwMode="auto">
          <a:xfrm>
            <a:off x="394447" y="838201"/>
            <a:ext cx="43434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 typeface="Wingdings" panose="05000000000000000000" pitchFamily="2" charset="2"/>
              <a:buChar char="ü"/>
            </a:pPr>
            <a:r>
              <a:rPr lang="en-US" altLang="en-US" sz="2400" dirty="0">
                <a:latin typeface="+mn-lt"/>
              </a:rPr>
              <a:t>Blocks high frequencies and passes low frequencies.</a:t>
            </a:r>
          </a:p>
          <a:p>
            <a:pPr algn="just" eaLnBrk="1" hangingPunct="1">
              <a:lnSpc>
                <a:spcPct val="150000"/>
              </a:lnSpc>
              <a:spcBef>
                <a:spcPct val="0"/>
              </a:spcBef>
              <a:buFont typeface="Wingdings" panose="05000000000000000000" pitchFamily="2" charset="2"/>
              <a:buChar char="ü"/>
            </a:pPr>
            <a:r>
              <a:rPr lang="en-US" altLang="en-US" sz="2400" dirty="0">
                <a:latin typeface="+mn-lt"/>
              </a:rPr>
              <a:t>Ideal LPF: signals above cut-off frequency, </a:t>
            </a:r>
            <a:r>
              <a:rPr lang="en-US" altLang="en-US" sz="2400" i="1" dirty="0">
                <a:latin typeface="+mn-lt"/>
              </a:rPr>
              <a:t>fc </a:t>
            </a:r>
            <a:r>
              <a:rPr lang="en-US" altLang="en-US" sz="2400" dirty="0">
                <a:latin typeface="+mn-lt"/>
              </a:rPr>
              <a:t> are simply rejected.</a:t>
            </a:r>
            <a:endParaRPr lang="en-US" altLang="en-US" sz="2400" i="1" dirty="0">
              <a:latin typeface="+mn-lt"/>
            </a:endParaRPr>
          </a:p>
          <a:p>
            <a:pPr algn="just" eaLnBrk="1" hangingPunct="1">
              <a:lnSpc>
                <a:spcPct val="150000"/>
              </a:lnSpc>
              <a:spcBef>
                <a:spcPct val="0"/>
              </a:spcBef>
              <a:buFont typeface="Wingdings" panose="05000000000000000000" pitchFamily="2" charset="2"/>
              <a:buChar char="ü"/>
            </a:pPr>
            <a:r>
              <a:rPr lang="en-US" altLang="en-US" sz="2400" dirty="0">
                <a:latin typeface="+mn-lt"/>
              </a:rPr>
              <a:t>In terms of resistor and capacitor, cut-off frequency, fc is given by:</a:t>
            </a:r>
          </a:p>
          <a:p>
            <a:pPr algn="just" eaLnBrk="1" hangingPunct="1">
              <a:lnSpc>
                <a:spcPct val="150000"/>
              </a:lnSpc>
              <a:spcBef>
                <a:spcPct val="0"/>
              </a:spcBef>
              <a:buFont typeface="Wingdings" panose="05000000000000000000" pitchFamily="2" charset="2"/>
              <a:buChar char="ü"/>
            </a:pPr>
            <a:r>
              <a:rPr lang="en-US" altLang="en-US" sz="2400" dirty="0">
                <a:latin typeface="+mn-lt"/>
              </a:rPr>
              <a:t>Gain is given by;</a:t>
            </a:r>
          </a:p>
          <a:p>
            <a:pPr eaLnBrk="1" hangingPunct="1">
              <a:spcBef>
                <a:spcPct val="0"/>
              </a:spcBef>
              <a:buFont typeface="Courier New" panose="02070309020205020404" pitchFamily="49" charset="0"/>
              <a:buChar char="o"/>
            </a:pPr>
            <a:endParaRPr lang="en-MY" altLang="en-US" sz="1800" dirty="0"/>
          </a:p>
        </p:txBody>
      </p:sp>
      <p:graphicFrame>
        <p:nvGraphicFramePr>
          <p:cNvPr id="7" name="Object 12"/>
          <p:cNvGraphicFramePr>
            <a:graphicFrameLocks noChangeAspect="1"/>
          </p:cNvGraphicFramePr>
          <p:nvPr>
            <p:extLst>
              <p:ext uri="{D42A27DB-BD31-4B8C-83A1-F6EECF244321}">
                <p14:modId xmlns:p14="http://schemas.microsoft.com/office/powerpoint/2010/main" val="37678139"/>
              </p:ext>
            </p:extLst>
          </p:nvPr>
        </p:nvGraphicFramePr>
        <p:xfrm>
          <a:off x="2411760" y="4729172"/>
          <a:ext cx="1287463" cy="654050"/>
        </p:xfrm>
        <a:graphic>
          <a:graphicData uri="http://schemas.openxmlformats.org/presentationml/2006/ole">
            <mc:AlternateContent xmlns:mc="http://schemas.openxmlformats.org/markup-compatibility/2006">
              <mc:Choice xmlns:v="urn:schemas-microsoft-com:vml" Requires="v">
                <p:oleObj name="Equation" r:id="rId3" imgW="774364" imgH="393529" progId="Equation.DSMT4">
                  <p:embed/>
                </p:oleObj>
              </mc:Choice>
              <mc:Fallback>
                <p:oleObj name="Equation" r:id="rId3" imgW="77436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729172"/>
                        <a:ext cx="1287463"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3"/>
          <p:cNvGraphicFramePr>
            <a:graphicFrameLocks noChangeAspect="1"/>
          </p:cNvGraphicFramePr>
          <p:nvPr>
            <p:extLst>
              <p:ext uri="{D42A27DB-BD31-4B8C-83A1-F6EECF244321}">
                <p14:modId xmlns:p14="http://schemas.microsoft.com/office/powerpoint/2010/main" val="659011745"/>
              </p:ext>
            </p:extLst>
          </p:nvPr>
        </p:nvGraphicFramePr>
        <p:xfrm>
          <a:off x="3131840" y="5445224"/>
          <a:ext cx="1368153" cy="690438"/>
        </p:xfrm>
        <a:graphic>
          <a:graphicData uri="http://schemas.openxmlformats.org/presentationml/2006/ole">
            <mc:AlternateContent xmlns:mc="http://schemas.openxmlformats.org/markup-compatibility/2006">
              <mc:Choice xmlns:v="urn:schemas-microsoft-com:vml" Requires="v">
                <p:oleObj name="Equation" r:id="rId5" imgW="1333500" imgH="508000" progId="Equation.DSMT4">
                  <p:embed/>
                </p:oleObj>
              </mc:Choice>
              <mc:Fallback>
                <p:oleObj name="Equation" r:id="rId5" imgW="1333500" imgH="508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5445224"/>
                        <a:ext cx="1368153" cy="690438"/>
                      </a:xfrm>
                      <a:prstGeom prst="rect">
                        <a:avLst/>
                      </a:prstGeom>
                      <a:noFill/>
                      <a:ln>
                        <a:noFill/>
                      </a:ln>
                      <a:effectLst/>
                    </p:spPr>
                  </p:pic>
                </p:oleObj>
              </mc:Fallback>
            </mc:AlternateContent>
          </a:graphicData>
        </a:graphic>
      </p:graphicFrame>
      <p:sp>
        <p:nvSpPr>
          <p:cNvPr id="9" name="TextBox 14"/>
          <p:cNvSpPr txBox="1">
            <a:spLocks noChangeArrowheads="1"/>
          </p:cNvSpPr>
          <p:nvPr/>
        </p:nvSpPr>
        <p:spPr bwMode="auto">
          <a:xfrm>
            <a:off x="4860032" y="2204864"/>
            <a:ext cx="4009652" cy="373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 typeface="Wingdings" panose="05000000000000000000" pitchFamily="2" charset="2"/>
              <a:buChar char="ü"/>
            </a:pPr>
            <a:r>
              <a:rPr lang="en-MY" altLang="en-US" sz="2000" dirty="0">
                <a:latin typeface="+mn-lt"/>
              </a:rPr>
              <a:t>At low frequencies, the capacitive reactance is very high, therefore the capacitor circuit acts like an open circuit. </a:t>
            </a:r>
          </a:p>
          <a:p>
            <a:pPr algn="just" eaLnBrk="1" hangingPunct="1">
              <a:lnSpc>
                <a:spcPct val="150000"/>
              </a:lnSpc>
              <a:spcBef>
                <a:spcPct val="0"/>
              </a:spcBef>
              <a:buFont typeface="Wingdings" panose="05000000000000000000" pitchFamily="2" charset="2"/>
              <a:buChar char="ü"/>
            </a:pPr>
            <a:r>
              <a:rPr lang="en-MY" altLang="en-US" sz="2000" dirty="0">
                <a:latin typeface="+mn-lt"/>
              </a:rPr>
              <a:t>At very high frequencies, the capacitive reactance is very low therefore </a:t>
            </a:r>
            <a:r>
              <a:rPr lang="en-MY" altLang="en-US" sz="2000" b="1" i="1" dirty="0">
                <a:latin typeface="+mn-lt"/>
              </a:rPr>
              <a:t>Vout</a:t>
            </a:r>
            <a:r>
              <a:rPr lang="en-MY" altLang="en-US" sz="2000" dirty="0">
                <a:latin typeface="+mn-lt"/>
              </a:rPr>
              <a:t> is very small compared to </a:t>
            </a:r>
            <a:r>
              <a:rPr lang="en-MY" altLang="en-US" sz="2000" b="1" i="1" dirty="0">
                <a:latin typeface="+mn-lt"/>
              </a:rPr>
              <a:t>Vin</a:t>
            </a:r>
            <a:r>
              <a:rPr lang="en-MY" altLang="en-US" sz="2000" dirty="0">
                <a:latin typeface="+mn-lt"/>
              </a:rPr>
              <a:t>.</a:t>
            </a:r>
          </a:p>
        </p:txBody>
      </p:sp>
    </p:spTree>
    <p:extLst>
      <p:ext uri="{BB962C8B-B14F-4D97-AF65-F5344CB8AC3E}">
        <p14:creationId xmlns:p14="http://schemas.microsoft.com/office/powerpoint/2010/main" val="378813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4297"/>
            <a:ext cx="7772400" cy="530407"/>
          </a:xfrm>
        </p:spPr>
        <p:txBody>
          <a:bodyPr>
            <a:normAutofit/>
          </a:bodyPr>
          <a:lstStyle/>
          <a:p>
            <a:pPr algn="ctr"/>
            <a:r>
              <a:rPr lang="en-US" altLang="en-US" sz="2800" b="1" dirty="0">
                <a:solidFill>
                  <a:schemeClr val="tx1"/>
                </a:solidFill>
                <a:latin typeface="Cambria" panose="02040503050406030204" pitchFamily="18" charset="0"/>
                <a:ea typeface="Cambria" panose="02040503050406030204" pitchFamily="18" charset="0"/>
              </a:rPr>
              <a:t>Passive Filter – High Pass Filter</a:t>
            </a:r>
            <a:endParaRPr lang="en-US" sz="2800" dirty="0">
              <a:solidFill>
                <a:schemeClr val="tx1"/>
              </a:solidFill>
              <a:latin typeface="Cambria" panose="02040503050406030204" pitchFamily="18" charset="0"/>
              <a:ea typeface="Cambria" panose="02040503050406030204" pitchFamily="18" charset="0"/>
            </a:endParaRPr>
          </a:p>
        </p:txBody>
      </p:sp>
      <p:sp>
        <p:nvSpPr>
          <p:cNvPr id="3" name="Slide Number Placeholder 2"/>
          <p:cNvSpPr>
            <a:spLocks noGrp="1"/>
          </p:cNvSpPr>
          <p:nvPr>
            <p:ph type="sldNum" sz="quarter" idx="12"/>
          </p:nvPr>
        </p:nvSpPr>
        <p:spPr/>
        <p:txBody>
          <a:bodyPr/>
          <a:lstStyle/>
          <a:p>
            <a:fld id="{C0FAF07E-A3D5-413D-93DE-669933D0282C}" type="slidenum">
              <a:rPr lang="en-US" smtClean="0"/>
              <a:pPr/>
              <a:t>5</a:t>
            </a:fld>
            <a:endParaRPr lang="en-US"/>
          </a:p>
        </p:txBody>
      </p:sp>
      <p:pic>
        <p:nvPicPr>
          <p:cNvPr id="5" name="Picture 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64088" y="1002574"/>
            <a:ext cx="2808312" cy="180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p:nvSpPr>
        <p:spPr bwMode="auto">
          <a:xfrm>
            <a:off x="422319" y="985196"/>
            <a:ext cx="4454479"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 typeface="Wingdings" panose="05000000000000000000" pitchFamily="2" charset="2"/>
              <a:buChar char="ü"/>
            </a:pPr>
            <a:r>
              <a:rPr lang="en-US" altLang="en-US" sz="2400" dirty="0">
                <a:latin typeface="+mn-lt"/>
              </a:rPr>
              <a:t>Passes high frequencies and blocks/rejects low frequencies..</a:t>
            </a:r>
          </a:p>
          <a:p>
            <a:pPr eaLnBrk="1" hangingPunct="1">
              <a:lnSpc>
                <a:spcPct val="150000"/>
              </a:lnSpc>
              <a:spcBef>
                <a:spcPct val="0"/>
              </a:spcBef>
              <a:buFont typeface="Wingdings" panose="05000000000000000000" pitchFamily="2" charset="2"/>
              <a:buChar char="ü"/>
            </a:pPr>
            <a:r>
              <a:rPr lang="en-US" altLang="en-US" sz="2400" dirty="0">
                <a:latin typeface="+mn-lt"/>
              </a:rPr>
              <a:t>Ideal HPF: signals below cut-off frequency, </a:t>
            </a:r>
            <a:r>
              <a:rPr lang="en-US" altLang="en-US" sz="2400" i="1" dirty="0">
                <a:latin typeface="+mn-lt"/>
              </a:rPr>
              <a:t>fc </a:t>
            </a:r>
            <a:r>
              <a:rPr lang="en-US" altLang="en-US" sz="2400" dirty="0">
                <a:latin typeface="+mn-lt"/>
              </a:rPr>
              <a:t> are simply rejected.</a:t>
            </a:r>
            <a:endParaRPr lang="en-US" altLang="en-US" sz="2400" i="1" dirty="0">
              <a:latin typeface="+mn-lt"/>
            </a:endParaRPr>
          </a:p>
          <a:p>
            <a:pPr eaLnBrk="1" hangingPunct="1">
              <a:lnSpc>
                <a:spcPct val="150000"/>
              </a:lnSpc>
              <a:spcBef>
                <a:spcPct val="0"/>
              </a:spcBef>
              <a:buFont typeface="Wingdings" panose="05000000000000000000" pitchFamily="2" charset="2"/>
              <a:buChar char="ü"/>
            </a:pPr>
            <a:r>
              <a:rPr lang="en-US" altLang="en-US" sz="2400" dirty="0">
                <a:latin typeface="+mn-lt"/>
              </a:rPr>
              <a:t>In terms of resistor and capacitor, cut-off frequency, fc is given by:</a:t>
            </a:r>
            <a:endParaRPr lang="en-US" altLang="en-US" sz="2800" dirty="0">
              <a:latin typeface="+mn-lt"/>
            </a:endParaRPr>
          </a:p>
          <a:p>
            <a:pPr algn="just" eaLnBrk="1" hangingPunct="1">
              <a:spcBef>
                <a:spcPct val="0"/>
              </a:spcBef>
              <a:buFont typeface="Wingdings" panose="05000000000000000000" pitchFamily="2" charset="2"/>
              <a:buChar char="ü"/>
            </a:pPr>
            <a:r>
              <a:rPr lang="en-US" altLang="en-US" sz="2400" dirty="0">
                <a:latin typeface="+mn-lt"/>
              </a:rPr>
              <a:t>Gain is given by;</a:t>
            </a:r>
          </a:p>
          <a:p>
            <a:pPr eaLnBrk="1" hangingPunct="1">
              <a:spcBef>
                <a:spcPct val="0"/>
              </a:spcBef>
              <a:buFont typeface="Courier New" panose="02070309020205020404" pitchFamily="49" charset="0"/>
              <a:buChar char="o"/>
            </a:pPr>
            <a:endParaRPr lang="en-MY" altLang="en-US" sz="1800" dirty="0"/>
          </a:p>
        </p:txBody>
      </p:sp>
      <p:graphicFrame>
        <p:nvGraphicFramePr>
          <p:cNvPr id="7" name="Object 2"/>
          <p:cNvGraphicFramePr>
            <a:graphicFrameLocks noChangeAspect="1"/>
          </p:cNvGraphicFramePr>
          <p:nvPr>
            <p:extLst>
              <p:ext uri="{D42A27DB-BD31-4B8C-83A1-F6EECF244321}">
                <p14:modId xmlns:p14="http://schemas.microsoft.com/office/powerpoint/2010/main" val="1786066346"/>
              </p:ext>
            </p:extLst>
          </p:nvPr>
        </p:nvGraphicFramePr>
        <p:xfrm>
          <a:off x="2555776" y="5445224"/>
          <a:ext cx="1287463" cy="654050"/>
        </p:xfrm>
        <a:graphic>
          <a:graphicData uri="http://schemas.openxmlformats.org/presentationml/2006/ole">
            <mc:AlternateContent xmlns:mc="http://schemas.openxmlformats.org/markup-compatibility/2006">
              <mc:Choice xmlns:v="urn:schemas-microsoft-com:vml" Requires="v">
                <p:oleObj name="Equation" r:id="rId3" imgW="774364" imgH="393529" progId="Equation.DSMT4">
                  <p:embed/>
                </p:oleObj>
              </mc:Choice>
              <mc:Fallback>
                <p:oleObj name="Equation" r:id="rId3" imgW="774364"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5445224"/>
                        <a:ext cx="1287463"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ChangeAspect="1"/>
          </p:cNvGraphicFramePr>
          <p:nvPr>
            <p:extLst>
              <p:ext uri="{D42A27DB-BD31-4B8C-83A1-F6EECF244321}">
                <p14:modId xmlns:p14="http://schemas.microsoft.com/office/powerpoint/2010/main" val="4097060763"/>
              </p:ext>
            </p:extLst>
          </p:nvPr>
        </p:nvGraphicFramePr>
        <p:xfrm>
          <a:off x="3059832" y="6089152"/>
          <a:ext cx="1468016" cy="620688"/>
        </p:xfrm>
        <a:graphic>
          <a:graphicData uri="http://schemas.openxmlformats.org/presentationml/2006/ole">
            <mc:AlternateContent xmlns:mc="http://schemas.openxmlformats.org/markup-compatibility/2006">
              <mc:Choice xmlns:v="urn:schemas-microsoft-com:vml" Requires="v">
                <p:oleObj name="Equation" r:id="rId5" imgW="1346200" imgH="533400" progId="Equation.DSMT4">
                  <p:embed/>
                </p:oleObj>
              </mc:Choice>
              <mc:Fallback>
                <p:oleObj name="Equation" r:id="rId5" imgW="1346200" imgH="533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6089152"/>
                        <a:ext cx="1468016" cy="620688"/>
                      </a:xfrm>
                      <a:prstGeom prst="rect">
                        <a:avLst/>
                      </a:prstGeom>
                      <a:noFill/>
                      <a:ln>
                        <a:noFill/>
                      </a:ln>
                      <a:effectLst/>
                    </p:spPr>
                  </p:pic>
                </p:oleObj>
              </mc:Fallback>
            </mc:AlternateContent>
          </a:graphicData>
        </a:graphic>
      </p:graphicFrame>
      <p:sp>
        <p:nvSpPr>
          <p:cNvPr id="9" name="Rectangle 20"/>
          <p:cNvSpPr>
            <a:spLocks noChangeArrowheads="1"/>
          </p:cNvSpPr>
          <p:nvPr/>
        </p:nvSpPr>
        <p:spPr bwMode="auto">
          <a:xfrm>
            <a:off x="4876799" y="2996952"/>
            <a:ext cx="40296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5738" indent="-18573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Courier New" panose="02070309020205020404" pitchFamily="49" charset="0"/>
              <a:buChar char="o"/>
            </a:pPr>
            <a:r>
              <a:rPr lang="en-MY" altLang="en-US" sz="2400" dirty="0">
                <a:latin typeface="+mn-lt"/>
              </a:rPr>
              <a:t>At low frequencies, the gain is small, therefore </a:t>
            </a:r>
            <a:r>
              <a:rPr lang="en-MY" altLang="en-US" sz="2400" b="1" i="1" dirty="0">
                <a:latin typeface="+mn-lt"/>
              </a:rPr>
              <a:t>Vout</a:t>
            </a:r>
            <a:r>
              <a:rPr lang="en-MY" altLang="en-US" sz="2400" dirty="0">
                <a:latin typeface="+mn-lt"/>
              </a:rPr>
              <a:t> is small compared to </a:t>
            </a:r>
            <a:r>
              <a:rPr lang="en-MY" altLang="en-US" sz="2400" b="1" i="1" dirty="0">
                <a:latin typeface="+mn-lt"/>
              </a:rPr>
              <a:t>Vin</a:t>
            </a:r>
            <a:r>
              <a:rPr lang="en-MY" altLang="en-US" sz="2400" dirty="0">
                <a:latin typeface="+mn-lt"/>
              </a:rPr>
              <a:t>.</a:t>
            </a:r>
          </a:p>
          <a:p>
            <a:pPr algn="just" eaLnBrk="1" hangingPunct="1">
              <a:spcBef>
                <a:spcPct val="0"/>
              </a:spcBef>
              <a:buFont typeface="Courier New" panose="02070309020205020404" pitchFamily="49" charset="0"/>
              <a:buChar char="o"/>
            </a:pPr>
            <a:r>
              <a:rPr lang="en-MY" altLang="en-US" sz="2400" dirty="0">
                <a:latin typeface="+mn-lt"/>
              </a:rPr>
              <a:t>As the frequencies goes high the gain approaches unity.</a:t>
            </a:r>
          </a:p>
        </p:txBody>
      </p:sp>
    </p:spTree>
    <p:extLst>
      <p:ext uri="{BB962C8B-B14F-4D97-AF65-F5344CB8AC3E}">
        <p14:creationId xmlns:p14="http://schemas.microsoft.com/office/powerpoint/2010/main" val="7026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895"/>
            <a:ext cx="7772400" cy="525462"/>
          </a:xfrm>
        </p:spPr>
        <p:txBody>
          <a:bodyPr>
            <a:noAutofit/>
          </a:bodyPr>
          <a:lstStyle/>
          <a:p>
            <a:pPr algn="ctr">
              <a:lnSpc>
                <a:spcPct val="75000"/>
              </a:lnSpc>
              <a:spcBef>
                <a:spcPct val="10000"/>
              </a:spcBef>
              <a:defRPr/>
            </a:pPr>
            <a:r>
              <a:rPr lang="en-US" altLang="en-US" sz="3200" b="1" dirty="0">
                <a:solidFill>
                  <a:schemeClr val="tx1"/>
                </a:solidFill>
                <a:effectLst>
                  <a:outerShdw blurRad="38100" dist="38100" dir="2700000" algn="tl">
                    <a:srgbClr val="C0C0C0"/>
                  </a:outerShdw>
                </a:effectLst>
                <a:latin typeface="Garamond" panose="02020404030301010803" pitchFamily="18" charset="0"/>
              </a:rPr>
              <a:t>Bridges</a:t>
            </a:r>
          </a:p>
        </p:txBody>
      </p:sp>
      <p:sp>
        <p:nvSpPr>
          <p:cNvPr id="3" name="Slide Number Placeholder 2"/>
          <p:cNvSpPr>
            <a:spLocks noGrp="1"/>
          </p:cNvSpPr>
          <p:nvPr>
            <p:ph type="sldNum" sz="quarter" idx="12"/>
          </p:nvPr>
        </p:nvSpPr>
        <p:spPr/>
        <p:txBody>
          <a:bodyPr/>
          <a:lstStyle/>
          <a:p>
            <a:fld id="{C0FAF07E-A3D5-413D-93DE-669933D0282C}" type="slidenum">
              <a:rPr lang="en-US" smtClean="0"/>
              <a:pPr/>
              <a:t>6</a:t>
            </a:fld>
            <a:endParaRPr lang="en-US"/>
          </a:p>
        </p:txBody>
      </p:sp>
      <p:sp>
        <p:nvSpPr>
          <p:cNvPr id="4" name="Content Placeholder 3"/>
          <p:cNvSpPr>
            <a:spLocks noGrp="1"/>
          </p:cNvSpPr>
          <p:nvPr>
            <p:ph sz="quarter" idx="1"/>
          </p:nvPr>
        </p:nvSpPr>
        <p:spPr>
          <a:xfrm>
            <a:off x="251520" y="548680"/>
            <a:ext cx="8712968" cy="6192688"/>
          </a:xfrm>
        </p:spPr>
        <p:txBody>
          <a:bodyPr>
            <a:noAutofit/>
          </a:bodyPr>
          <a:lstStyle/>
          <a:p>
            <a:pPr algn="just">
              <a:buFont typeface="Wingdings" panose="05000000000000000000" pitchFamily="2" charset="2"/>
              <a:buChar char="Ø"/>
              <a:defRPr/>
            </a:pPr>
            <a:r>
              <a:rPr lang="en-US" altLang="en-US" sz="2400" dirty="0">
                <a:cs typeface="Times New Roman" panose="02020603050405020304" pitchFamily="18" charset="0"/>
              </a:rPr>
              <a:t>Bridge circuits are the instrument that widely used to measure resistance, inductance, capacitance and impedance.</a:t>
            </a:r>
          </a:p>
          <a:p>
            <a:pPr algn="just">
              <a:buFont typeface="Wingdings" panose="05000000000000000000" pitchFamily="2" charset="2"/>
              <a:buChar char="Ø"/>
              <a:defRPr/>
            </a:pPr>
            <a:r>
              <a:rPr lang="en-US" altLang="en-US" sz="2400" dirty="0">
                <a:solidFill>
                  <a:srgbClr val="000000"/>
                </a:solidFill>
                <a:cs typeface="Times New Roman" pitchFamily="18" charset="0"/>
              </a:rPr>
              <a:t>Two types of bridge circuits are used in measurement:</a:t>
            </a:r>
            <a:r>
              <a:rPr lang="en-US" altLang="en-US" sz="2400" dirty="0">
                <a:cs typeface="Times New Roman" pitchFamily="18" charset="0"/>
              </a:rPr>
              <a:t> </a:t>
            </a:r>
          </a:p>
          <a:p>
            <a:pPr marL="708660" lvl="1" indent="-342900" algn="just">
              <a:buFont typeface="Wingdings" panose="05000000000000000000" pitchFamily="2" charset="2"/>
              <a:buChar char="ü"/>
              <a:defRPr/>
            </a:pPr>
            <a:r>
              <a:rPr lang="en-US" altLang="en-US" dirty="0">
                <a:cs typeface="Times New Roman" pitchFamily="18" charset="0"/>
              </a:rPr>
              <a:t>DC</a:t>
            </a:r>
          </a:p>
          <a:p>
            <a:pPr marL="708660" lvl="1" indent="-342900" algn="just">
              <a:buFont typeface="Wingdings" panose="05000000000000000000" pitchFamily="2" charset="2"/>
              <a:buChar char="ü"/>
              <a:defRPr/>
            </a:pPr>
            <a:r>
              <a:rPr lang="en-US" altLang="en-US" dirty="0">
                <a:cs typeface="Times New Roman" pitchFamily="18" charset="0"/>
              </a:rPr>
              <a:t>AC</a:t>
            </a:r>
          </a:p>
          <a:p>
            <a:pPr marL="0" indent="0" algn="just">
              <a:buNone/>
              <a:defRPr/>
            </a:pPr>
            <a:r>
              <a:rPr lang="en-US" sz="2400" b="1" dirty="0">
                <a:cs typeface="Times New Roman" panose="02020603050405020304" pitchFamily="18" charset="0"/>
              </a:rPr>
              <a:t>DC Bridge</a:t>
            </a:r>
          </a:p>
          <a:p>
            <a:pPr marL="0" indent="0" algn="just">
              <a:buNone/>
              <a:defRPr/>
            </a:pPr>
            <a:r>
              <a:rPr lang="en-US" sz="2400" b="1" dirty="0">
                <a:cs typeface="Times New Roman" panose="02020603050405020304" pitchFamily="18" charset="0"/>
              </a:rPr>
              <a:t>Wheatstone bridge</a:t>
            </a:r>
            <a:endParaRPr lang="en-US" altLang="en-US" sz="2400" b="1" dirty="0">
              <a:cs typeface="Times New Roman" panose="02020603050405020304" pitchFamily="18" charset="0"/>
            </a:endParaRPr>
          </a:p>
          <a:p>
            <a:pPr algn="just">
              <a:buFont typeface="Wingdings" pitchFamily="2" charset="2"/>
              <a:buChar char="Ø"/>
            </a:pPr>
            <a:r>
              <a:rPr lang="en-US" altLang="en-US" sz="2400" dirty="0">
                <a:solidFill>
                  <a:srgbClr val="000000"/>
                </a:solidFill>
                <a:cs typeface="Times New Roman" pitchFamily="18" charset="0"/>
              </a:rPr>
              <a:t>The Wheatstone bridge is an electrical bridge circuit used to measure </a:t>
            </a:r>
            <a:r>
              <a:rPr lang="en-US" altLang="en-US" sz="2400" b="1" dirty="0">
                <a:solidFill>
                  <a:srgbClr val="000000"/>
                </a:solidFill>
                <a:cs typeface="Times New Roman" pitchFamily="18" charset="0"/>
              </a:rPr>
              <a:t>resistance.</a:t>
            </a:r>
          </a:p>
          <a:p>
            <a:pPr algn="just">
              <a:buFont typeface="Wingdings" pitchFamily="2" charset="2"/>
              <a:buChar char="Ø"/>
            </a:pPr>
            <a:r>
              <a:rPr lang="en-US" altLang="en-US" sz="2400" dirty="0">
                <a:solidFill>
                  <a:srgbClr val="000000"/>
                </a:solidFill>
                <a:cs typeface="Times New Roman" pitchFamily="18" charset="0"/>
              </a:rPr>
              <a:t>It consists of a voltage source and a galvanometer that connects two parallel branches, containing four resistors.</a:t>
            </a:r>
          </a:p>
          <a:p>
            <a:pPr marL="0" indent="0" algn="just">
              <a:buNone/>
            </a:pPr>
            <a:endParaRPr lang="en-US" altLang="en-US" sz="2400" dirty="0">
              <a:latin typeface="Times New Roman" pitchFamily="18" charset="0"/>
              <a:cs typeface="Times New Roman" pitchFamily="18" charset="0"/>
            </a:endParaRPr>
          </a:p>
          <a:p>
            <a:pPr marL="0" indent="0" algn="just">
              <a:buNone/>
              <a:defRPr/>
            </a:pPr>
            <a:endParaRPr lang="en-MY" sz="2400" dirty="0">
              <a:cs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424" y="5229200"/>
            <a:ext cx="4021138" cy="143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6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9C3ADEDB-D454-42C7-826C-A40854926BDC}" type="slidenum">
              <a:rPr lang="en-US" altLang="en-US"/>
              <a:pPr/>
              <a:t>7</a:t>
            </a:fld>
            <a:endParaRPr lang="en-US" altLang="en-US"/>
          </a:p>
        </p:txBody>
      </p:sp>
      <p:sp>
        <p:nvSpPr>
          <p:cNvPr id="3" name="Rectangle 2"/>
          <p:cNvSpPr/>
          <p:nvPr/>
        </p:nvSpPr>
        <p:spPr>
          <a:xfrm>
            <a:off x="539552" y="3639229"/>
            <a:ext cx="4968552" cy="2862322"/>
          </a:xfrm>
          <a:prstGeom prst="rect">
            <a:avLst/>
          </a:prstGeom>
        </p:spPr>
        <p:txBody>
          <a:bodyPr wrap="square">
            <a:spAutoFit/>
          </a:bodyPr>
          <a:lstStyle/>
          <a:p>
            <a:pPr marL="58738" indent="-58738" eaLnBrk="1" hangingPunct="1">
              <a:lnSpc>
                <a:spcPct val="150000"/>
              </a:lnSpc>
              <a:defRPr/>
            </a:pPr>
            <a:r>
              <a:rPr lang="en-US" altLang="en-US" sz="2400" b="1" i="1" dirty="0">
                <a:solidFill>
                  <a:srgbClr val="D60093"/>
                </a:solidFill>
                <a:cs typeface="Times New Roman" panose="02020603050405020304" pitchFamily="18" charset="0"/>
              </a:rPr>
              <a:t>Example:</a:t>
            </a:r>
          </a:p>
          <a:p>
            <a:pPr marL="285750" indent="-285750" eaLnBrk="1" hangingPunct="1">
              <a:lnSpc>
                <a:spcPct val="150000"/>
              </a:lnSpc>
              <a:buFont typeface="Wingdings" panose="05000000000000000000" pitchFamily="2" charset="2"/>
              <a:buChar char="Ø"/>
              <a:defRPr/>
            </a:pPr>
            <a:r>
              <a:rPr lang="en-US" altLang="en-US" sz="2400" dirty="0">
                <a:cs typeface="Arial" panose="020B0604020202020204" pitchFamily="34" charset="0"/>
              </a:rPr>
              <a:t>Determine the value of unknown resistor, Rx in the circuit. Assuming a null exist ; current through the galvanometer is zero.</a:t>
            </a:r>
            <a:endParaRPr lang="en-US" altLang="en-US" sz="2400" b="1" i="1" dirty="0">
              <a:cs typeface="Arial" panose="020B0604020202020204" pitchFamily="34" charset="0"/>
            </a:endParaRP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285" y="3191052"/>
            <a:ext cx="3259087" cy="312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206638"/>
            <a:ext cx="8496944" cy="3416320"/>
          </a:xfrm>
          <a:prstGeom prst="rect">
            <a:avLst/>
          </a:prstGeom>
        </p:spPr>
        <p:txBody>
          <a:bodyPr wrap="square">
            <a:spAutoFit/>
          </a:bodyPr>
          <a:lstStyle/>
          <a:p>
            <a:pPr>
              <a:lnSpc>
                <a:spcPct val="150000"/>
              </a:lnSpc>
              <a:defRPr/>
            </a:pPr>
            <a:r>
              <a:rPr lang="en-US" altLang="en-US" sz="2400" b="1" dirty="0">
                <a:latin typeface="Times New Roman" pitchFamily="18" charset="0"/>
                <a:cs typeface="Times New Roman" pitchFamily="18" charset="0"/>
              </a:rPr>
              <a:t>Cont.…</a:t>
            </a:r>
          </a:p>
          <a:p>
            <a:pPr>
              <a:lnSpc>
                <a:spcPct val="150000"/>
              </a:lnSpc>
              <a:buFont typeface="Wingdings" panose="05000000000000000000" pitchFamily="2" charset="2"/>
              <a:buChar char="Ø"/>
              <a:defRPr/>
            </a:pPr>
            <a:r>
              <a:rPr lang="en-US" altLang="en-US" sz="2400" dirty="0">
                <a:cs typeface="Times New Roman" pitchFamily="18" charset="0"/>
              </a:rPr>
              <a:t>A </a:t>
            </a:r>
            <a:r>
              <a:rPr lang="en-US" altLang="en-US" sz="2400" b="1" i="1" dirty="0">
                <a:solidFill>
                  <a:srgbClr val="CC0066"/>
                </a:solidFill>
                <a:cs typeface="Times New Roman" pitchFamily="18" charset="0"/>
              </a:rPr>
              <a:t>null detector</a:t>
            </a:r>
            <a:r>
              <a:rPr lang="en-US" altLang="en-US" sz="2400" dirty="0">
                <a:cs typeface="Times New Roman" pitchFamily="18" charset="0"/>
              </a:rPr>
              <a:t> is the galvanometer which is connected between the parallel branches to detect the </a:t>
            </a:r>
            <a:r>
              <a:rPr lang="en-US" altLang="en-US" sz="2400" b="1" i="1" dirty="0">
                <a:solidFill>
                  <a:srgbClr val="CC0066"/>
                </a:solidFill>
                <a:cs typeface="Times New Roman" pitchFamily="18" charset="0"/>
              </a:rPr>
              <a:t>balance condition</a:t>
            </a:r>
            <a:r>
              <a:rPr lang="en-US" altLang="en-US" sz="2400" dirty="0">
                <a:cs typeface="Times New Roman" pitchFamily="18" charset="0"/>
              </a:rPr>
              <a:t>.</a:t>
            </a:r>
          </a:p>
          <a:p>
            <a:pPr>
              <a:lnSpc>
                <a:spcPct val="150000"/>
              </a:lnSpc>
              <a:buFont typeface="Wingdings" panose="05000000000000000000" pitchFamily="2" charset="2"/>
              <a:buChar char="Ø"/>
              <a:defRPr/>
            </a:pPr>
            <a:r>
              <a:rPr lang="en-US" altLang="en-US" sz="2400" b="1" i="1" dirty="0">
                <a:solidFill>
                  <a:srgbClr val="CC0066"/>
                </a:solidFill>
                <a:cs typeface="Times New Roman" pitchFamily="18" charset="0"/>
              </a:rPr>
              <a:t>No current</a:t>
            </a:r>
            <a:r>
              <a:rPr lang="en-US" altLang="en-US" sz="2400" dirty="0">
                <a:cs typeface="Times New Roman" pitchFamily="18" charset="0"/>
              </a:rPr>
              <a:t> go through the galvanometer G, the bridge is in balance so,</a:t>
            </a:r>
          </a:p>
        </p:txBody>
      </p:sp>
    </p:spTree>
    <p:extLst>
      <p:ext uri="{BB962C8B-B14F-4D97-AF65-F5344CB8AC3E}">
        <p14:creationId xmlns:p14="http://schemas.microsoft.com/office/powerpoint/2010/main" val="1276294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3B4CFE51-E823-415A-97D1-F4AEA9747073}" type="slidenum">
              <a:rPr lang="en-US" altLang="en-US"/>
              <a:pPr/>
              <a:t>8</a:t>
            </a:fld>
            <a:endParaRPr lang="en-US" altLang="en-US"/>
          </a:p>
        </p:txBody>
      </p:sp>
      <p:sp>
        <p:nvSpPr>
          <p:cNvPr id="3" name="Rectangle 2"/>
          <p:cNvSpPr>
            <a:spLocks noChangeArrowheads="1"/>
          </p:cNvSpPr>
          <p:nvPr/>
        </p:nvSpPr>
        <p:spPr bwMode="auto">
          <a:xfrm>
            <a:off x="228600" y="136525"/>
            <a:ext cx="71628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algn="ctr" eaLnBrk="1" hangingPunct="1">
              <a:defRPr/>
            </a:pPr>
            <a:r>
              <a:rPr lang="en-US" altLang="en-US" sz="3200" b="1" dirty="0">
                <a:latin typeface="Times New Roman" panose="02020603050405020304" pitchFamily="18" charset="0"/>
                <a:cs typeface="Times New Roman" panose="02020603050405020304" pitchFamily="18" charset="0"/>
              </a:rPr>
              <a:t>Unbalanced Wheatstone Bridge.</a:t>
            </a:r>
          </a:p>
        </p:txBody>
      </p:sp>
      <p:sp>
        <p:nvSpPr>
          <p:cNvPr id="11268" name="Rectangle 3"/>
          <p:cNvSpPr>
            <a:spLocks noChangeArrowheads="1"/>
          </p:cNvSpPr>
          <p:nvPr/>
        </p:nvSpPr>
        <p:spPr bwMode="auto">
          <a:xfrm>
            <a:off x="441325" y="739775"/>
            <a:ext cx="80010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0" indent="0" algn="just" eaLnBrk="1" hangingPunct="1">
              <a:lnSpc>
                <a:spcPct val="90000"/>
              </a:lnSpc>
              <a:buClr>
                <a:srgbClr val="800000"/>
              </a:buClr>
              <a:buSzPct val="95000"/>
            </a:pPr>
            <a:r>
              <a:rPr lang="en-US" altLang="en-US" sz="2400" dirty="0">
                <a:latin typeface="+mn-lt"/>
                <a:cs typeface="Times New Roman" pitchFamily="18" charset="0"/>
              </a:rPr>
              <a:t>When the bridge is in </a:t>
            </a:r>
            <a:r>
              <a:rPr lang="en-US" altLang="en-US" sz="2400" b="1" i="1" dirty="0">
                <a:solidFill>
                  <a:srgbClr val="CC0066"/>
                </a:solidFill>
                <a:latin typeface="+mn-lt"/>
                <a:cs typeface="Times New Roman" pitchFamily="18" charset="0"/>
              </a:rPr>
              <a:t>unbalance condition</a:t>
            </a:r>
            <a:r>
              <a:rPr lang="en-US" altLang="en-US" sz="2400" dirty="0">
                <a:latin typeface="+mn-lt"/>
                <a:cs typeface="Times New Roman" pitchFamily="18" charset="0"/>
              </a:rPr>
              <a:t>, current flows through the galvanometer causing a </a:t>
            </a:r>
            <a:r>
              <a:rPr lang="en-US" altLang="en-US" sz="2400" b="1" i="1" dirty="0">
                <a:solidFill>
                  <a:srgbClr val="CC0066"/>
                </a:solidFill>
                <a:latin typeface="+mn-lt"/>
                <a:cs typeface="Times New Roman" pitchFamily="18" charset="0"/>
              </a:rPr>
              <a:t>deflection of its pointer</a:t>
            </a:r>
            <a:r>
              <a:rPr lang="en-US" altLang="en-US" sz="2400" dirty="0">
                <a:latin typeface="+mn-lt"/>
                <a:cs typeface="Times New Roman" pitchFamily="18" charset="0"/>
              </a:rPr>
              <a:t>.</a:t>
            </a:r>
          </a:p>
          <a:p>
            <a:pPr eaLnBrk="1" hangingPunct="1">
              <a:lnSpc>
                <a:spcPct val="90000"/>
              </a:lnSpc>
              <a:buClr>
                <a:srgbClr val="800000"/>
              </a:buClr>
              <a:buSzPct val="95000"/>
              <a:buFont typeface="Wingdings" pitchFamily="2" charset="2"/>
              <a:buChar char="ý"/>
            </a:pPr>
            <a:endParaRPr lang="en-US" altLang="en-US" dirty="0"/>
          </a:p>
        </p:txBody>
      </p:sp>
      <p:sp>
        <p:nvSpPr>
          <p:cNvPr id="11269" name="Rectangle 4"/>
          <p:cNvSpPr>
            <a:spLocks noGrp="1" noChangeArrowheads="1"/>
          </p:cNvSpPr>
          <p:nvPr/>
        </p:nvSpPr>
        <p:spPr bwMode="auto">
          <a:xfrm>
            <a:off x="288925" y="1831976"/>
            <a:ext cx="830580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5138" indent="-465138">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buClr>
                <a:schemeClr val="folHlink"/>
              </a:buClr>
              <a:buFont typeface="Wingdings" pitchFamily="2" charset="2"/>
              <a:buChar char="þ"/>
            </a:pPr>
            <a:r>
              <a:rPr lang="en-US" altLang="en-US" sz="2400" dirty="0">
                <a:latin typeface="+mn-lt"/>
                <a:cs typeface="Times New Roman" pitchFamily="18" charset="0"/>
              </a:rPr>
              <a:t>The current flows through the galvanometer can determine by using </a:t>
            </a:r>
            <a:r>
              <a:rPr lang="en-US" altLang="en-US" sz="2400" b="1" dirty="0">
                <a:latin typeface="+mn-lt"/>
                <a:cs typeface="Times New Roman" pitchFamily="18" charset="0"/>
              </a:rPr>
              <a:t>Thevenin theorem</a:t>
            </a:r>
            <a:r>
              <a:rPr lang="en-US" altLang="en-US" sz="2400" dirty="0">
                <a:latin typeface="+mn-lt"/>
                <a:cs typeface="Times New Roman" pitchFamily="18" charset="0"/>
              </a:rPr>
              <a:t>.</a:t>
            </a:r>
          </a:p>
        </p:txBody>
      </p:sp>
      <p:pic>
        <p:nvPicPr>
          <p:cNvPr id="11270" name="Picture 5"/>
          <p:cNvPicPr>
            <a:picLocks noChangeAspect="1" noChangeArrowheads="1"/>
          </p:cNvPicPr>
          <p:nvPr/>
        </p:nvPicPr>
        <p:blipFill>
          <a:blip r:embed="rId3">
            <a:lum bright="-8000" contrast="12000"/>
            <a:extLst>
              <a:ext uri="{28A0092B-C50C-407E-A947-70E740481C1C}">
                <a14:useLocalDpi xmlns:a14="http://schemas.microsoft.com/office/drawing/2010/main" val="0"/>
              </a:ext>
            </a:extLst>
          </a:blip>
          <a:srcRect/>
          <a:stretch>
            <a:fillRect/>
          </a:stretch>
        </p:blipFill>
        <p:spPr bwMode="auto">
          <a:xfrm>
            <a:off x="683420" y="5026611"/>
            <a:ext cx="34734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6870" y="2873546"/>
            <a:ext cx="4648200" cy="685800"/>
          </a:xfrm>
          <a:prstGeom prst="rect">
            <a:avLst/>
          </a:prstGeom>
          <a:solidFill>
            <a:srgbClr val="FFFFFF"/>
          </a:solidFill>
          <a:ln w="254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5661247"/>
            <a:ext cx="3528392" cy="1028477"/>
          </a:xfrm>
          <a:prstGeom prst="rect">
            <a:avLst/>
          </a:prstGeom>
          <a:solidFill>
            <a:srgbClr val="FFFFFF"/>
          </a:solidFill>
          <a:ln w="254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3" name="Picture 8"/>
          <p:cNvPicPr>
            <a:picLocks noChangeAspect="1" noChangeArrowheads="1"/>
          </p:cNvPicPr>
          <p:nvPr/>
        </p:nvPicPr>
        <p:blipFill>
          <a:blip r:embed="rId6">
            <a:lum bright="-8000" contrast="10000"/>
            <a:extLst>
              <a:ext uri="{28A0092B-C50C-407E-A947-70E740481C1C}">
                <a14:useLocalDpi xmlns:a14="http://schemas.microsoft.com/office/drawing/2010/main" val="0"/>
              </a:ext>
            </a:extLst>
          </a:blip>
          <a:srcRect/>
          <a:stretch>
            <a:fillRect/>
          </a:stretch>
        </p:blipFill>
        <p:spPr bwMode="auto">
          <a:xfrm>
            <a:off x="327025" y="2773363"/>
            <a:ext cx="3092847"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85406"/>
            <a:ext cx="4333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row: Bent 3"/>
          <p:cNvSpPr/>
          <p:nvPr/>
        </p:nvSpPr>
        <p:spPr>
          <a:xfrm>
            <a:off x="3276600" y="4077072"/>
            <a:ext cx="2089150" cy="1152128"/>
          </a:xfrm>
          <a:prstGeom prst="bentArrow">
            <a:avLst/>
          </a:prstGeom>
          <a:solidFill>
            <a:srgbClr val="9900CC"/>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3061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2"/>
          </p:nvPr>
        </p:nvSpPr>
        <p:spPr>
          <a:noFill/>
        </p:spPr>
        <p:txBody>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fld id="{60833DF7-9DB1-4D4F-92EE-A17927AA1941}" type="slidenum">
              <a:rPr lang="en-US" altLang="en-US"/>
              <a:pPr/>
              <a:t>9</a:t>
            </a:fld>
            <a:endParaRPr lang="en-US" altLang="en-US"/>
          </a:p>
        </p:txBody>
      </p:sp>
      <p:sp>
        <p:nvSpPr>
          <p:cNvPr id="13315" name="Rectangle 2"/>
          <p:cNvSpPr>
            <a:spLocks noGrp="1" noChangeArrowheads="1"/>
          </p:cNvSpPr>
          <p:nvPr/>
        </p:nvSpPr>
        <p:spPr bwMode="auto">
          <a:xfrm>
            <a:off x="7319963" y="19050"/>
            <a:ext cx="182403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spcBef>
                <a:spcPct val="0"/>
              </a:spcBef>
              <a:buClrTx/>
              <a:buFontTx/>
              <a:buNone/>
            </a:pPr>
            <a:r>
              <a:rPr lang="en-US" altLang="en-US" sz="3200" b="1">
                <a:solidFill>
                  <a:schemeClr val="folHlink"/>
                </a:solidFill>
              </a:rPr>
              <a:t>Cont…</a:t>
            </a:r>
          </a:p>
        </p:txBody>
      </p:sp>
      <p:sp>
        <p:nvSpPr>
          <p:cNvPr id="13316" name="Rectangle 3"/>
          <p:cNvSpPr>
            <a:spLocks noChangeArrowheads="1"/>
          </p:cNvSpPr>
          <p:nvPr/>
        </p:nvSpPr>
        <p:spPr bwMode="auto">
          <a:xfrm>
            <a:off x="3810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spcBef>
                <a:spcPct val="0"/>
              </a:spcBef>
              <a:buClrTx/>
              <a:buFontTx/>
              <a:buNone/>
            </a:pPr>
            <a:endParaRPr lang="en-US" altLang="en-US" sz="1800">
              <a:latin typeface="Tahoma" pitchFamily="34" charset="0"/>
            </a:endParaRPr>
          </a:p>
        </p:txBody>
      </p:sp>
      <p:pic>
        <p:nvPicPr>
          <p:cNvPr id="13317" name="Picture 4"/>
          <p:cNvPicPr>
            <a:picLocks noChangeAspect="1" noChangeArrowheads="1"/>
          </p:cNvPicPr>
          <p:nvPr/>
        </p:nvPicPr>
        <p:blipFill>
          <a:blip r:embed="rId2">
            <a:lum bright="-8000" contrast="10000"/>
            <a:extLst>
              <a:ext uri="{28A0092B-C50C-407E-A947-70E740481C1C}">
                <a14:useLocalDpi xmlns:a14="http://schemas.microsoft.com/office/drawing/2010/main" val="0"/>
              </a:ext>
            </a:extLst>
          </a:blip>
          <a:srcRect/>
          <a:stretch>
            <a:fillRect/>
          </a:stretch>
        </p:blipFill>
        <p:spPr bwMode="auto">
          <a:xfrm>
            <a:off x="3059832" y="631825"/>
            <a:ext cx="2736304"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6"/>
          <p:cNvSpPr txBox="1">
            <a:spLocks noChangeArrowheads="1"/>
          </p:cNvSpPr>
          <p:nvPr/>
        </p:nvSpPr>
        <p:spPr bwMode="auto">
          <a:xfrm>
            <a:off x="694184" y="2338387"/>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algn="just">
              <a:spcBef>
                <a:spcPct val="50000"/>
              </a:spcBef>
              <a:buClrTx/>
              <a:buFontTx/>
              <a:buNone/>
            </a:pPr>
            <a:r>
              <a:rPr lang="en-US" altLang="en-US" sz="2800" dirty="0">
                <a:latin typeface="Tahoma" pitchFamily="34" charset="0"/>
              </a:rPr>
              <a:t>The deflection current in the galvanometer is</a:t>
            </a:r>
          </a:p>
        </p:txBody>
      </p:sp>
      <p:sp>
        <p:nvSpPr>
          <p:cNvPr id="13320" name="Rectangle 7"/>
          <p:cNvSpPr>
            <a:spLocks noChangeArrowheads="1"/>
          </p:cNvSpPr>
          <p:nvPr/>
        </p:nvSpPr>
        <p:spPr bwMode="auto">
          <a:xfrm>
            <a:off x="3810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Font typeface="Wingdings" pitchFamily="2" charset="2"/>
              <a:buChar char="o"/>
              <a:defRPr sz="3000">
                <a:solidFill>
                  <a:schemeClr val="tx1"/>
                </a:solidFill>
                <a:latin typeface="Verdana" pitchFamily="34" charset="0"/>
                <a:cs typeface="Arial" charset="0"/>
              </a:defRPr>
            </a:lvl1pPr>
            <a:lvl2pPr marL="908050" indent="-436563">
              <a:spcBef>
                <a:spcPct val="20000"/>
              </a:spcBef>
              <a:buClr>
                <a:schemeClr val="accent2"/>
              </a:buClr>
              <a:buFont typeface="Wingdings" pitchFamily="2" charset="2"/>
              <a:buChar char="n"/>
              <a:defRPr sz="2600">
                <a:solidFill>
                  <a:schemeClr val="tx1"/>
                </a:solidFill>
                <a:latin typeface="Verdana" pitchFamily="34" charset="0"/>
                <a:cs typeface="Arial" charset="0"/>
              </a:defRPr>
            </a:lvl2pPr>
            <a:lvl3pPr marL="1304925" indent="-395288">
              <a:spcBef>
                <a:spcPct val="20000"/>
              </a:spcBef>
              <a:buClr>
                <a:schemeClr val="accent2"/>
              </a:buClr>
              <a:buFont typeface="Wingdings" pitchFamily="2" charset="2"/>
              <a:buChar char="o"/>
              <a:defRPr sz="2300">
                <a:solidFill>
                  <a:schemeClr val="tx1"/>
                </a:solidFill>
                <a:latin typeface="Verdana" pitchFamily="34" charset="0"/>
                <a:cs typeface="Arial" charset="0"/>
              </a:defRPr>
            </a:lvl3pPr>
            <a:lvl4pPr marL="1693863" indent="-387350">
              <a:spcBef>
                <a:spcPct val="20000"/>
              </a:spcBef>
              <a:buClr>
                <a:schemeClr val="accent2"/>
              </a:buClr>
              <a:buFont typeface="Wingdings" pitchFamily="2" charset="2"/>
              <a:buChar char="n"/>
              <a:defRPr sz="2000">
                <a:solidFill>
                  <a:schemeClr val="tx1"/>
                </a:solidFill>
                <a:latin typeface="Verdana" pitchFamily="34" charset="0"/>
                <a:cs typeface="Arial" charset="0"/>
              </a:defRPr>
            </a:lvl4pPr>
            <a:lvl5pPr marL="2093913" indent="-398463">
              <a:spcBef>
                <a:spcPct val="25000"/>
              </a:spcBef>
              <a:buClr>
                <a:schemeClr val="accent2"/>
              </a:buClr>
              <a:buFont typeface="Wingdings" pitchFamily="2" charset="2"/>
              <a:buChar char="§"/>
              <a:defRPr sz="2000">
                <a:solidFill>
                  <a:schemeClr val="tx1"/>
                </a:solidFill>
                <a:latin typeface="Verdana" pitchFamily="34" charset="0"/>
                <a:cs typeface="Arial" charset="0"/>
              </a:defRPr>
            </a:lvl5pPr>
            <a:lvl6pPr marL="25511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6pPr>
            <a:lvl7pPr marL="30083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7pPr>
            <a:lvl8pPr marL="34655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8pPr>
            <a:lvl9pPr marL="3922713" indent="-398463"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cs typeface="Arial" charset="0"/>
              </a:defRPr>
            </a:lvl9pPr>
          </a:lstStyle>
          <a:p>
            <a:pPr eaLnBrk="1" hangingPunct="1">
              <a:spcBef>
                <a:spcPct val="0"/>
              </a:spcBef>
              <a:buClrTx/>
              <a:buFontTx/>
              <a:buNone/>
            </a:pPr>
            <a:endParaRPr lang="en-US" altLang="en-US" sz="1800">
              <a:latin typeface="Tahoma" pitchFamily="34" charset="0"/>
            </a:endParaRPr>
          </a:p>
        </p:txBody>
      </p:sp>
      <p:pic>
        <p:nvPicPr>
          <p:cNvPr id="133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857500"/>
            <a:ext cx="3200400" cy="643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5056" y="3517526"/>
            <a:ext cx="7516728" cy="830997"/>
          </a:xfrm>
          <a:prstGeom prst="rect">
            <a:avLst/>
          </a:prstGeom>
        </p:spPr>
        <p:txBody>
          <a:bodyPr wrap="square">
            <a:spAutoFit/>
          </a:bodyPr>
          <a:lstStyle/>
          <a:p>
            <a:pPr algn="just">
              <a:buClr>
                <a:schemeClr val="folHlink"/>
              </a:buClr>
            </a:pPr>
            <a:r>
              <a:rPr lang="en-US" altLang="en-US" sz="2400" b="1" i="1" dirty="0">
                <a:latin typeface="Times New Roman" panose="02020603050405020304" pitchFamily="18" charset="0"/>
                <a:cs typeface="Times New Roman" panose="02020603050405020304" pitchFamily="18" charset="0"/>
              </a:rPr>
              <a:t>Example: </a:t>
            </a:r>
            <a:r>
              <a:rPr lang="en-US" altLang="en-US" sz="2400" dirty="0">
                <a:latin typeface="Times New Roman" panose="02020603050405020304" pitchFamily="18" charset="0"/>
                <a:cs typeface="Times New Roman" panose="02020603050405020304" pitchFamily="18" charset="0"/>
              </a:rPr>
              <a:t>Calculate the current through the galvanometer in the circuit of below figure.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350" y="4328093"/>
            <a:ext cx="3911947" cy="208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590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19052</TotalTime>
  <Words>2308</Words>
  <Application>Microsoft Office PowerPoint</Application>
  <PresentationFormat>On-screen Show (4:3)</PresentationFormat>
  <Paragraphs>323</Paragraphs>
  <Slides>35</Slides>
  <Notes>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51" baseType="lpstr">
      <vt:lpstr>Arial</vt:lpstr>
      <vt:lpstr>Calibri</vt:lpstr>
      <vt:lpstr>Cambria</vt:lpstr>
      <vt:lpstr>Cambria Math</vt:lpstr>
      <vt:lpstr>Constantia</vt:lpstr>
      <vt:lpstr>Courier New</vt:lpstr>
      <vt:lpstr>Garamond</vt:lpstr>
      <vt:lpstr>Symbol</vt:lpstr>
      <vt:lpstr>Tahoma</vt:lpstr>
      <vt:lpstr>Times New Roman</vt:lpstr>
      <vt:lpstr>Verdana</vt:lpstr>
      <vt:lpstr>Wingdings</vt:lpstr>
      <vt:lpstr>Wingdings 2</vt:lpstr>
      <vt:lpstr>Flow</vt:lpstr>
      <vt:lpstr>Equation</vt:lpstr>
      <vt:lpstr>Bitmap Image</vt:lpstr>
      <vt:lpstr>    Chapter Three Signal Conditioning and Processing Elements  </vt:lpstr>
      <vt:lpstr>Filter </vt:lpstr>
      <vt:lpstr>Types of Filters </vt:lpstr>
      <vt:lpstr>Passive Filter - Low Pass Filter</vt:lpstr>
      <vt:lpstr>Passive Filter – High Pass Filter</vt:lpstr>
      <vt:lpstr>Bridges</vt:lpstr>
      <vt:lpstr>PowerPoint Presentation</vt:lpstr>
      <vt:lpstr>PowerPoint Presentation</vt:lpstr>
      <vt:lpstr>PowerPoint Presentation</vt:lpstr>
      <vt:lpstr>PowerPoint Presentation</vt:lpstr>
      <vt:lpstr>PowerPoint Presentation</vt:lpstr>
      <vt:lpstr>Maxwell Bridge</vt:lpstr>
      <vt:lpstr>PowerPoint Presentation</vt:lpstr>
      <vt:lpstr>PowerPoint Presentation</vt:lpstr>
      <vt:lpstr>Hay’s bridge </vt:lpstr>
      <vt:lpstr>PowerPoint Presentation</vt:lpstr>
      <vt:lpstr>Signal Processing Elements </vt:lpstr>
      <vt:lpstr>Cont..</vt:lpstr>
      <vt:lpstr>Cont..</vt:lpstr>
      <vt:lpstr>Chapter Four Data Presentation Elements </vt:lpstr>
      <vt:lpstr>Cont..</vt:lpstr>
      <vt:lpstr>Pointer–scale indicators </vt:lpstr>
      <vt:lpstr>Cont..</vt:lpstr>
      <vt:lpstr>Digital display principles </vt:lpstr>
      <vt:lpstr>Light Emitting Diode Displays </vt:lpstr>
      <vt:lpstr>Segment Identification</vt:lpstr>
      <vt:lpstr>Basic LED Operations</vt:lpstr>
      <vt:lpstr>LED Configuration – Anode @ 5 Volts</vt:lpstr>
      <vt:lpstr>Example #1: Common Anode SSD</vt:lpstr>
      <vt:lpstr>Example #1: Common Anode SSD</vt:lpstr>
      <vt:lpstr>LED Configuration – Cathode @ Ground</vt:lpstr>
      <vt:lpstr>Example #2: Common Cathode SSD</vt:lpstr>
      <vt:lpstr>Example #2: Common Cathode SSD</vt:lpstr>
      <vt:lpstr>Cont..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Latches, Timers and Counters</dc:title>
  <dc:creator>KAL</dc:creator>
  <cp:lastModifiedBy>Misganaw Aguate</cp:lastModifiedBy>
  <cp:revision>950</cp:revision>
  <dcterms:created xsi:type="dcterms:W3CDTF">2020-12-18T10:20:08Z</dcterms:created>
  <dcterms:modified xsi:type="dcterms:W3CDTF">2024-04-25T04:39:20Z</dcterms:modified>
</cp:coreProperties>
</file>