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7"/>
  </p:notesMasterIdLst>
  <p:handoutMasterIdLst>
    <p:handoutMasterId r:id="rId68"/>
  </p:handoutMasterIdLst>
  <p:sldIdLst>
    <p:sldId id="463" r:id="rId2"/>
    <p:sldId id="639" r:id="rId3"/>
    <p:sldId id="641" r:id="rId4"/>
    <p:sldId id="496" r:id="rId5"/>
    <p:sldId id="497" r:id="rId6"/>
    <p:sldId id="498" r:id="rId7"/>
    <p:sldId id="499" r:id="rId8"/>
    <p:sldId id="514" r:id="rId9"/>
    <p:sldId id="515" r:id="rId10"/>
    <p:sldId id="633" r:id="rId11"/>
    <p:sldId id="634" r:id="rId12"/>
    <p:sldId id="635" r:id="rId13"/>
    <p:sldId id="636" r:id="rId14"/>
    <p:sldId id="637" r:id="rId15"/>
    <p:sldId id="638" r:id="rId16"/>
    <p:sldId id="632" r:id="rId17"/>
    <p:sldId id="670" r:id="rId18"/>
    <p:sldId id="574" r:id="rId19"/>
    <p:sldId id="575" r:id="rId20"/>
    <p:sldId id="597" r:id="rId21"/>
    <p:sldId id="576" r:id="rId22"/>
    <p:sldId id="577" r:id="rId23"/>
    <p:sldId id="598" r:id="rId24"/>
    <p:sldId id="580" r:id="rId25"/>
    <p:sldId id="516" r:id="rId26"/>
    <p:sldId id="517" r:id="rId27"/>
    <p:sldId id="518" r:id="rId28"/>
    <p:sldId id="554" r:id="rId29"/>
    <p:sldId id="555" r:id="rId30"/>
    <p:sldId id="556" r:id="rId31"/>
    <p:sldId id="562" r:id="rId32"/>
    <p:sldId id="567" r:id="rId33"/>
    <p:sldId id="568" r:id="rId34"/>
    <p:sldId id="642" r:id="rId35"/>
    <p:sldId id="569" r:id="rId36"/>
    <p:sldId id="643" r:id="rId37"/>
    <p:sldId id="644" r:id="rId38"/>
    <p:sldId id="645" r:id="rId39"/>
    <p:sldId id="646" r:id="rId40"/>
    <p:sldId id="647" r:id="rId41"/>
    <p:sldId id="659" r:id="rId42"/>
    <p:sldId id="656" r:id="rId43"/>
    <p:sldId id="657" r:id="rId44"/>
    <p:sldId id="658" r:id="rId45"/>
    <p:sldId id="654" r:id="rId46"/>
    <p:sldId id="669" r:id="rId47"/>
    <p:sldId id="667" r:id="rId48"/>
    <p:sldId id="661" r:id="rId49"/>
    <p:sldId id="668" r:id="rId50"/>
    <p:sldId id="662" r:id="rId51"/>
    <p:sldId id="663" r:id="rId52"/>
    <p:sldId id="664" r:id="rId53"/>
    <p:sldId id="572" r:id="rId54"/>
    <p:sldId id="608" r:id="rId55"/>
    <p:sldId id="630" r:id="rId56"/>
    <p:sldId id="631" r:id="rId57"/>
    <p:sldId id="573" r:id="rId58"/>
    <p:sldId id="606" r:id="rId59"/>
    <p:sldId id="607" r:id="rId60"/>
    <p:sldId id="610" r:id="rId61"/>
    <p:sldId id="605" r:id="rId62"/>
    <p:sldId id="609" r:id="rId63"/>
    <p:sldId id="524" r:id="rId64"/>
    <p:sldId id="525" r:id="rId65"/>
    <p:sldId id="526" r:id="rId66"/>
  </p:sldIdLst>
  <p:sldSz cx="9144000" cy="6858000" type="screen4x3"/>
  <p:notesSz cx="9929813" cy="6797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71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919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24596" y="0"/>
            <a:ext cx="4302919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3ACFF8-B600-4290-95FB-23419D072185}" type="datetimeFigureOut">
              <a:rPr lang="en-GB" smtClean="0"/>
              <a:t>23/04/2024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302919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24596" y="6456612"/>
            <a:ext cx="4302919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1E1C92-3DC9-44EB-9BE9-B677BDE62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01852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919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4596" y="0"/>
            <a:ext cx="4302919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6567D4-52B3-4E20-A70D-DD2B8DD72995}" type="datetimeFigureOut">
              <a:rPr lang="en-US" smtClean="0"/>
              <a:t>4/23/2024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65488" y="509588"/>
            <a:ext cx="3398837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982" y="3228896"/>
            <a:ext cx="7943850" cy="30589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56612"/>
            <a:ext cx="4302919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4596" y="6456612"/>
            <a:ext cx="4302919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76CA7D-E416-4CD0-A723-C9D5B47EB29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73802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76CA7D-E416-4CD0-A723-C9D5B47EB29B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2886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76CA7D-E416-4CD0-A723-C9D5B47EB29B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24118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5BCCF-F14D-40CF-815B-5FED17D99BFF}" type="datetime1">
              <a:rPr lang="en-US" smtClean="0"/>
              <a:t>4/23/2024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E8FF1-8F7E-4D52-846F-56F14E96375E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9826F-F903-4386-A8BA-95D84D39EC1B}" type="datetime1">
              <a:rPr lang="en-US" smtClean="0"/>
              <a:t>4/23/2024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E8FF1-8F7E-4D52-846F-56F14E96375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825EE-11E9-473B-B01F-D067C83ADCF0}" type="datetime1">
              <a:rPr lang="en-US" smtClean="0"/>
              <a:t>4/23/2024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E8FF1-8F7E-4D52-846F-56F14E96375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C7E3B-A185-470A-9FF8-D53907C5778B}" type="datetime1">
              <a:rPr lang="en-US" smtClean="0"/>
              <a:t>4/23/2024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E8FF1-8F7E-4D52-846F-56F14E96375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CE601-695F-4E88-B8A5-1038E9DBAF66}" type="datetime1">
              <a:rPr lang="en-US" smtClean="0"/>
              <a:t>4/23/2024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E8FF1-8F7E-4D52-846F-56F14E96375E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9FE7A-2242-4E67-B2A6-55A3E2A0DFBC}" type="datetime1">
              <a:rPr lang="en-US" smtClean="0"/>
              <a:t>4/23/2024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E8FF1-8F7E-4D52-846F-56F14E96375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4D6C5-0C9F-4E3E-BE8B-A49863D9026E}" type="datetime1">
              <a:rPr lang="en-US" smtClean="0"/>
              <a:t>4/23/2024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E8FF1-8F7E-4D52-846F-56F14E96375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5EB9B-3DAE-4627-BF49-FDF3ED4130AF}" type="datetime1">
              <a:rPr lang="en-US" smtClean="0"/>
              <a:t>4/23/2024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E8FF1-8F7E-4D52-846F-56F14E96375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F1024-7135-404F-B03B-9E9A45393CC8}" type="datetime1">
              <a:rPr lang="en-US" smtClean="0"/>
              <a:t>4/23/2024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E8FF1-8F7E-4D52-846F-56F14E96375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76EFF-69BA-495C-AE35-7A057979839C}" type="datetime1">
              <a:rPr lang="en-US" smtClean="0"/>
              <a:t>4/23/2024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E8FF1-8F7E-4D52-846F-56F14E96375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FC05D-6EBF-4D97-9100-E4B95C6DED57}" type="datetime1">
              <a:rPr lang="en-US" smtClean="0"/>
              <a:t>4/23/2024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3AE8FF1-8F7E-4D52-846F-56F14E96375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CC745E2-5AD5-40A1-9D48-3DEBB3675982}" type="datetime1">
              <a:rPr lang="en-US" smtClean="0"/>
              <a:t>4/23/2024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3AE8FF1-8F7E-4D52-846F-56F14E96375E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png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836712"/>
          </a:xfrm>
        </p:spPr>
        <p:txBody>
          <a:bodyPr>
            <a:noAutofit/>
          </a:bodyPr>
          <a:lstStyle/>
          <a:p>
            <a:pPr algn="ctr"/>
            <a:r>
              <a:rPr lang="en-GB" sz="3200" b="1" dirty="0" smtClean="0">
                <a:solidFill>
                  <a:schemeClr val="tx1"/>
                </a:solidFill>
              </a:rPr>
              <a:t/>
            </a:r>
            <a:br>
              <a:rPr lang="en-GB" sz="3200" b="1" dirty="0" smtClean="0">
                <a:solidFill>
                  <a:schemeClr val="tx1"/>
                </a:solidFill>
              </a:rPr>
            </a:br>
            <a:r>
              <a:rPr lang="en-GB" sz="3200" b="1" dirty="0">
                <a:solidFill>
                  <a:schemeClr val="tx1"/>
                </a:solidFill>
              </a:rPr>
              <a:t/>
            </a:r>
            <a:br>
              <a:rPr lang="en-GB" sz="3200" b="1" dirty="0">
                <a:solidFill>
                  <a:schemeClr val="tx1"/>
                </a:solidFill>
              </a:rPr>
            </a:br>
            <a:r>
              <a:rPr lang="en-GB" sz="3200" b="1" dirty="0" smtClean="0">
                <a:solidFill>
                  <a:schemeClr val="tx1"/>
                </a:solidFill>
              </a:rPr>
              <a:t/>
            </a:r>
            <a:br>
              <a:rPr lang="en-GB" sz="3200" b="1" dirty="0" smtClean="0">
                <a:solidFill>
                  <a:schemeClr val="tx1"/>
                </a:solidFill>
              </a:rPr>
            </a:br>
            <a:r>
              <a:rPr lang="en-GB" sz="3200" b="1" dirty="0">
                <a:solidFill>
                  <a:schemeClr val="tx1"/>
                </a:solidFill>
              </a:rPr>
              <a:t/>
            </a:r>
            <a:br>
              <a:rPr lang="en-GB" sz="3200" b="1" dirty="0">
                <a:solidFill>
                  <a:schemeClr val="tx1"/>
                </a:solidFill>
              </a:rPr>
            </a:br>
            <a:r>
              <a:rPr lang="en-GB" sz="2800" b="1" dirty="0" smtClean="0">
                <a:solidFill>
                  <a:schemeClr val="tx1"/>
                </a:solidFill>
              </a:rPr>
              <a:t>Chapter </a:t>
            </a:r>
            <a:r>
              <a:rPr lang="en-GB" sz="2800" b="1" dirty="0">
                <a:solidFill>
                  <a:schemeClr val="tx1"/>
                </a:solidFill>
              </a:rPr>
              <a:t>One</a:t>
            </a:r>
            <a:r>
              <a:rPr lang="en-GB" sz="2800" dirty="0">
                <a:solidFill>
                  <a:schemeClr val="tx1"/>
                </a:solidFill>
              </a:rPr>
              <a:t> </a:t>
            </a:r>
            <a:r>
              <a:rPr lang="en-GB" sz="2800" dirty="0" smtClean="0">
                <a:solidFill>
                  <a:schemeClr val="tx1"/>
                </a:solidFill>
              </a:rPr>
              <a:t/>
            </a:r>
            <a:br>
              <a:rPr lang="en-GB" sz="2800" dirty="0" smtClean="0">
                <a:solidFill>
                  <a:schemeClr val="tx1"/>
                </a:solidFill>
              </a:rPr>
            </a:br>
            <a:r>
              <a:rPr lang="en-GB" sz="2800" b="1" dirty="0" smtClean="0">
                <a:solidFill>
                  <a:schemeClr val="tx1"/>
                </a:solidFill>
              </a:rPr>
              <a:t>General </a:t>
            </a:r>
            <a:r>
              <a:rPr lang="en-GB" sz="2800" b="1" dirty="0">
                <a:solidFill>
                  <a:schemeClr val="tx1"/>
                </a:solidFill>
              </a:rPr>
              <a:t>Principles of Instrumentation</a:t>
            </a:r>
            <a:r>
              <a:rPr lang="en-GB" sz="2800" dirty="0">
                <a:solidFill>
                  <a:schemeClr val="tx1"/>
                </a:solidFill>
              </a:rPr>
              <a:t> </a:t>
            </a:r>
            <a:endParaRPr lang="en-US" sz="3200" dirty="0">
              <a:solidFill>
                <a:schemeClr val="tx1"/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79512" y="836712"/>
            <a:ext cx="8740588" cy="590465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GB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Introduction: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Measurement: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a comparison of a value obtained from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measuring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instrument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an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accepted standard. </a:t>
            </a:r>
            <a:endParaRPr lang="en-GB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Measuring </a:t>
            </a:r>
            <a:r>
              <a:rPr lang="en-GB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instrument: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is a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device for determining the value or magnitude of a quantity or variable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Instrumentation: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a science of engineering of complete system designed to measure physical quantities (variables) so as to obtain data (</a:t>
            </a:r>
            <a:r>
              <a:rPr lang="en-GB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which are transmitted to display record and control devices.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endParaRPr lang="en-GB" sz="2400" dirty="0" smtClean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GB" sz="2400" b="1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88E53-A35D-4691-928A-2140C13545B2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8277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12968" cy="576064"/>
          </a:xfrm>
        </p:spPr>
        <p:txBody>
          <a:bodyPr>
            <a:normAutofit/>
          </a:bodyPr>
          <a:lstStyle/>
          <a:p>
            <a:pPr algn="ctr"/>
            <a:r>
              <a:rPr lang="en-GB" sz="3200" b="1" dirty="0" smtClean="0">
                <a:solidFill>
                  <a:schemeClr val="tx1"/>
                </a:solidFill>
              </a:rPr>
              <a:t>Cont..</a:t>
            </a:r>
            <a:endParaRPr lang="en-GB" sz="32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692696"/>
            <a:ext cx="8712968" cy="5904656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Sensitivity 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Denotes the smallest change in the measured variable to which the instrument responds.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ratio of the changes in the output of an instrument to a change in the value of 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quantity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be measured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93192" lvl="1" indent="0" algn="just">
              <a:lnSpc>
                <a:spcPct val="150000"/>
              </a:lnSpc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432" lvl="4" indent="0" algn="just">
              <a:lnSpc>
                <a:spcPct val="150000"/>
              </a:lnSpc>
              <a:buClr>
                <a:schemeClr val="accent3"/>
              </a:buClr>
              <a:buSzPct val="95000"/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Ideal Straight Line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370332" lvl="4" indent="-342900" algn="just">
              <a:lnSpc>
                <a:spcPct val="150000"/>
              </a:lnSpc>
              <a:buClr>
                <a:schemeClr val="accent3"/>
              </a:buClr>
              <a:buSzPct val="95000"/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element is said to be linear if corresponding values of I and O lie on a straight line.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70332" lvl="4" indent="-342900" algn="just">
              <a:lnSpc>
                <a:spcPct val="150000"/>
              </a:lnSpc>
              <a:buClr>
                <a:schemeClr val="accent3"/>
              </a:buClr>
              <a:buSzPct val="95000"/>
              <a:buFont typeface="Wingdings" panose="05000000000000000000" pitchFamily="2" charset="2"/>
              <a:buChar char="Ø"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93192" lvl="1" indent="0" algn="just">
              <a:lnSpc>
                <a:spcPct val="150000"/>
              </a:lnSpc>
              <a:buNone/>
            </a:pP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55776" y="3573016"/>
            <a:ext cx="280987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E8FF1-8F7E-4D52-846F-56F14E96375E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75215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12968" cy="576064"/>
          </a:xfrm>
        </p:spPr>
        <p:txBody>
          <a:bodyPr>
            <a:normAutofit/>
          </a:bodyPr>
          <a:lstStyle/>
          <a:p>
            <a:pPr algn="ctr"/>
            <a:r>
              <a:rPr lang="en-GB" sz="3200" b="1" dirty="0" smtClean="0">
                <a:solidFill>
                  <a:schemeClr val="tx1"/>
                </a:solidFill>
              </a:rPr>
              <a:t>Cont..</a:t>
            </a:r>
            <a:endParaRPr lang="en-GB" sz="32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692696"/>
            <a:ext cx="8712968" cy="5904656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ideal straight line connects the minimum point A (I</a:t>
            </a:r>
            <a:r>
              <a:rPr 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</a:t>
            </a:r>
            <a:r>
              <a:rPr 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to maximum point B (I</a:t>
            </a:r>
            <a:r>
              <a:rPr 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MAX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</a:t>
            </a:r>
            <a:r>
              <a:rPr 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MAX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therefore has the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equation.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				   …….1.1</a:t>
            </a:r>
          </a:p>
          <a:p>
            <a:pPr marL="0" lvl="4" indent="0" algn="just">
              <a:lnSpc>
                <a:spcPct val="150000"/>
              </a:lnSpc>
              <a:buClr>
                <a:schemeClr val="accent3"/>
              </a:buClr>
              <a:buSzPct val="95000"/>
              <a:buNone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4" indent="0" algn="just">
              <a:lnSpc>
                <a:spcPct val="150000"/>
              </a:lnSpc>
              <a:buClr>
                <a:schemeClr val="accent3"/>
              </a:buClr>
              <a:buSzPct val="95000"/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Non-linearity: </a:t>
            </a:r>
          </a:p>
          <a:p>
            <a:pPr marL="342900" lvl="4" indent="-342900" algn="just">
              <a:lnSpc>
                <a:spcPct val="150000"/>
              </a:lnSpc>
              <a:buClr>
                <a:schemeClr val="accent3"/>
              </a:buClr>
              <a:buSzPct val="95000"/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many cases the straight-line relationship defined by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eqn.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[1.1] is not obeyed and the element is said to be non-linear.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4" indent="-342900" algn="just">
              <a:lnSpc>
                <a:spcPct val="150000"/>
              </a:lnSpc>
              <a:buClr>
                <a:schemeClr val="accent3"/>
              </a:buClr>
              <a:buSzPct val="95000"/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Non-linearity can be defined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Fig. below in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terms of a function N(I) which is the difference between actual and ideal straight-line behavior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</p:txBody>
      </p:sp>
      <p:pic>
        <p:nvPicPr>
          <p:cNvPr id="4" name="image4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427035" y="1916832"/>
            <a:ext cx="4277995" cy="1368151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E8FF1-8F7E-4D52-846F-56F14E96375E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75215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12968" cy="576064"/>
          </a:xfrm>
        </p:spPr>
        <p:txBody>
          <a:bodyPr>
            <a:normAutofit/>
          </a:bodyPr>
          <a:lstStyle/>
          <a:p>
            <a:pPr algn="ctr"/>
            <a:r>
              <a:rPr lang="en-GB" sz="3200" b="1" dirty="0" smtClean="0">
                <a:solidFill>
                  <a:schemeClr val="tx1"/>
                </a:solidFill>
              </a:rPr>
              <a:t>Cont..</a:t>
            </a:r>
            <a:endParaRPr lang="en-GB" sz="32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692696"/>
            <a:ext cx="8712968" cy="590465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i.e.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Non-linearity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often quantified in terms of the maximum non-linearity; expressed as a percentage of full-scale deflection (f.s.d.), i.e. as a percentage of spans. Thus: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pic>
        <p:nvPicPr>
          <p:cNvPr id="4" name="image8.jpe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03648" y="4509120"/>
            <a:ext cx="5400600" cy="1872208"/>
          </a:xfrm>
          <a:prstGeom prst="rect">
            <a:avLst/>
          </a:prstGeom>
        </p:spPr>
      </p:pic>
      <p:pic>
        <p:nvPicPr>
          <p:cNvPr id="5" name="image6.pn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483768" y="836712"/>
            <a:ext cx="2808312" cy="864096"/>
          </a:xfrm>
          <a:prstGeom prst="rect">
            <a:avLst/>
          </a:prstGeom>
        </p:spPr>
      </p:pic>
      <p:pic>
        <p:nvPicPr>
          <p:cNvPr id="6" name="image7.jpe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835696" y="3573016"/>
            <a:ext cx="4464496" cy="720080"/>
          </a:xfrm>
          <a:prstGeom prst="rect">
            <a:avLst/>
          </a:prstGeom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E8FF1-8F7E-4D52-846F-56F14E96375E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7521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12968" cy="576064"/>
          </a:xfrm>
        </p:spPr>
        <p:txBody>
          <a:bodyPr>
            <a:normAutofit/>
          </a:bodyPr>
          <a:lstStyle/>
          <a:p>
            <a:pPr algn="ctr"/>
            <a:r>
              <a:rPr lang="en-GB" sz="3200" b="1" dirty="0" smtClean="0">
                <a:solidFill>
                  <a:schemeClr val="tx1"/>
                </a:solidFill>
              </a:rPr>
              <a:t>Cont..</a:t>
            </a:r>
            <a:endParaRPr lang="en-GB" sz="32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692696"/>
            <a:ext cx="8712968" cy="590465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Example: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non-linear temperature sensor has an input range of 0 to 400 °C and an output range of 0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20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mV. The output signal at 100 °C is 4.5 mV. Find the non-linearity at 100 °C in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millivolts and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a percentage of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span.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Hysteresis: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given value of I, the  output O may be  different depending on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whether I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increasing or decreasing. Hysteresis is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difference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between these two values of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O. i.e.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Hysteresis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H(I) =O(I)I↓−O(I)I↑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E8FF1-8F7E-4D52-846F-56F14E96375E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7521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12968" cy="576064"/>
          </a:xfrm>
        </p:spPr>
        <p:txBody>
          <a:bodyPr>
            <a:normAutofit/>
          </a:bodyPr>
          <a:lstStyle/>
          <a:p>
            <a:pPr algn="ctr"/>
            <a:r>
              <a:rPr lang="en-GB" sz="3200" b="1" dirty="0" smtClean="0">
                <a:solidFill>
                  <a:schemeClr val="tx1"/>
                </a:solidFill>
              </a:rPr>
              <a:t>Cont..</a:t>
            </a:r>
            <a:endParaRPr lang="en-GB" sz="32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692696"/>
            <a:ext cx="8712968" cy="59046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/>
            </a:r>
            <a:br>
              <a:rPr lang="en-GB" dirty="0"/>
            </a:b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Again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hysteresis is usually quantified in terms of the maximum hysteresis à expressed as a percentage of f.s.d., i.e. span. Thus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simple gear system (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Figure below)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converting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linear movement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into angular rotation provides a good example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hysteresis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2049" name="image9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692696"/>
            <a:ext cx="5904656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2805871" y="2805172"/>
            <a:ext cx="192873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Palatino Linotype" pitchFamily="18" charset="0"/>
                <a:cs typeface="Times New Roman" pitchFamily="18" charset="0"/>
              </a:rPr>
              <a:t>Figure: Hysteresis</a:t>
            </a:r>
            <a:endParaRPr kumimoji="0" lang="en-US" altLang="en-US" sz="28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image10.jpe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691680" y="4077072"/>
            <a:ext cx="5760640" cy="864096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E8FF1-8F7E-4D52-846F-56F14E96375E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7521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12968" cy="576064"/>
          </a:xfrm>
        </p:spPr>
        <p:txBody>
          <a:bodyPr>
            <a:normAutofit/>
          </a:bodyPr>
          <a:lstStyle/>
          <a:p>
            <a:pPr algn="ctr"/>
            <a:r>
              <a:rPr lang="en-GB" sz="3200" b="1" dirty="0" smtClean="0">
                <a:solidFill>
                  <a:schemeClr val="tx1"/>
                </a:solidFill>
              </a:rPr>
              <a:t>Cont..</a:t>
            </a:r>
            <a:endParaRPr lang="en-GB" sz="32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692696"/>
            <a:ext cx="8712968" cy="5904656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Due to the ‘backlash’ or ‘play’ in the gears the angular rotation θ, for a given value of x, is different depending on the direction of the linear movement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i="1" dirty="0" smtClean="0"/>
              <a:t>			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400" i="1" dirty="0"/>
              <a:t>	</a:t>
            </a:r>
            <a:r>
              <a:rPr lang="en-US" sz="2400" i="1" dirty="0" smtClean="0"/>
              <a:t>		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Figure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1.5: Backlash in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gears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Example: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level transducer has an output range of 0 to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10.2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V. For a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 cm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level, the output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voltage for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falling level is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4.43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 and for a rising level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3.43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V. Find the hysteresis as a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percentage of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span. 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image11.jpe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95736" y="2223995"/>
            <a:ext cx="4682502" cy="1656184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E8FF1-8F7E-4D52-846F-56F14E96375E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7521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12968" cy="576064"/>
          </a:xfrm>
        </p:spPr>
        <p:txBody>
          <a:bodyPr>
            <a:normAutofit fontScale="90000"/>
          </a:bodyPr>
          <a:lstStyle/>
          <a:p>
            <a:pPr marL="0" indent="0" algn="ctr">
              <a:lnSpc>
                <a:spcPct val="150000"/>
              </a:lnSpc>
            </a:pPr>
            <a:r>
              <a:rPr lang="en-GB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Dynamic characteristics:</a:t>
            </a:r>
            <a:r>
              <a:rPr lang="en-GB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692696"/>
            <a:ext cx="8712968" cy="5904656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Which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change within a period of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time, and it is necessary to study the dynamic relations existing between input and output.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GB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Respond </a:t>
            </a: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Time: </a:t>
            </a:r>
            <a:endParaRPr lang="en-GB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characterizes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instrument to a step change in the measurand (input). </a:t>
            </a:r>
            <a:endParaRPr lang="en-GB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includes </a:t>
            </a:r>
            <a:r>
              <a:rPr lang="en-GB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rise time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delay time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GB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time constant.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E8FF1-8F7E-4D52-846F-56F14E96375E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97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12968" cy="576064"/>
          </a:xfrm>
        </p:spPr>
        <p:txBody>
          <a:bodyPr>
            <a:normAutofit fontScale="90000"/>
          </a:bodyPr>
          <a:lstStyle/>
          <a:p>
            <a:pPr marL="0" indent="0" algn="ctr">
              <a:lnSpc>
                <a:spcPct val="150000"/>
              </a:lnSpc>
            </a:pPr>
            <a:r>
              <a:rPr lang="en-GB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Cont.</a:t>
            </a:r>
            <a:endParaRPr lang="en-GB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692696"/>
            <a:ext cx="8712968" cy="5904656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Dynamic Error: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the difference between the true value of the quantity under measurement changing with time and the measured value of the quantity.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GB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Fidelity</a:t>
            </a: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GB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defined as the degree of the measurement system. </a:t>
            </a:r>
            <a:endParaRPr lang="en-GB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indicates changes in the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measurand without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any dynamic error. </a:t>
            </a:r>
            <a:endParaRPr lang="en-GB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Measuring Lag: </a:t>
            </a:r>
            <a:endParaRPr lang="en-GB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the retardation or delay in the response of a measurement system to changes in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measurand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GB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E8FF1-8F7E-4D52-846F-56F14E96375E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181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12968" cy="432048"/>
          </a:xfrm>
        </p:spPr>
        <p:txBody>
          <a:bodyPr>
            <a:noAutofit/>
          </a:bodyPr>
          <a:lstStyle/>
          <a:p>
            <a:pPr algn="ctr"/>
            <a:r>
              <a:rPr lang="en-GB" sz="3200" b="1" dirty="0">
                <a:solidFill>
                  <a:schemeClr val="tx1"/>
                </a:solidFill>
              </a:rPr>
              <a:t>Measurement Errors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548680"/>
            <a:ext cx="8712968" cy="6048672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are three general categories of errors in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any measurement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process, namely Gross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Errors, Systematic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Errors and Random Errors. </a:t>
            </a:r>
            <a:endParaRPr lang="en-GB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n-GB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Gross errors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the error due to humans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mistakes such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careless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reading mistakes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recoding observation incorrect application of an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instrument.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avoid gross error, at least two, three or more readings of the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measurand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quantity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should be taken by different observers. </a:t>
            </a:r>
            <a:endParaRPr lang="en-GB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E8FF1-8F7E-4D52-846F-56F14E96375E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29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12968" cy="432048"/>
          </a:xfrm>
        </p:spPr>
        <p:txBody>
          <a:bodyPr>
            <a:noAutofit/>
          </a:bodyPr>
          <a:lstStyle/>
          <a:p>
            <a:pPr algn="ctr"/>
            <a:r>
              <a:rPr lang="en-GB" sz="3200" b="1" i="1" dirty="0">
                <a:solidFill>
                  <a:schemeClr val="tx1"/>
                </a:solidFill>
              </a:rPr>
              <a:t>Systematic Error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548680"/>
            <a:ext cx="8712968" cy="6048672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Systematic Errors: </a:t>
            </a:r>
            <a:endParaRPr lang="en-GB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equipment errors that result from mechanical weakness of an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instrument</a:t>
            </a:r>
            <a:endParaRPr lang="am-ET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makes a constant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uniform deviation of an instrument </a:t>
            </a:r>
            <a:endParaRPr lang="en-GB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n-GB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Types of systematic errors :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Instrumental error: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These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errors can be mainly due to the following three reasons: </a:t>
            </a:r>
            <a:endParaRPr lang="en-GB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a) Shortcomings of instruments, i.e.</a:t>
            </a:r>
          </a:p>
          <a:p>
            <a:pPr lvl="2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Friction in the bearings of various moving parts; </a:t>
            </a:r>
          </a:p>
          <a:p>
            <a:pPr lvl="2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eductions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due to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improper handling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E8FF1-8F7E-4D52-846F-56F14E96375E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29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12968" cy="576064"/>
          </a:xfrm>
        </p:spPr>
        <p:txBody>
          <a:bodyPr>
            <a:normAutofit/>
          </a:bodyPr>
          <a:lstStyle/>
          <a:p>
            <a:pPr algn="ctr"/>
            <a:r>
              <a:rPr lang="en-GB" sz="3200" b="1" dirty="0" smtClean="0">
                <a:solidFill>
                  <a:schemeClr val="tx1"/>
                </a:solidFill>
              </a:rPr>
              <a:t>Cont..</a:t>
            </a:r>
            <a:endParaRPr lang="en-GB" sz="32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692696"/>
            <a:ext cx="8712968" cy="590465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Calibration: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is the process by which comparing the instrument with a standard to correct the accuracy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Functions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Instruments and Measurement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systems</a:t>
            </a:r>
          </a:p>
          <a:p>
            <a:pPr marL="907542" lvl="1" indent="-514350" algn="just">
              <a:lnSpc>
                <a:spcPct val="150000"/>
              </a:lnSpc>
              <a:buFont typeface="+mj-lt"/>
              <a:buAutoNum type="romanL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Indicating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function</a:t>
            </a:r>
          </a:p>
          <a:p>
            <a:pPr marL="907542" lvl="1" indent="-514350" algn="just">
              <a:lnSpc>
                <a:spcPct val="150000"/>
              </a:lnSpc>
              <a:buFont typeface="+mj-lt"/>
              <a:buAutoNum type="romanLcPeriod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Recording function</a:t>
            </a:r>
            <a:endParaRPr lang="en-GB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07542" lvl="1" indent="-514350" algn="just">
              <a:lnSpc>
                <a:spcPct val="150000"/>
              </a:lnSpc>
              <a:buFont typeface="+mj-lt"/>
              <a:buAutoNum type="romanLcPeriod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Controlling function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E8FF1-8F7E-4D52-846F-56F14E96375E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75215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12968" cy="432048"/>
          </a:xfrm>
        </p:spPr>
        <p:txBody>
          <a:bodyPr>
            <a:noAutofit/>
          </a:bodyPr>
          <a:lstStyle/>
          <a:p>
            <a:pPr algn="ctr"/>
            <a:r>
              <a:rPr lang="en-GB" sz="3200" b="1" i="1" dirty="0" smtClean="0">
                <a:solidFill>
                  <a:schemeClr val="tx1"/>
                </a:solidFill>
              </a:rPr>
              <a:t>Cont..</a:t>
            </a:r>
            <a:endParaRPr lang="en-GB" sz="32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548680"/>
            <a:ext cx="8712968" cy="6048672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Ways to minimize this error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Calibrating the measuring device or instrument against a standard 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Applying correction factor after determining the amount of</a:t>
            </a:r>
            <a:b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Instrumental error </a:t>
            </a:r>
            <a:endParaRPr lang="en-GB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432" indent="0" algn="just">
              <a:lnSpc>
                <a:spcPct val="150000"/>
              </a:lnSpc>
              <a:buNone/>
            </a:pP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b) Misuse of instruments 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Poor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initial adjustment </a:t>
            </a:r>
            <a:endParaRPr lang="en-GB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36092" lvl="1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Improper zero setting, using leads of high resistance etc. </a:t>
            </a:r>
            <a:endParaRPr lang="en-GB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36092" lvl="1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Loading effects due to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improper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way of using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instrument </a:t>
            </a:r>
          </a:p>
          <a:p>
            <a:pPr marL="27432" indent="0" algn="just">
              <a:lnSpc>
                <a:spcPct val="150000"/>
              </a:lnSpc>
              <a:buNone/>
            </a:pPr>
            <a:endParaRPr lang="en-GB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E8FF1-8F7E-4D52-846F-56F14E96375E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4539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12968" cy="432048"/>
          </a:xfrm>
        </p:spPr>
        <p:txBody>
          <a:bodyPr>
            <a:noAutofit/>
          </a:bodyPr>
          <a:lstStyle/>
          <a:p>
            <a:pPr algn="ctr"/>
            <a:r>
              <a:rPr lang="en-GB" sz="3200" b="1" dirty="0" smtClean="0">
                <a:solidFill>
                  <a:schemeClr val="tx1"/>
                </a:solidFill>
              </a:rPr>
              <a:t>Cont..</a:t>
            </a:r>
            <a:endParaRPr lang="en-GB" sz="32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548680"/>
            <a:ext cx="8712968" cy="6048672"/>
          </a:xfrm>
        </p:spPr>
        <p:txBody>
          <a:bodyPr>
            <a:normAutofit/>
          </a:bodyPr>
          <a:lstStyle/>
          <a:p>
            <a:pPr marL="27432" indent="0" algn="just">
              <a:lnSpc>
                <a:spcPct val="150000"/>
              </a:lnSpc>
              <a:buNone/>
            </a:pP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Ways to minimize this error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GB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36092" lvl="1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Thus the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errors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due to the loading effect can be avoided by using an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instrument intelligently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correctly. </a:t>
            </a:r>
            <a:endParaRPr lang="en-GB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70332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Environmental error: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These errors are due to conditions external to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measuring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device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36092" lvl="1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These may be effects of temperature, pressure, humidity, dust or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external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electrostatic or magnetic field. </a:t>
            </a:r>
            <a:endParaRPr lang="en-GB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432" indent="0" algn="just">
              <a:lnSpc>
                <a:spcPct val="150000"/>
              </a:lnSpc>
              <a:buNone/>
            </a:pPr>
            <a:endParaRPr lang="en-GB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E8FF1-8F7E-4D52-846F-56F14E96375E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29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12968" cy="432048"/>
          </a:xfrm>
        </p:spPr>
        <p:txBody>
          <a:bodyPr>
            <a:noAutofit/>
          </a:bodyPr>
          <a:lstStyle/>
          <a:p>
            <a:pPr algn="ctr"/>
            <a:r>
              <a:rPr lang="en-GB" sz="3200" b="1" dirty="0" smtClean="0">
                <a:solidFill>
                  <a:schemeClr val="tx1"/>
                </a:solidFill>
              </a:rPr>
              <a:t>Cont..</a:t>
            </a:r>
            <a:endParaRPr lang="en-GB" sz="32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548680"/>
            <a:ext cx="8712968" cy="6048672"/>
          </a:xfrm>
        </p:spPr>
        <p:txBody>
          <a:bodyPr>
            <a:normAutofit/>
          </a:bodyPr>
          <a:lstStyle/>
          <a:p>
            <a:pPr marL="27432" indent="0" algn="just">
              <a:lnSpc>
                <a:spcPct val="150000"/>
              </a:lnSpc>
              <a:buNone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These errors can be eliminated or reduced by taking the following precautions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Use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measuring instrument in the same atmospheric conditions in which it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was assembled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calibrated </a:t>
            </a:r>
            <a:endParaRPr lang="en-GB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GB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Automatic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compensation, employing sophisticated devices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such deviations,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also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possible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93192" lvl="1" indent="0" algn="just">
              <a:lnSpc>
                <a:spcPct val="150000"/>
              </a:lnSpc>
              <a:buNone/>
            </a:pPr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E8FF1-8F7E-4D52-846F-56F14E96375E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500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12968" cy="432048"/>
          </a:xfrm>
        </p:spPr>
        <p:txBody>
          <a:bodyPr>
            <a:noAutofit/>
          </a:bodyPr>
          <a:lstStyle/>
          <a:p>
            <a:pPr algn="ctr"/>
            <a:r>
              <a:rPr lang="en-GB" sz="3200" b="1" dirty="0" smtClean="0">
                <a:solidFill>
                  <a:schemeClr val="tx1"/>
                </a:solidFill>
              </a:rPr>
              <a:t>Cont..</a:t>
            </a:r>
            <a:endParaRPr lang="en-GB" sz="32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548680"/>
            <a:ext cx="8712968" cy="6048672"/>
          </a:xfrm>
        </p:spPr>
        <p:txBody>
          <a:bodyPr>
            <a:normAutofit/>
          </a:bodyPr>
          <a:lstStyle/>
          <a:p>
            <a:pPr marL="27432" indent="0" algn="just">
              <a:lnSpc>
                <a:spcPct val="150000"/>
              </a:lnSpc>
              <a:buNone/>
            </a:pPr>
            <a:r>
              <a:rPr lang="en-GB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Observational error</a:t>
            </a:r>
          </a:p>
          <a:p>
            <a:pPr marL="850392" lvl="1" indent="-4572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error on account of parallax is the observational</a:t>
            </a:r>
            <a:b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error. </a:t>
            </a:r>
            <a:endParaRPr lang="en-GB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50392" lvl="1" indent="-4572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Caused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habits of the observers like tilting his/her head too much while reading a “Needle – Scale Reading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”.</a:t>
            </a:r>
          </a:p>
          <a:p>
            <a:pPr marL="850392" lvl="1" indent="-4572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eliminate such errors one should use the instruments with mirrors </a:t>
            </a:r>
          </a:p>
          <a:p>
            <a:pPr marL="393192" lvl="1" indent="0" algn="just">
              <a:lnSpc>
                <a:spcPct val="150000"/>
              </a:lnSpc>
              <a:buNone/>
            </a:pPr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E8FF1-8F7E-4D52-846F-56F14E96375E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9926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12968" cy="432048"/>
          </a:xfrm>
        </p:spPr>
        <p:txBody>
          <a:bodyPr>
            <a:noAutofit/>
          </a:bodyPr>
          <a:lstStyle/>
          <a:p>
            <a:pPr algn="ctr"/>
            <a:r>
              <a:rPr lang="en-GB" sz="3200" b="1" dirty="0" smtClean="0">
                <a:solidFill>
                  <a:schemeClr val="tx1"/>
                </a:solidFill>
              </a:rPr>
              <a:t>Cont..</a:t>
            </a:r>
            <a:endParaRPr lang="en-GB" sz="32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548680"/>
            <a:ext cx="8712968" cy="6048672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GB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Random Errors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errors whose cause cannot be directly established because they appear to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 accidental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variations in the electrical parameters of the measuring system or the device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under test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GB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effect of random errors is minimised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by measuring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given quantity many times under the same conditions </a:t>
            </a:r>
            <a:endParaRPr lang="en-GB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nd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calculating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arithmetical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mean of the results obtained. </a:t>
            </a:r>
            <a:endParaRPr lang="en-GB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E8FF1-8F7E-4D52-846F-56F14E96375E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500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12968" cy="576064"/>
          </a:xfrm>
        </p:spPr>
        <p:txBody>
          <a:bodyPr>
            <a:normAutofit/>
          </a:bodyPr>
          <a:lstStyle/>
          <a:p>
            <a:pPr algn="ctr"/>
            <a:r>
              <a:rPr lang="en-GB" sz="3200" b="1" dirty="0">
                <a:solidFill>
                  <a:schemeClr val="tx1"/>
                </a:solidFill>
              </a:rPr>
              <a:t>Signals and noise in measurement systems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692696"/>
            <a:ext cx="8712968" cy="5904656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signal could be deterministic or random. </a:t>
            </a:r>
            <a:endParaRPr lang="en-GB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GB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endParaRPr lang="am-ET" sz="2400" dirty="0" smtClean="0"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GB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deterministic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signal is one whose value at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any future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time can be exactly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predicted.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Thus if we record these signals for an observation period</a:t>
            </a:r>
            <a:b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TO, the future behaviour of the signal, once the observation period is over, is known exactly. </a:t>
            </a:r>
            <a:endParaRPr lang="am-ET" sz="2400" dirty="0" smtClean="0"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am-ET" sz="2400" dirty="0" smtClean="0"/>
          </a:p>
          <a:p>
            <a:pPr algn="just">
              <a:buFont typeface="Wingdings" panose="05000000000000000000" pitchFamily="2" charset="2"/>
              <a:buChar char="Ø"/>
            </a:pPr>
            <a:endParaRPr lang="en-GB" sz="24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4135" y="1268760"/>
            <a:ext cx="5619750" cy="1944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E8FF1-8F7E-4D52-846F-56F14E96375E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5468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12968" cy="576064"/>
          </a:xfrm>
        </p:spPr>
        <p:txBody>
          <a:bodyPr>
            <a:normAutofit/>
          </a:bodyPr>
          <a:lstStyle/>
          <a:p>
            <a:pPr algn="ctr"/>
            <a:r>
              <a:rPr lang="en-GB" sz="3200" b="1" dirty="0" smtClean="0">
                <a:solidFill>
                  <a:schemeClr val="tx1"/>
                </a:solidFill>
              </a:rPr>
              <a:t>Cont..</a:t>
            </a:r>
            <a:endParaRPr lang="en-GB" sz="32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692696"/>
            <a:ext cx="8712968" cy="5904656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real measurement applications the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input signal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the measurement system is not deterministic but </a:t>
            </a: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random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a random signal is recorded for an observation period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the behaviour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 signal, once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observation period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over, is not known exactly. </a:t>
            </a:r>
            <a:endParaRPr lang="en-GB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These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may be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due to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sources inside the measurement circuit or caused by coupling to sources outside the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circuit.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E8FF1-8F7E-4D52-846F-56F14E96375E}" type="slidenum">
              <a:rPr lang="en-US" smtClean="0"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5468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12968" cy="576064"/>
          </a:xfrm>
        </p:spPr>
        <p:txBody>
          <a:bodyPr>
            <a:normAutofit/>
          </a:bodyPr>
          <a:lstStyle/>
          <a:p>
            <a:pPr algn="ctr"/>
            <a:r>
              <a:rPr lang="en-GB" sz="3200" b="1" dirty="0" smtClean="0">
                <a:solidFill>
                  <a:schemeClr val="tx1"/>
                </a:solidFill>
              </a:rPr>
              <a:t>Cont..</a:t>
            </a:r>
            <a:endParaRPr lang="en-GB" sz="32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692696"/>
            <a:ext cx="8712968" cy="5904656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However, five statistical quantities – mean, standard deviation, probability density function, power spectral density and autocorrelation function are used to estimate the behaviour of random signals. </a:t>
            </a:r>
            <a:endParaRPr lang="en-GB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unwanted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signal then may be either random, e.g. signals caused by the random motion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electrons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or deterministic, e.g. sinusoidal signals at 50 Hz caused by power cables. </a:t>
            </a:r>
            <a:endParaRPr lang="en-GB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E8FF1-8F7E-4D52-846F-56F14E96375E}" type="slidenum">
              <a:rPr lang="en-US" smtClean="0"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5468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12968" cy="432048"/>
          </a:xfrm>
        </p:spPr>
        <p:txBody>
          <a:bodyPr>
            <a:noAutofit/>
          </a:bodyPr>
          <a:lstStyle/>
          <a:p>
            <a:pPr marL="0" indent="0" algn="ctr"/>
            <a:r>
              <a:rPr lang="en-GB" sz="3200" b="1" dirty="0">
                <a:solidFill>
                  <a:schemeClr val="tx1"/>
                </a:solidFill>
              </a:rPr>
              <a:t>Noise sources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548680"/>
            <a:ext cx="8712968" cy="60486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Internal noise sources: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GB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random, temperature-induced motion of electrons and other charge carriers in resistors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semiconductors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gives rise to a corresponding random voltage which is called thermal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 Johnson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noise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60000"/>
              </a:lnSpc>
              <a:buFont typeface="Wingdings" panose="05000000000000000000" pitchFamily="2" charset="2"/>
              <a:buChar char="Ø"/>
            </a:pP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similar type of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noise is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called shot noise; this occurs in transistors and is due to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random fluctuations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the rate at</a:t>
            </a:r>
            <a:b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which carriers diffuse across a junction. </a:t>
            </a:r>
            <a:endParaRPr lang="en-GB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E8FF1-8F7E-4D52-846F-56F14E96375E}" type="slidenum">
              <a:rPr lang="en-US" smtClean="0"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193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12968" cy="432048"/>
          </a:xfrm>
        </p:spPr>
        <p:txBody>
          <a:bodyPr>
            <a:noAutofit/>
          </a:bodyPr>
          <a:lstStyle/>
          <a:p>
            <a:pPr algn="ctr"/>
            <a:r>
              <a:rPr lang="en-GB" sz="3200" b="1" i="1" dirty="0">
                <a:solidFill>
                  <a:schemeClr val="tx1"/>
                </a:solidFill>
              </a:rPr>
              <a:t>External noise and interference sources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548680"/>
            <a:ext cx="8712968" cy="6048672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most common sources of external interference are near by </a:t>
            </a:r>
            <a:r>
              <a:rPr lang="en-GB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 power </a:t>
            </a: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circuits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which usually operate at 240 V, 50 Hz. </a:t>
            </a:r>
            <a:endParaRPr lang="en-GB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These can produce corresponding sinusoidal interference</a:t>
            </a:r>
            <a:b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signals in the measurement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circuit</a:t>
            </a:r>
            <a:endParaRPr lang="am-ET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Power distribution lines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heavy rotating machines such as turbines and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generators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 cause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serious interference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GB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DC power </a:t>
            </a: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circuits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less likely to cause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interference because DC voltages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not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coupled capacitive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inductively to the measurement circuit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E8FF1-8F7E-4D52-846F-56F14E96375E}" type="slidenum">
              <a:rPr lang="en-US" smtClean="0"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193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12968" cy="576064"/>
          </a:xfrm>
        </p:spPr>
        <p:txBody>
          <a:bodyPr>
            <a:normAutofit/>
          </a:bodyPr>
          <a:lstStyle/>
          <a:p>
            <a:pPr algn="ctr"/>
            <a:r>
              <a:rPr lang="en-GB" sz="3200" b="1" dirty="0" smtClean="0">
                <a:solidFill>
                  <a:schemeClr val="tx1"/>
                </a:solidFill>
              </a:rPr>
              <a:t>Cont..</a:t>
            </a:r>
            <a:endParaRPr lang="en-GB" sz="32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692696"/>
            <a:ext cx="8712968" cy="5904656"/>
          </a:xfrm>
        </p:spPr>
        <p:txBody>
          <a:bodyPr>
            <a:normAutofit lnSpcReduction="10000"/>
          </a:bodyPr>
          <a:lstStyle/>
          <a:p>
            <a:pPr marL="0" lvl="1" indent="0" algn="just">
              <a:lnSpc>
                <a:spcPct val="150000"/>
              </a:lnSpc>
              <a:buClr>
                <a:schemeClr val="accent3"/>
              </a:buClr>
              <a:buSzPct val="95000"/>
              <a:buNone/>
            </a:pP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main purpose of the </a:t>
            </a:r>
            <a:r>
              <a:rPr lang="en-GB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measurement system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to link the observer to the </a:t>
            </a:r>
            <a:r>
              <a:rPr lang="en-GB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generating process. </a:t>
            </a:r>
            <a:endParaRPr lang="en-GB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1" indent="0" algn="just">
              <a:lnSpc>
                <a:spcPct val="150000"/>
              </a:lnSpc>
              <a:buClr>
                <a:schemeClr val="accent3"/>
              </a:buClr>
              <a:buSzPct val="95000"/>
              <a:buNone/>
            </a:pP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1" indent="0" algn="just">
              <a:lnSpc>
                <a:spcPct val="150000"/>
              </a:lnSpc>
              <a:buClr>
                <a:schemeClr val="accent3"/>
              </a:buClr>
              <a:buSzPct val="95000"/>
              <a:buNone/>
            </a:pPr>
            <a:endParaRPr lang="en-GB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can now refer to the information variable as a measured variable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input to the measurement system is the true value of the variable; the system output is the measured value of the variable.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an ideal measurement system, the measured value would be equal to the true value </a:t>
            </a:r>
            <a:endParaRPr lang="en-GB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1" indent="0" algn="just">
              <a:lnSpc>
                <a:spcPct val="150000"/>
              </a:lnSpc>
              <a:buClr>
                <a:schemeClr val="accent3"/>
              </a:buClr>
              <a:buSzPct val="95000"/>
              <a:buNone/>
            </a:pP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1" indent="0" algn="just">
              <a:lnSpc>
                <a:spcPct val="150000"/>
              </a:lnSpc>
              <a:buClr>
                <a:schemeClr val="accent3"/>
              </a:buClr>
              <a:buSzPct val="95000"/>
              <a:buNone/>
            </a:pPr>
            <a:endParaRPr lang="en-US" dirty="0" smtClean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700808"/>
            <a:ext cx="5572125" cy="13681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E8FF1-8F7E-4D52-846F-56F14E96375E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588334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12968" cy="432048"/>
          </a:xfrm>
        </p:spPr>
        <p:txBody>
          <a:bodyPr>
            <a:noAutofit/>
          </a:bodyPr>
          <a:lstStyle/>
          <a:p>
            <a:pPr algn="ctr"/>
            <a:r>
              <a:rPr lang="en-GB" sz="3200" b="1" dirty="0" smtClean="0">
                <a:solidFill>
                  <a:schemeClr val="tx1"/>
                </a:solidFill>
              </a:rPr>
              <a:t>Cont..</a:t>
            </a:r>
            <a:endParaRPr lang="en-GB" sz="32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548680"/>
            <a:ext cx="8712968" cy="6048672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GB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Noise </a:t>
            </a:r>
            <a:r>
              <a:rPr lang="en-GB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due to couplings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Inductive 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coupling: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Capacitive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Coupling:</a:t>
            </a:r>
          </a:p>
          <a:p>
            <a:pPr marL="393192" lvl="1" indent="0">
              <a:buNone/>
            </a:pPr>
            <a:r>
              <a:rPr lang="en-GB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Reading </a:t>
            </a:r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assignment 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en-GB" sz="2800" dirty="0"/>
          </a:p>
          <a:p>
            <a:pPr marL="0" indent="0" algn="just">
              <a:buNone/>
            </a:pPr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E8FF1-8F7E-4D52-846F-56F14E96375E}" type="slidenum">
              <a:rPr lang="en-US" smtClean="0"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193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12968" cy="864096"/>
          </a:xfrm>
        </p:spPr>
        <p:txBody>
          <a:bodyPr>
            <a:noAutofit/>
          </a:bodyPr>
          <a:lstStyle/>
          <a:p>
            <a:pPr algn="ctr"/>
            <a:r>
              <a:rPr lang="en-GB" sz="3200" b="1" dirty="0">
                <a:solidFill>
                  <a:schemeClr val="tx1"/>
                </a:solidFill>
              </a:rPr>
              <a:t>Methods of reducing effects of noise </a:t>
            </a:r>
            <a:r>
              <a:rPr lang="en-GB" sz="3200" b="1" dirty="0" smtClean="0">
                <a:solidFill>
                  <a:schemeClr val="tx1"/>
                </a:solidFill>
              </a:rPr>
              <a:t>and interference</a:t>
            </a:r>
            <a:r>
              <a:rPr lang="en-GB" sz="3200" dirty="0" smtClean="0">
                <a:solidFill>
                  <a:schemeClr val="tx1"/>
                </a:solidFill>
              </a:rPr>
              <a:t> </a:t>
            </a:r>
            <a:endParaRPr lang="en-GB" sz="32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124744"/>
            <a:ext cx="8712968" cy="5472608"/>
          </a:xfrm>
        </p:spPr>
        <p:txBody>
          <a:bodyPr>
            <a:normAutofit/>
          </a:bodyPr>
          <a:lstStyle/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Physical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separation  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Electromagnetic shielding  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of differential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amplifiers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Filtering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Modulation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en-GB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Averaging 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utocorrelation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E8FF1-8F7E-4D52-846F-56F14E96375E}" type="slidenum">
              <a:rPr lang="en-US" smtClean="0"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193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12968" cy="936104"/>
          </a:xfrm>
        </p:spPr>
        <p:txBody>
          <a:bodyPr>
            <a:noAutofit/>
          </a:bodyPr>
          <a:lstStyle/>
          <a:p>
            <a:pPr algn="ctr"/>
            <a:r>
              <a:rPr lang="en-GB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Chapter Two</a:t>
            </a:r>
            <a:r>
              <a:rPr lang="en-GB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GB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Sensing elements and their applications</a:t>
            </a:r>
            <a:r>
              <a:rPr lang="en-GB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32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196752"/>
            <a:ext cx="8712968" cy="540060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Electrical and Electronic systems need to </a:t>
            </a: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sense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react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the </a:t>
            </a: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real world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either by: </a:t>
            </a:r>
            <a:endParaRPr lang="en-GB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82980" lvl="2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Reading (</a:t>
            </a: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sensing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an input quantity, </a:t>
            </a:r>
            <a:endParaRPr lang="en-GB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82980" lvl="2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Activating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actuating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some form of output devices. </a:t>
            </a:r>
            <a:endParaRPr lang="en-GB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40080" lvl="2" indent="0" algn="just">
              <a:lnSpc>
                <a:spcPct val="150000"/>
              </a:lnSpc>
              <a:buNone/>
            </a:pP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endParaRPr lang="en-GB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sensor is a device that measures/detects a signal or stimulus to acquire information from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real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world. 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3645024"/>
            <a:ext cx="4981575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E8FF1-8F7E-4D52-846F-56F14E96375E}" type="slidenum">
              <a:rPr lang="en-US" smtClean="0"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193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12968" cy="432048"/>
          </a:xfrm>
        </p:spPr>
        <p:txBody>
          <a:bodyPr>
            <a:noAutofit/>
          </a:bodyPr>
          <a:lstStyle/>
          <a:p>
            <a:pPr algn="r"/>
            <a:r>
              <a:rPr lang="en-GB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Cont’d</a:t>
            </a:r>
            <a:endParaRPr lang="en-GB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548680"/>
            <a:ext cx="8712968" cy="6048672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actuator is a device that generates a signal or stimulus to affect the state of the real world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GB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Transducer: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a collective word used for both sensors and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actuators.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a device that converts a form of energy into a different form of energy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Electrical </a:t>
            </a:r>
            <a:r>
              <a:rPr lang="en-GB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Transducers: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Devices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are used to convert types of energy to/from electrical energy. </a:t>
            </a:r>
            <a:endParaRPr lang="en-GB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E8FF1-8F7E-4D52-846F-56F14E96375E}" type="slidenum">
              <a:rPr lang="en-US" smtClean="0"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19376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12968" cy="432048"/>
          </a:xfrm>
        </p:spPr>
        <p:txBody>
          <a:bodyPr>
            <a:noAutofit/>
          </a:bodyPr>
          <a:lstStyle/>
          <a:p>
            <a:pPr algn="r"/>
            <a:r>
              <a:rPr lang="en-GB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Cont’d</a:t>
            </a:r>
            <a:endParaRPr lang="en-GB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764704"/>
            <a:ext cx="3384376" cy="280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764704"/>
            <a:ext cx="4248472" cy="2736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395536" y="3933056"/>
            <a:ext cx="828092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microphone (input device) converts </a:t>
            </a: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sound waves into electrical signals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the amplifier.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Also, a loudspeaker (output device) converts these </a:t>
            </a:r>
            <a:r>
              <a:rPr lang="en-GB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electrical  signals </a:t>
            </a: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back into sound waves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E8FF1-8F7E-4D52-846F-56F14E96375E}" type="slidenum">
              <a:rPr lang="en-US" smtClean="0"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265347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12968" cy="432048"/>
          </a:xfrm>
        </p:spPr>
        <p:txBody>
          <a:bodyPr>
            <a:noAutofit/>
          </a:bodyPr>
          <a:lstStyle/>
          <a:p>
            <a:pPr algn="r"/>
            <a:r>
              <a:rPr lang="en-GB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Cont’d</a:t>
            </a:r>
            <a:endParaRPr lang="en-GB" sz="32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548680"/>
            <a:ext cx="8712968" cy="6048672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Sensor: device that converts a physical, a chemical or a biological quantity into an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electric signal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Clinical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thermometer: temperature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to 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length= transducer </a:t>
            </a:r>
            <a:endParaRPr lang="en-GB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Thermistor: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temperature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electric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resistance=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sensor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Sensors are components of electronic circuits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Due to sensors, the quantities of the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circuit (current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voltage) become function of environmental quantities.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n-GB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endParaRPr lang="en-GB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GB" sz="2400" dirty="0" smtClean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GB" sz="2400" dirty="0"/>
          </a:p>
          <a:p>
            <a:pPr marL="0" indent="0" algn="just">
              <a:lnSpc>
                <a:spcPct val="150000"/>
              </a:lnSpc>
              <a:buNone/>
            </a:pPr>
            <a:endParaRPr lang="en-GB" sz="2400" dirty="0" smtClean="0"/>
          </a:p>
          <a:p>
            <a:pPr marL="0" indent="0" algn="just">
              <a:lnSpc>
                <a:spcPct val="150000"/>
              </a:lnSpc>
              <a:buNone/>
            </a:pPr>
            <a:endParaRPr lang="en-GB" sz="2400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4725144"/>
            <a:ext cx="4191000" cy="154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E8FF1-8F7E-4D52-846F-56F14E96375E}" type="slidenum">
              <a:rPr lang="en-US" smtClean="0"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19376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12968" cy="432048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en-GB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Selection of Sensors</a:t>
            </a:r>
            <a:r>
              <a:rPr lang="en-GB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548680"/>
            <a:ext cx="8712968" cy="6048672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first step in the selection procedure of sensors is to clearly define the nature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quantity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measurement,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nd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know the range of magnitudes and frequency that the</a:t>
            </a:r>
            <a:b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measurand is expected to exhibit. </a:t>
            </a:r>
            <a:endParaRPr lang="en-GB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next step will be to examine the available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transducer principle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measurement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desired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quantity. </a:t>
            </a:r>
            <a:endParaRPr lang="en-GB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selected transducer type must be compatible with the type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range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 quantity to be measured and the output device. </a:t>
            </a:r>
            <a:endParaRPr lang="en-GB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endParaRPr lang="en-GB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endParaRPr lang="en-GB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E8FF1-8F7E-4D52-846F-56F14E96375E}" type="slidenum">
              <a:rPr lang="en-US" smtClean="0"/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00249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12968" cy="432048"/>
          </a:xfrm>
        </p:spPr>
        <p:txBody>
          <a:bodyPr>
            <a:noAutofit/>
          </a:bodyPr>
          <a:lstStyle/>
          <a:p>
            <a:pPr algn="r"/>
            <a:r>
              <a:rPr lang="en-GB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Cont’d</a:t>
            </a:r>
            <a:endParaRPr lang="en-GB" sz="32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548680"/>
            <a:ext cx="8712968" cy="6192688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main points to be considered in selecting a sensor suitable for a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specific measurement 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are: </a:t>
            </a:r>
            <a:endParaRPr lang="en-GB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Electrical output characteristics: 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Electrical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characteristics (uniqueness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should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 compatible 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(similar in temperament) with the output device. </a:t>
            </a:r>
            <a:endParaRPr lang="en-GB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Sensitivity: 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small change in the measurand produces a relatively large change in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response 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(reaction) of the sensor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Operating range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The range should be large enough to encompass all the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expected magnitudes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GB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Physical environment: 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application area and the surrounding condition where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sensor 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used should be appropriate (correct). </a:t>
            </a:r>
            <a:endParaRPr lang="en-GB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GB" sz="2400" dirty="0"/>
          </a:p>
          <a:p>
            <a:pPr marL="0" indent="0" algn="just">
              <a:lnSpc>
                <a:spcPct val="150000"/>
              </a:lnSpc>
              <a:buNone/>
            </a:pPr>
            <a:endParaRPr lang="en-GB" sz="2400" dirty="0" smtClean="0"/>
          </a:p>
          <a:p>
            <a:pPr marL="0" indent="0" algn="just">
              <a:lnSpc>
                <a:spcPct val="150000"/>
              </a:lnSpc>
              <a:buNone/>
            </a:pPr>
            <a:endParaRPr lang="en-GB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E8FF1-8F7E-4D52-846F-56F14E96375E}" type="slidenum">
              <a:rPr lang="en-US" smtClean="0"/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00249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12968" cy="432048"/>
          </a:xfrm>
        </p:spPr>
        <p:txBody>
          <a:bodyPr>
            <a:noAutofit/>
          </a:bodyPr>
          <a:lstStyle/>
          <a:p>
            <a:pPr algn="r"/>
            <a:r>
              <a:rPr lang="en-GB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Cont’d</a:t>
            </a:r>
            <a:endParaRPr lang="en-GB" sz="32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548680"/>
            <a:ext cx="8712968" cy="6048672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Resolution: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resolution of a sensor measures its ability to detect a change in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perceived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quantity, and is usually extracted in terms of the smallest change that can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 detected.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Linearity</a:t>
            </a: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Equal changes in the measurand result in equal changes in the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response (output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of the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sensor.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Response </a:t>
            </a: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time: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some applications a very small response (reply) time is required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Stability: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Its outcome does not change with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age, mistreatment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or other effects of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use.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n-GB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GB" sz="2400" dirty="0" smtClean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GB" sz="2400" dirty="0"/>
          </a:p>
          <a:p>
            <a:pPr marL="0" indent="0" algn="just">
              <a:lnSpc>
                <a:spcPct val="150000"/>
              </a:lnSpc>
              <a:buNone/>
            </a:pPr>
            <a:endParaRPr lang="en-GB" sz="2400" dirty="0" smtClean="0"/>
          </a:p>
          <a:p>
            <a:pPr marL="0" indent="0" algn="just">
              <a:lnSpc>
                <a:spcPct val="150000"/>
              </a:lnSpc>
              <a:buNone/>
            </a:pPr>
            <a:endParaRPr lang="en-GB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E8FF1-8F7E-4D52-846F-56F14E96375E}" type="slidenum">
              <a:rPr lang="en-US" smtClean="0"/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00249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12968" cy="432048"/>
          </a:xfrm>
        </p:spPr>
        <p:txBody>
          <a:bodyPr>
            <a:noAutofit/>
          </a:bodyPr>
          <a:lstStyle/>
          <a:p>
            <a:pPr algn="r"/>
            <a:r>
              <a:rPr lang="en-GB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Cont’d</a:t>
            </a:r>
            <a:endParaRPr lang="en-GB" sz="32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548680"/>
            <a:ext cx="8712968" cy="6048672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Selectivity: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affected by the measurand, but unaffected by other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quantities. 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example: A light sensor should be unaffected by changes of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temperature.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Errors</a:t>
            </a:r>
            <a:r>
              <a:rPr lang="en-GB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can be either static or dynamic and should be reduced as much as possible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GB" sz="2400" dirty="0" smtClean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GB" sz="2400" dirty="0"/>
          </a:p>
          <a:p>
            <a:pPr marL="0" indent="0" algn="just">
              <a:lnSpc>
                <a:spcPct val="150000"/>
              </a:lnSpc>
              <a:buNone/>
            </a:pPr>
            <a:endParaRPr lang="en-GB" sz="2400" dirty="0" smtClean="0"/>
          </a:p>
          <a:p>
            <a:pPr marL="0" indent="0" algn="just">
              <a:lnSpc>
                <a:spcPct val="150000"/>
              </a:lnSpc>
              <a:buNone/>
            </a:pPr>
            <a:endParaRPr lang="en-GB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E8FF1-8F7E-4D52-846F-56F14E96375E}" type="slidenum">
              <a:rPr lang="en-US" smtClean="0"/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0024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12968" cy="576064"/>
          </a:xfrm>
        </p:spPr>
        <p:txBody>
          <a:bodyPr>
            <a:normAutofit/>
          </a:bodyPr>
          <a:lstStyle/>
          <a:p>
            <a:pPr algn="ctr"/>
            <a:r>
              <a:rPr lang="en-GB" sz="3200" b="1" dirty="0">
                <a:solidFill>
                  <a:schemeClr val="tx1"/>
                </a:solidFill>
              </a:rPr>
              <a:t>Structure of measurement systems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692696"/>
            <a:ext cx="8712968" cy="5904656"/>
          </a:xfrm>
        </p:spPr>
        <p:txBody>
          <a:bodyPr/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Sensing </a:t>
            </a:r>
            <a:r>
              <a:rPr lang="en-GB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Element: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in contact with the process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gives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output which depends in some way on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variable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be measured.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Examples are: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Thermocouple where mill volt </a:t>
            </a:r>
            <a:r>
              <a:rPr lang="en-GB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e.m.f.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depends on temperature </a:t>
            </a:r>
            <a:endParaRPr lang="en-GB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Strain gauge where resistance depends on mechanical strain </a:t>
            </a:r>
            <a:endParaRPr lang="en-GB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Orifice plate where pressure drop depends on flow rate </a:t>
            </a:r>
            <a:endParaRPr lang="en-GB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GB" dirty="0"/>
          </a:p>
          <a:p>
            <a:pPr algn="just">
              <a:buFont typeface="Wingdings" panose="05000000000000000000" pitchFamily="2" charset="2"/>
              <a:buChar char="Ø"/>
            </a:pPr>
            <a:endParaRPr lang="en-GB" dirty="0" smtClean="0"/>
          </a:p>
          <a:p>
            <a:pPr algn="just">
              <a:buFont typeface="Wingdings" panose="05000000000000000000" pitchFamily="2" charset="2"/>
              <a:buChar char="Ø"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E8FF1-8F7E-4D52-846F-56F14E96375E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731114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12968" cy="432048"/>
          </a:xfrm>
        </p:spPr>
        <p:txBody>
          <a:bodyPr>
            <a:noAutofit/>
          </a:bodyPr>
          <a:lstStyle/>
          <a:p>
            <a:pPr algn="ctr"/>
            <a:r>
              <a:rPr lang="en-GB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Classification of Sensors</a:t>
            </a:r>
            <a:r>
              <a:rPr lang="en-GB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548680"/>
            <a:ext cx="8712968" cy="6192688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Classification of sensors is conventionally (typically) by: </a:t>
            </a:r>
            <a:endParaRPr lang="en-GB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0" lvl="1" indent="-457200" algn="just">
              <a:lnSpc>
                <a:spcPct val="150000"/>
              </a:lnSpc>
              <a:buClrTx/>
              <a:buFont typeface="+mj-lt"/>
              <a:buAutoNum type="arabicPeriod"/>
            </a:pP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technology used whether the output signal they generate is Analogue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 Digital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signal. </a:t>
            </a:r>
            <a:endParaRPr lang="en-GB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0" lvl="1" indent="-457200" algn="just">
              <a:lnSpc>
                <a:spcPct val="120000"/>
              </a:lnSpc>
              <a:buClrTx/>
              <a:buFont typeface="+mj-lt"/>
              <a:buAutoNum type="arabicPeriod"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conversion principle on the electrical phenomena employed by the transducers, the transduction element with a combination of appropriate sensing elements i.e. </a:t>
            </a:r>
            <a:r>
              <a:rPr lang="en-GB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Passive</a:t>
            </a:r>
            <a:r>
              <a:rPr lang="en-GB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GB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Active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sensors (transducers). </a:t>
            </a:r>
            <a:endParaRPr lang="en-GB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3" indent="-342900" algn="just">
              <a:lnSpc>
                <a:spcPct val="120000"/>
              </a:lnSpc>
              <a:buClrTx/>
              <a:buFont typeface="Wingdings" panose="05000000000000000000" pitchFamily="2" charset="2"/>
              <a:buChar char="ü"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Passive Sensors: Resistive , Capacitive and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Inductive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3" indent="-342900" algn="just">
              <a:lnSpc>
                <a:spcPct val="120000"/>
              </a:lnSpc>
              <a:buClrTx/>
              <a:buFont typeface="Wingdings" panose="05000000000000000000" pitchFamily="2" charset="2"/>
              <a:buChar char="ü"/>
            </a:pP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Active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Sensors: EMF generating elements </a:t>
            </a:r>
          </a:p>
          <a:p>
            <a:pPr marL="822960" lvl="1" indent="-457200" algn="just">
              <a:lnSpc>
                <a:spcPct val="120000"/>
              </a:lnSpc>
              <a:buClrTx/>
              <a:buFont typeface="+mj-lt"/>
              <a:buAutoNum type="arabicPeriod"/>
            </a:pP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physical quantity being measured, such as temperature, pressure, flow, position, velocity, acceleration, displacement, force and so on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GB" sz="2400" dirty="0"/>
          </a:p>
          <a:p>
            <a:pPr marL="0" indent="0" algn="just">
              <a:lnSpc>
                <a:spcPct val="150000"/>
              </a:lnSpc>
              <a:buNone/>
            </a:pPr>
            <a:endParaRPr lang="en-GB" sz="2400" dirty="0" smtClean="0"/>
          </a:p>
          <a:p>
            <a:pPr marL="0" indent="0" algn="just">
              <a:lnSpc>
                <a:spcPct val="150000"/>
              </a:lnSpc>
              <a:buNone/>
            </a:pPr>
            <a:endParaRPr lang="en-GB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E8FF1-8F7E-4D52-846F-56F14E96375E}" type="slidenum">
              <a:rPr lang="en-US" smtClean="0"/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00249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12968" cy="432048"/>
          </a:xfrm>
        </p:spPr>
        <p:txBody>
          <a:bodyPr>
            <a:noAutofit/>
          </a:bodyPr>
          <a:lstStyle/>
          <a:p>
            <a:pPr algn="ctr"/>
            <a:r>
              <a:rPr lang="en-GB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Classification of Sensors</a:t>
            </a:r>
            <a:r>
              <a:rPr lang="en-GB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548680"/>
            <a:ext cx="8712968" cy="604867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GB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Analog </a:t>
            </a: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Sensors: 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Analog sensors produce a continuous output signal or voltage which is generally proportional to the quantity being measured.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Physical quantities (such as Temperature, Speed, Pressure, Displacement, etc.) are all analog or continuous in nature. </a:t>
            </a:r>
            <a:endParaRPr lang="en-GB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endParaRPr lang="en-GB" sz="2400" dirty="0"/>
          </a:p>
          <a:p>
            <a:pPr marL="0" indent="0" algn="just">
              <a:lnSpc>
                <a:spcPct val="150000"/>
              </a:lnSpc>
              <a:buNone/>
            </a:pPr>
            <a:endParaRPr lang="en-GB" sz="2400" dirty="0" smtClean="0"/>
          </a:p>
          <a:p>
            <a:pPr marL="0" indent="0" algn="just">
              <a:lnSpc>
                <a:spcPct val="150000"/>
              </a:lnSpc>
              <a:buNone/>
            </a:pPr>
            <a:endParaRPr lang="en-GB" sz="2400" dirty="0" smtClean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949" y="3429000"/>
            <a:ext cx="7200800" cy="259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E8FF1-8F7E-4D52-846F-56F14E96375E}" type="slidenum">
              <a:rPr lang="en-US" smtClean="0"/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495321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12968" cy="432048"/>
          </a:xfrm>
        </p:spPr>
        <p:txBody>
          <a:bodyPr>
            <a:noAutofit/>
          </a:bodyPr>
          <a:lstStyle/>
          <a:p>
            <a:pPr algn="r"/>
            <a:r>
              <a:rPr lang="en-GB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Cont’d</a:t>
            </a:r>
            <a:endParaRPr lang="en-GB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548680"/>
            <a:ext cx="8712968" cy="6048672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Digital Sensors: </a:t>
            </a:r>
            <a:endParaRPr lang="en-GB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Digital sensors produces Binary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output signal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the form of logic "High" or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logic "Low“.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example, a shaft encoder is used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measure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speed of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shaft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n-GB" sz="2400" dirty="0" smtClean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3068960"/>
            <a:ext cx="6120680" cy="3240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E8FF1-8F7E-4D52-846F-56F14E96375E}" type="slidenum">
              <a:rPr lang="en-US" smtClean="0"/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333118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12968" cy="432048"/>
          </a:xfrm>
        </p:spPr>
        <p:txBody>
          <a:bodyPr>
            <a:noAutofit/>
          </a:bodyPr>
          <a:lstStyle/>
          <a:p>
            <a:pPr algn="ctr"/>
            <a:r>
              <a:rPr lang="en-GB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Active  </a:t>
            </a:r>
            <a:r>
              <a:rPr lang="en-GB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Passive sensor</a:t>
            </a:r>
            <a:endParaRPr lang="en-GB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548680"/>
            <a:ext cx="8712968" cy="6048672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Active </a:t>
            </a:r>
            <a:r>
              <a:rPr lang="en-GB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Sensor: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Generates electrical signal directly in response to physical parameter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Does not require external power for its operation.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Can generate electric current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Self generating device, operate under energy conversion principle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Example: piezo electric sensors, photo voltaic cells etc.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n-GB" sz="2400" dirty="0" smtClean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812" y="4725144"/>
            <a:ext cx="6848475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E8FF1-8F7E-4D52-846F-56F14E96375E}" type="slidenum">
              <a:rPr lang="en-US" smtClean="0"/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508680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12968" cy="432048"/>
          </a:xfrm>
        </p:spPr>
        <p:txBody>
          <a:bodyPr>
            <a:noAutofit/>
          </a:bodyPr>
          <a:lstStyle/>
          <a:p>
            <a:pPr algn="ctr"/>
            <a:r>
              <a:rPr lang="en-GB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Active  </a:t>
            </a:r>
            <a:r>
              <a:rPr lang="en-GB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Passive sensor</a:t>
            </a:r>
            <a:endParaRPr lang="en-GB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548680"/>
            <a:ext cx="8712968" cy="6048672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GB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Passive Sensor: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Operate under energy controlling principle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Require external power source to operate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Can’t generate electric current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Depend upon change in electrical parameters (R,L and C)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Example : strain gauge, thermistors etc.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GB" sz="2400" dirty="0" smtClean="0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9663" y="4509120"/>
            <a:ext cx="6915150" cy="1872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E8FF1-8F7E-4D52-846F-56F14E96375E}" type="slidenum">
              <a:rPr lang="en-US" smtClean="0"/>
              <a:t>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689978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12968" cy="360040"/>
          </a:xfrm>
        </p:spPr>
        <p:txBody>
          <a:bodyPr>
            <a:noAutofit/>
          </a:bodyPr>
          <a:lstStyle/>
          <a:p>
            <a:pPr algn="ctr"/>
            <a:r>
              <a:rPr lang="en-GB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Temperature Sensors</a:t>
            </a:r>
            <a:r>
              <a:rPr lang="en-GB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476672"/>
            <a:ext cx="8712968" cy="6264696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Application of heat or its withdrawal from a body produces various primary effects on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body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such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as: </a:t>
            </a:r>
          </a:p>
          <a:p>
            <a:pPr marL="708660" lvl="1" indent="-342900"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Change in its physical or chemical state such as phase transition </a:t>
            </a:r>
            <a:endParaRPr lang="en-GB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08660" lvl="1" indent="-342900"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Change in its physical dimensions </a:t>
            </a:r>
            <a:endParaRPr lang="en-GB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08660" lvl="1" indent="-342900"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Variations in its electrical properties </a:t>
            </a:r>
            <a:endParaRPr lang="en-GB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08660" lvl="1" indent="-342900"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Generation of an emf at the junction of two dissimilar metals </a:t>
            </a:r>
            <a:endParaRPr lang="en-GB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08660" lvl="1" indent="-342900"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Change in the intensity of the emitted radiation </a:t>
            </a:r>
            <a:endParaRPr lang="en-GB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Any of these effects can be employed to measure the temperature of a body, though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first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one is generally used for standardisation of temperature sensors rather than for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direct measurement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temperature. </a:t>
            </a:r>
            <a:endParaRPr lang="en-GB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endParaRPr lang="en-GB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E8FF1-8F7E-4D52-846F-56F14E96375E}" type="slidenum">
              <a:rPr lang="en-US" smtClean="0"/>
              <a:t>45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00249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12968" cy="432048"/>
          </a:xfrm>
        </p:spPr>
        <p:txBody>
          <a:bodyPr>
            <a:noAutofit/>
          </a:bodyPr>
          <a:lstStyle/>
          <a:p>
            <a:pPr algn="r"/>
            <a:r>
              <a:rPr lang="en-GB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Cont’d</a:t>
            </a:r>
            <a:endParaRPr lang="en-GB" sz="32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548680"/>
            <a:ext cx="8712968" cy="6048672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Temperature sensors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give an output proportional to temperature. </a:t>
            </a:r>
            <a:endParaRPr lang="en-GB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Most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temperature sensors have a </a:t>
            </a:r>
            <a:r>
              <a:rPr lang="en-GB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positive temperature coefficient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(desirable), which means that the sensor output goes up as the temperature goes up, but some sensors have a </a:t>
            </a:r>
            <a:r>
              <a:rPr lang="en-GB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negative </a:t>
            </a:r>
            <a:r>
              <a:rPr lang="en-GB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temperature coefficient</a:t>
            </a:r>
            <a:r>
              <a:rPr lang="en-GB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which means that the output goes down as the temperature goes up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Many control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systems require temperature sensors, if only to know how much to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compensate other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sensors that are temperature-dependent. </a:t>
            </a:r>
            <a:endParaRPr lang="en-GB" sz="2400" dirty="0"/>
          </a:p>
          <a:p>
            <a:pPr marL="0" indent="0" algn="just">
              <a:lnSpc>
                <a:spcPct val="150000"/>
              </a:lnSpc>
              <a:buNone/>
            </a:pPr>
            <a:endParaRPr lang="en-GB" sz="2400" dirty="0" smtClean="0"/>
          </a:p>
          <a:p>
            <a:pPr marL="0" indent="0" algn="just">
              <a:lnSpc>
                <a:spcPct val="150000"/>
              </a:lnSpc>
              <a:buNone/>
            </a:pPr>
            <a:endParaRPr lang="en-GB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E8FF1-8F7E-4D52-846F-56F14E96375E}" type="slidenum">
              <a:rPr lang="en-US" smtClean="0"/>
              <a:t>46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822639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12968" cy="432048"/>
          </a:xfrm>
        </p:spPr>
        <p:txBody>
          <a:bodyPr>
            <a:noAutofit/>
          </a:bodyPr>
          <a:lstStyle/>
          <a:p>
            <a:pPr algn="ctr"/>
            <a:r>
              <a:rPr lang="en-GB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Resistive Temperature Detector (Sensor) (RTD</a:t>
            </a:r>
            <a:r>
              <a:rPr lang="en-GB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GB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548680"/>
            <a:ext cx="8712968" cy="6192688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wire, such as platinum, is wrapped around a ceramic or glass rod (sometimes the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wire coil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supported between two ceramic rods). </a:t>
            </a:r>
            <a:endParaRPr lang="en-GB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endParaRPr lang="en-GB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GB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RTDs have the advantage of being very accurate and stable (characteristics do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 change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over time).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disadvantages are low sensitivity (small change in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resistance per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degree), relatively slow response time to temperature changes, and high cost. </a:t>
            </a:r>
            <a:endParaRPr lang="en-GB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628800"/>
            <a:ext cx="3168353" cy="1296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E8FF1-8F7E-4D52-846F-56F14E96375E}" type="slidenum">
              <a:rPr lang="en-US" smtClean="0"/>
              <a:t>47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855587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12968" cy="432048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en-GB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Thermocouples</a:t>
            </a:r>
            <a:r>
              <a:rPr lang="en-GB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548680"/>
            <a:ext cx="8712968" cy="6048672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thermocouple is based on the </a:t>
            </a: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Seebeck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effect,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phenomenon whereby a voltage that is proportional to temperature can be produced from a circuit consisting of two dissimilar metal wires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GB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endParaRPr lang="en-GB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Figure above illustrates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situation,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 think of the junctions at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each end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 dissimilar metal wires as producing a voltage, so the net voltage (</a:t>
            </a:r>
            <a:r>
              <a:rPr lang="en-GB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net) is actually the difference between the junction voltages. </a:t>
            </a:r>
            <a:endParaRPr lang="en-GB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2348880"/>
            <a:ext cx="6264696" cy="17281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E8FF1-8F7E-4D52-846F-56F14E96375E}" type="slidenum">
              <a:rPr lang="en-US" smtClean="0"/>
              <a:t>48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855587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12968" cy="432048"/>
          </a:xfrm>
        </p:spPr>
        <p:txBody>
          <a:bodyPr>
            <a:noAutofit/>
          </a:bodyPr>
          <a:lstStyle/>
          <a:p>
            <a:pPr algn="r"/>
            <a:r>
              <a:rPr lang="en-GB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Cont’d</a:t>
            </a:r>
            <a:endParaRPr lang="en-GB" sz="32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548680"/>
            <a:ext cx="8712968" cy="6048672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One junction is on the probe and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called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hot </a:t>
            </a:r>
            <a:r>
              <a:rPr lang="en-GB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junction.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other junction is kept at some known reference temperature and is called the </a:t>
            </a:r>
            <a:r>
              <a:rPr lang="en-GB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cold junction,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 junction</a:t>
            </a:r>
            <a:r>
              <a:rPr lang="en-GB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output voltage from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system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 be expressed as follows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Thermocouples are simple and rugged but require extra electronics to deal with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inherent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low-sensitivity and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cold-junction problems.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However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because they are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linear (over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limited range), reliable, and stable, they enjoy wide use in measuring high temperatures in furnaces and ovens.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GB" sz="2400" dirty="0" smtClean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GB" sz="2400" dirty="0"/>
          </a:p>
          <a:p>
            <a:pPr marL="0" indent="0" algn="just">
              <a:lnSpc>
                <a:spcPct val="150000"/>
              </a:lnSpc>
              <a:buNone/>
            </a:pPr>
            <a:endParaRPr lang="en-GB" sz="2400" dirty="0" smtClean="0"/>
          </a:p>
          <a:p>
            <a:pPr marL="0" indent="0" algn="just">
              <a:lnSpc>
                <a:spcPct val="150000"/>
              </a:lnSpc>
              <a:buNone/>
            </a:pPr>
            <a:endParaRPr lang="en-GB" sz="2400" dirty="0" smtClean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2797053"/>
            <a:ext cx="1685925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E8FF1-8F7E-4D52-846F-56F14E96375E}" type="slidenum">
              <a:rPr lang="en-US" smtClean="0"/>
              <a:t>49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46393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12968" cy="576064"/>
          </a:xfrm>
        </p:spPr>
        <p:txBody>
          <a:bodyPr>
            <a:normAutofit/>
          </a:bodyPr>
          <a:lstStyle/>
          <a:p>
            <a:pPr algn="ctr"/>
            <a:r>
              <a:rPr lang="en-GB" sz="3200" b="1" dirty="0" smtClean="0">
                <a:solidFill>
                  <a:schemeClr val="tx1"/>
                </a:solidFill>
              </a:rPr>
              <a:t>Cont..</a:t>
            </a:r>
            <a:endParaRPr lang="en-GB" sz="32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692696"/>
            <a:ext cx="8712968" cy="5904656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60000"/>
              </a:lnSpc>
              <a:buNone/>
            </a:pP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Signal conditioning </a:t>
            </a:r>
            <a:r>
              <a:rPr lang="en-GB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element: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60000"/>
              </a:lnSpc>
              <a:buFont typeface="Wingdings" panose="05000000000000000000" pitchFamily="2" charset="2"/>
              <a:buChar char="ü"/>
            </a:pP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takes the output of the sensing element and converts it into a form more suitable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further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processing, usually a D.C. voltage, D.C. current or frequency signal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60000"/>
              </a:lnSpc>
              <a:buNone/>
            </a:pP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Examples are: 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60000"/>
              </a:lnSpc>
              <a:buFont typeface="Wingdings" panose="05000000000000000000" pitchFamily="2" charset="2"/>
              <a:buChar char="ü"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Deflection Bridge which converts an impedance change into a voltage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change</a:t>
            </a:r>
          </a:p>
          <a:p>
            <a:pPr algn="just">
              <a:lnSpc>
                <a:spcPct val="160000"/>
              </a:lnSpc>
              <a:buFont typeface="Wingdings" panose="05000000000000000000" pitchFamily="2" charset="2"/>
              <a:buChar char="ü"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Amplifier which amplifies mill volts to volts </a:t>
            </a:r>
            <a:endParaRPr lang="en-GB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60000"/>
              </a:lnSpc>
              <a:buFont typeface="Wingdings" panose="05000000000000000000" pitchFamily="2" charset="2"/>
              <a:buChar char="ü"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Oscillator which converts an impedance change into a variable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frequency  voltage  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E8FF1-8F7E-4D52-846F-56F14E96375E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731114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12968" cy="432048"/>
          </a:xfrm>
        </p:spPr>
        <p:txBody>
          <a:bodyPr>
            <a:noAutofit/>
          </a:bodyPr>
          <a:lstStyle/>
          <a:p>
            <a:pPr algn="ctr"/>
            <a:r>
              <a:rPr lang="en-GB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Thermistors</a:t>
            </a:r>
            <a:endParaRPr lang="en-GB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548680"/>
            <a:ext cx="8712968" cy="6192688"/>
          </a:xfrm>
        </p:spPr>
        <p:txBody>
          <a:bodyPr>
            <a:normAutofit fontScale="92500"/>
          </a:bodyPr>
          <a:lstStyle/>
          <a:p>
            <a:pPr algn="just">
              <a:lnSpc>
                <a:spcPct val="160000"/>
              </a:lnSpc>
              <a:buFont typeface="Wingdings" panose="05000000000000000000" pitchFamily="2" charset="2"/>
              <a:buChar char="Ø"/>
            </a:pP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Thermistors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made of oxide-based semiconductor materials and come in a variety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sizes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shapes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60000"/>
              </a:lnSpc>
              <a:buFont typeface="Wingdings" panose="05000000000000000000" pitchFamily="2" charset="2"/>
              <a:buChar char="Ø"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Thermistors are nonlinear; therefore, they are </a:t>
            </a:r>
            <a:r>
              <a:rPr lang="en-GB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usually used to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get an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accurate temperature reading but to indicate temperature changes, for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example, overheating.</a:t>
            </a:r>
          </a:p>
          <a:p>
            <a:pPr algn="just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Also, most thermistors have a negative temperature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coefficient. </a:t>
            </a:r>
          </a:p>
          <a:p>
            <a:pPr algn="just">
              <a:lnSpc>
                <a:spcPct val="160000"/>
              </a:lnSpc>
              <a:buFont typeface="Wingdings" panose="05000000000000000000" pitchFamily="2" charset="2"/>
              <a:buChar char="Ø"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very desirable feature of these devices is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their high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sensitivity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60000"/>
              </a:lnSpc>
              <a:buFont typeface="Wingdings" panose="05000000000000000000" pitchFamily="2" charset="2"/>
              <a:buChar char="Ø"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relatively small change in temperature can produce a large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change in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resistance. </a:t>
            </a:r>
            <a:endParaRPr lang="en-GB" sz="2400" dirty="0" smtClean="0"/>
          </a:p>
          <a:p>
            <a:pPr marL="0" indent="0" algn="just">
              <a:lnSpc>
                <a:spcPct val="150000"/>
              </a:lnSpc>
              <a:buNone/>
            </a:pPr>
            <a:endParaRPr lang="en-GB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E8FF1-8F7E-4D52-846F-56F14E96375E}" type="slidenum">
              <a:rPr lang="en-US" smtClean="0"/>
              <a:t>50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855587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12968" cy="432048"/>
          </a:xfrm>
        </p:spPr>
        <p:txBody>
          <a:bodyPr>
            <a:noAutofit/>
          </a:bodyPr>
          <a:lstStyle/>
          <a:p>
            <a:pPr algn="r"/>
            <a:r>
              <a:rPr lang="en-GB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Cont’d</a:t>
            </a:r>
            <a:endParaRPr lang="en-GB" sz="32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548680"/>
            <a:ext cx="8712968" cy="6048672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Thermistors come in a wide range of resistances, from a few ohms to 1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MΩ, selection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which depends on the temperature range of interest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Higher-resistance models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used for higher temperatures, to increase the sensitivity, and to keep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sensor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drawing too much current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n-GB" sz="2400" dirty="0" smtClean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GB" sz="2400" dirty="0"/>
          </a:p>
          <a:p>
            <a:pPr marL="0" indent="0" algn="just">
              <a:lnSpc>
                <a:spcPct val="150000"/>
              </a:lnSpc>
              <a:buNone/>
            </a:pPr>
            <a:endParaRPr lang="en-GB" sz="2400" dirty="0" smtClean="0"/>
          </a:p>
          <a:p>
            <a:pPr marL="0" indent="0" algn="just">
              <a:lnSpc>
                <a:spcPct val="150000"/>
              </a:lnSpc>
              <a:buNone/>
            </a:pPr>
            <a:endParaRPr lang="en-GB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E8FF1-8F7E-4D52-846F-56F14E96375E}" type="slidenum">
              <a:rPr lang="en-US" smtClean="0"/>
              <a:t>51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855587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12968" cy="432048"/>
          </a:xfrm>
        </p:spPr>
        <p:txBody>
          <a:bodyPr>
            <a:noAutofit/>
          </a:bodyPr>
          <a:lstStyle/>
          <a:p>
            <a:pPr algn="ctr"/>
            <a:r>
              <a:rPr lang="en-GB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Applications of temperature sensors:</a:t>
            </a:r>
            <a:r>
              <a:rPr lang="en-GB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548680"/>
            <a:ext cx="8712968" cy="6192688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Temperature sensors are used just about everywhere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are in the homes we live in, the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cars we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drive, the schools we learn in. </a:t>
            </a:r>
            <a:endParaRPr lang="en-GB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They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even in planes, trains and boats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will also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find them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all sorts of electrical appliances and electronic devices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Refrigerators, stoves, hot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water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tanks as well as computers, GPS devices and battery chargers all have temperature sensors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Today's digital medical thermometers, which are used in hospitals and millions of home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every day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all have a temperature sensor in them. </a:t>
            </a:r>
            <a:endParaRPr lang="en-GB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GB" sz="2400" dirty="0"/>
          </a:p>
          <a:p>
            <a:pPr marL="0" indent="0" algn="just">
              <a:lnSpc>
                <a:spcPct val="150000"/>
              </a:lnSpc>
              <a:buNone/>
            </a:pPr>
            <a:endParaRPr lang="en-GB" sz="2400" dirty="0" smtClean="0"/>
          </a:p>
          <a:p>
            <a:pPr marL="0" indent="0" algn="just">
              <a:lnSpc>
                <a:spcPct val="150000"/>
              </a:lnSpc>
              <a:buNone/>
            </a:pPr>
            <a:endParaRPr lang="en-GB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E8FF1-8F7E-4D52-846F-56F14E96375E}" type="slidenum">
              <a:rPr lang="en-US" smtClean="0"/>
              <a:t>52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855587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12968" cy="432048"/>
          </a:xfrm>
        </p:spPr>
        <p:txBody>
          <a:bodyPr>
            <a:noAutofit/>
          </a:bodyPr>
          <a:lstStyle/>
          <a:p>
            <a:pPr marL="27432" indent="0" algn="ctr">
              <a:lnSpc>
                <a:spcPct val="150000"/>
              </a:lnSpc>
            </a:pPr>
            <a:r>
              <a:rPr lang="en-GB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Displacement, Position and Proximity Sensors: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548680"/>
            <a:ext cx="8712968" cy="604867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Potentiometer </a:t>
            </a:r>
            <a:r>
              <a:rPr lang="en-GB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Sensors</a:t>
            </a: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60000"/>
              </a:lnSpc>
              <a:buFont typeface="Wingdings" panose="05000000000000000000" pitchFamily="2" charset="2"/>
              <a:buChar char="Ø"/>
            </a:pP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converts linear or rotational displacement into a voltage signal. </a:t>
            </a:r>
          </a:p>
          <a:p>
            <a:pPr algn="just">
              <a:lnSpc>
                <a:spcPct val="160000"/>
              </a:lnSpc>
              <a:buFont typeface="Wingdings" panose="05000000000000000000" pitchFamily="2" charset="2"/>
              <a:buChar char="Ø"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output voltage is measured by a voltmeter, which may be calibrated in terms of displacement. </a:t>
            </a:r>
          </a:p>
          <a:p>
            <a:pPr marL="0" indent="0" algn="just">
              <a:buNone/>
            </a:pPr>
            <a:endParaRPr lang="en-GB" sz="2400" dirty="0" smtClean="0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3481388" y="39925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7" y="2996952"/>
            <a:ext cx="6577731" cy="309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E8FF1-8F7E-4D52-846F-56F14E96375E}" type="slidenum">
              <a:rPr lang="en-US" smtClean="0"/>
              <a:t>53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193767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12968" cy="504056"/>
          </a:xfrm>
        </p:spPr>
        <p:txBody>
          <a:bodyPr>
            <a:noAutofit/>
          </a:bodyPr>
          <a:lstStyle/>
          <a:p>
            <a:pPr algn="ctr"/>
            <a:r>
              <a:rPr lang="en-GB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Cont..</a:t>
            </a:r>
            <a:endParaRPr lang="en-GB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638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196752"/>
            <a:ext cx="6225530" cy="187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3061872"/>
            <a:ext cx="3672408" cy="1944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1242" y="5517232"/>
            <a:ext cx="22669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E8FF1-8F7E-4D52-846F-56F14E96375E}" type="slidenum">
              <a:rPr lang="en-US" smtClean="0"/>
              <a:t>54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1798681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12968" cy="504056"/>
          </a:xfrm>
        </p:spPr>
        <p:txBody>
          <a:bodyPr>
            <a:noAutofit/>
          </a:bodyPr>
          <a:lstStyle/>
          <a:p>
            <a:pPr algn="ctr"/>
            <a:r>
              <a:rPr lang="en-GB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Cont..</a:t>
            </a:r>
            <a:endParaRPr lang="en-GB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79512" y="692696"/>
                <a:ext cx="8712968" cy="6048672"/>
              </a:xfrm>
            </p:spPr>
            <p:txBody>
              <a:bodyPr>
                <a:noAutofit/>
              </a:bodyPr>
              <a:lstStyle/>
              <a:p>
                <a:pPr algn="just">
                  <a:buFont typeface="Wingdings" panose="05000000000000000000" pitchFamily="2" charset="2"/>
                  <a:buChar char="Ø"/>
                </a:pPr>
                <a:r>
                  <a:rPr lang="en-GB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 choice of a potentiometer for a given application involves four main parameters: </a:t>
                </a:r>
                <a:endParaRPr lang="en-GB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1" algn="just">
                  <a:lnSpc>
                    <a:spcPct val="150000"/>
                  </a:lnSpc>
                  <a:buFont typeface="Wingdings" panose="05000000000000000000" pitchFamily="2" charset="2"/>
                  <a:buChar char="ü"/>
                </a:pPr>
                <a:r>
                  <a:rPr lang="en-GB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Maximum travel </a:t>
                </a:r>
                <a:r>
                  <a:rPr lang="en-GB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dT, θT</a:t>
                </a:r>
                <a:r>
                  <a:rPr lang="en-GB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Depends </a:t>
                </a:r>
                <a:r>
                  <a:rPr lang="en-GB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on range </a:t>
                </a:r>
                <a:r>
                  <a:rPr lang="en-GB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of displacement to </a:t>
                </a:r>
                <a:r>
                  <a:rPr lang="en-GB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be measured, e.g. 0 to 5 cm, 0 to 300°. </a:t>
                </a:r>
                <a:endParaRPr lang="en-GB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1" algn="just">
                  <a:lnSpc>
                    <a:spcPct val="150000"/>
                  </a:lnSpc>
                  <a:buFont typeface="Wingdings" panose="05000000000000000000" pitchFamily="2" charset="2"/>
                  <a:buChar char="ü"/>
                </a:pPr>
                <a:r>
                  <a:rPr lang="en-GB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Supply voltage </a:t>
                </a:r>
                <a:r>
                  <a:rPr lang="en-GB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VS: </a:t>
                </a:r>
                <a:r>
                  <a:rPr lang="en-GB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Set </a:t>
                </a:r>
                <a:r>
                  <a:rPr lang="en-GB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by required output range, e.g. for a range of 0 to 5 V d.c., we need </a:t>
                </a:r>
                <a:r>
                  <a:rPr lang="en-GB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VS </a:t>
                </a:r>
                <a:r>
                  <a:rPr lang="en-GB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=5 </a:t>
                </a:r>
                <a:r>
                  <a:rPr lang="en-GB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 d.c. </a:t>
                </a:r>
                <a:endParaRPr lang="en-GB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1" algn="just">
                  <a:lnSpc>
                    <a:spcPct val="150000"/>
                  </a:lnSpc>
                  <a:buFont typeface="Wingdings" panose="05000000000000000000" pitchFamily="2" charset="2"/>
                  <a:buChar char="ü"/>
                </a:pPr>
                <a:r>
                  <a:rPr lang="en-GB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Resistance </a:t>
                </a:r>
                <a:r>
                  <a:rPr lang="en-GB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RP: </a:t>
                </a:r>
                <a:r>
                  <a:rPr lang="en-GB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For </a:t>
                </a:r>
                <a:r>
                  <a:rPr lang="en-GB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given load </a:t>
                </a:r>
                <a:r>
                  <a:rPr lang="en-GB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RL</a:t>
                </a:r>
                <a:r>
                  <a:rPr lang="en-GB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choose </a:t>
                </a:r>
                <a:r>
                  <a:rPr lang="en-GB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RP </a:t>
                </a:r>
                <a:r>
                  <a:rPr lang="en-GB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to be sufficiently small compared with </a:t>
                </a:r>
                <a:r>
                  <a:rPr lang="en-GB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RL </a:t>
                </a:r>
                <a:r>
                  <a:rPr lang="en-GB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so that </a:t>
                </a:r>
                <a:r>
                  <a:rPr lang="en-GB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maximum non-linearity is acceptable </a:t>
                </a:r>
                <a:r>
                  <a:rPr lang="en-GB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 lvl="1" algn="just">
                  <a:lnSpc>
                    <a:spcPct val="150000"/>
                  </a:lnSpc>
                  <a:buFont typeface="Wingdings" panose="05000000000000000000" pitchFamily="2" charset="2"/>
                  <a:buChar char="ü"/>
                </a:pPr>
                <a:r>
                  <a:rPr lang="en-GB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Power rating </a:t>
                </a:r>
                <a:r>
                  <a:rPr lang="en-GB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</a:t>
                </a:r>
                <a:r>
                  <a:rPr lang="en-GB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max: </a:t>
                </a:r>
                <a:r>
                  <a:rPr lang="en-GB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</a:t>
                </a:r>
                <a:r>
                  <a:rPr lang="en-GB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max </a:t>
                </a:r>
                <a:r>
                  <a:rPr lang="en-GB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should be greater than actual power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GB" i="1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VS</m:t>
                        </m:r>
                      </m:e>
                      <m:sup>
                        <m:r>
                          <a:rPr lang="en-GB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/</a:t>
                </a:r>
                <a:r>
                  <a:rPr lang="en-GB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RP </a:t>
                </a:r>
                <a:r>
                  <a:rPr lang="en-GB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produced in </a:t>
                </a:r>
                <a:r>
                  <a:rPr lang="en-GB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RP</a:t>
                </a:r>
                <a:r>
                  <a:rPr lang="en-GB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79512" y="692696"/>
                <a:ext cx="8712968" cy="6048672"/>
              </a:xfrm>
              <a:blipFill rotWithShape="1">
                <a:blip r:embed="rId2"/>
                <a:stretch>
                  <a:fillRect l="-769" t="-806" r="-1049" b="-181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E8FF1-8F7E-4D52-846F-56F14E96375E}" type="slidenum">
              <a:rPr lang="en-US" smtClean="0"/>
              <a:t>55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1656935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12968" cy="504056"/>
          </a:xfrm>
        </p:spPr>
        <p:txBody>
          <a:bodyPr>
            <a:normAutofit/>
          </a:bodyPr>
          <a:lstStyle/>
          <a:p>
            <a:pPr algn="ctr"/>
            <a:r>
              <a:rPr lang="en-GB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Applications of potentiometer</a:t>
            </a:r>
            <a:r>
              <a:rPr lang="en-GB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692696"/>
            <a:ext cx="8712968" cy="5904656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These are typically used on machine-tool controls, elevators,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liquid-level, automobile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throttle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controls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GB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manufacturing, these are used in control of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injection molding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machines, woodworking machinery,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printing, spraying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robotics, etc.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E8FF1-8F7E-4D52-846F-56F14E96375E}" type="slidenum">
              <a:rPr lang="en-US" smtClean="0"/>
              <a:t>56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1583537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12968" cy="432048"/>
          </a:xfrm>
        </p:spPr>
        <p:txBody>
          <a:bodyPr>
            <a:noAutofit/>
          </a:bodyPr>
          <a:lstStyle/>
          <a:p>
            <a:pPr algn="ctr"/>
            <a:r>
              <a:rPr lang="en-GB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Thermistors</a:t>
            </a:r>
            <a:r>
              <a:rPr lang="en-GB" sz="3200" dirty="0" smtClean="0">
                <a:solidFill>
                  <a:schemeClr val="tx1"/>
                </a:solidFill>
              </a:rPr>
              <a:t> </a:t>
            </a:r>
            <a:endParaRPr lang="en-GB" sz="32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548680"/>
            <a:ext cx="8712968" cy="6048672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follow the principle of decrease in resistance with increasing temperature 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material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used in thermistor is generally a semiconductor material such as a sintered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metal oxide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(mixtures of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metal oxides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chromium, cobalt, iron, manganese and nickel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Thermistors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are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rugged and small in dimensions. </a:t>
            </a:r>
            <a:endParaRPr lang="en-GB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exhibit nonlinear response characteristics. 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n-GB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E8FF1-8F7E-4D52-846F-56F14E96375E}" type="slidenum">
              <a:rPr lang="en-US" smtClean="0"/>
              <a:t>57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193767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12968" cy="504056"/>
          </a:xfrm>
        </p:spPr>
        <p:txBody>
          <a:bodyPr>
            <a:normAutofit/>
          </a:bodyPr>
          <a:lstStyle/>
          <a:p>
            <a:pPr algn="ctr"/>
            <a:r>
              <a:rPr lang="en-GB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Applications of Thermistors </a:t>
            </a:r>
            <a:endParaRPr lang="en-GB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692696"/>
            <a:ext cx="8712968" cy="5904656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monitor the temperature of an incubator </a:t>
            </a:r>
            <a:endParaRPr lang="en-GB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monitor the temperature of battery packs while charging </a:t>
            </a:r>
            <a:endParaRPr lang="en-GB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monitor temperature of hot ends of 3D printers </a:t>
            </a:r>
            <a:endParaRPr lang="en-GB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maintain correct temperature in the food handling and processing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industry equipment's.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GB" sz="2400" dirty="0" smtClean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GB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E8FF1-8F7E-4D52-846F-56F14E96375E}" type="slidenum">
              <a:rPr lang="en-US" smtClean="0"/>
              <a:t>58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9687178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12968" cy="504056"/>
          </a:xfrm>
        </p:spPr>
        <p:txBody>
          <a:bodyPr>
            <a:normAutofit/>
          </a:bodyPr>
          <a:lstStyle/>
          <a:p>
            <a:pPr algn="ctr"/>
            <a:r>
              <a:rPr lang="en-GB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Resistance temperature detectors (RTDs)</a:t>
            </a:r>
            <a:r>
              <a:rPr lang="en-GB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692696"/>
            <a:ext cx="8712968" cy="6048672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RTDs work on the principle that the electric resistance of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metal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changes due to change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its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temperature. </a:t>
            </a:r>
            <a:endParaRPr lang="en-GB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heating up metals, their resistance increases and follows a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linear relationship.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GB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Applications:</a:t>
            </a:r>
          </a:p>
          <a:p>
            <a:pPr marL="708660" lvl="1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Food Processing </a:t>
            </a:r>
            <a:endParaRPr lang="en-GB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08660" lvl="1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Stoves and grills </a:t>
            </a:r>
            <a:endParaRPr lang="en-GB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08660" lvl="1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Textile production </a:t>
            </a:r>
            <a:endParaRPr lang="en-GB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08660" lvl="1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Plastics processing </a:t>
            </a:r>
            <a:endParaRPr lang="en-GB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E8FF1-8F7E-4D52-846F-56F14E96375E}" type="slidenum">
              <a:rPr lang="en-US" smtClean="0"/>
              <a:t>59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83093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12968" cy="576064"/>
          </a:xfrm>
        </p:spPr>
        <p:txBody>
          <a:bodyPr>
            <a:normAutofit/>
          </a:bodyPr>
          <a:lstStyle/>
          <a:p>
            <a:pPr algn="ctr"/>
            <a:r>
              <a:rPr lang="en-GB" sz="3200" b="1" dirty="0" smtClean="0">
                <a:solidFill>
                  <a:schemeClr val="tx1"/>
                </a:solidFill>
              </a:rPr>
              <a:t>Cont..</a:t>
            </a:r>
            <a:endParaRPr lang="en-GB" sz="32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692696"/>
            <a:ext cx="8712968" cy="590465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Signal processing element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takes the output of the conditioning element and converts it into a form more suitable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presentation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GB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n-GB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Examples </a:t>
            </a: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en-GB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Analogue-to-digital converter (ADC) which converts a voltage into a digital form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input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a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computer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Computer which calculates the measured value of the variable from the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incoming digital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 </a:t>
            </a:r>
            <a:endParaRPr lang="en-GB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E8FF1-8F7E-4D52-846F-56F14E96375E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3350807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12968" cy="576064"/>
          </a:xfrm>
        </p:spPr>
        <p:txBody>
          <a:bodyPr>
            <a:normAutofit/>
          </a:bodyPr>
          <a:lstStyle/>
          <a:p>
            <a:pPr algn="ctr"/>
            <a:r>
              <a:rPr lang="en-GB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Light sensors</a:t>
            </a:r>
            <a:r>
              <a:rPr lang="en-GB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692696"/>
            <a:ext cx="8712968" cy="5904656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light sensor is a device that is used to detect light. </a:t>
            </a:r>
            <a:endParaRPr lang="en-GB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Photo-resistor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also called as light dependent resistor (LDR). </a:t>
            </a:r>
            <a:endParaRPr lang="en-GB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has a resistor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whose</a:t>
            </a:r>
            <a:r>
              <a:rPr lang="am-ET" sz="2400" dirty="0" smtClean="0">
                <a:cs typeface="Times New Roman" panose="02020603050405020304" pitchFamily="18" charset="0"/>
              </a:rPr>
              <a:t>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resistance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decreases with increasing incident light intensity. </a:t>
            </a:r>
            <a:endParaRPr lang="am-ET" sz="2400" dirty="0" smtClean="0"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made of a high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resistance</a:t>
            </a:r>
            <a:r>
              <a:rPr lang="am-ET" sz="2400" dirty="0" smtClean="0">
                <a:cs typeface="Times New Roman" panose="02020603050405020304" pitchFamily="18" charset="0"/>
              </a:rPr>
              <a:t>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semiconductor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material, cadmium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sulphide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(CdS). </a:t>
            </a:r>
            <a:endParaRPr lang="am-ET" sz="2400" dirty="0" smtClean="0"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resistance of a CdS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photo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resistor varies</a:t>
            </a:r>
            <a:r>
              <a:rPr lang="am-ET" sz="2400" dirty="0" smtClean="0">
                <a:cs typeface="Times New Roman" panose="02020603050405020304" pitchFamily="18" charset="0"/>
              </a:rPr>
              <a:t>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inversely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the amount of light incident upon it. </a:t>
            </a:r>
            <a:endParaRPr lang="en-GB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GB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E8FF1-8F7E-4D52-846F-56F14E96375E}" type="slidenum">
              <a:rPr lang="en-US" smtClean="0"/>
              <a:t>60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5906120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12968" cy="504056"/>
          </a:xfrm>
        </p:spPr>
        <p:txBody>
          <a:bodyPr>
            <a:normAutofit/>
          </a:bodyPr>
          <a:lstStyle/>
          <a:p>
            <a:pPr algn="ctr"/>
            <a:r>
              <a:rPr lang="en-GB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Optical encoders</a:t>
            </a:r>
            <a:r>
              <a:rPr lang="en-GB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692696"/>
            <a:ext cx="8712968" cy="5904656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Optical encoders provide digital output as a result of linear / angular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displacement.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These are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widely used in the Servo motors to measure the rotation of shafts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endParaRPr lang="en-GB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comprises of a disc with three concentric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tracks of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equally spaced holes. </a:t>
            </a:r>
            <a:endParaRPr lang="en-GB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Three light sensors are employed to detect the light passing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through the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holes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GB" sz="2400" dirty="0" smtClean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GB" sz="2400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2492896"/>
            <a:ext cx="3384376" cy="1872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E8FF1-8F7E-4D52-846F-56F14E96375E}" type="slidenum">
              <a:rPr lang="en-US" smtClean="0"/>
              <a:t>61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9993911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12968" cy="576064"/>
          </a:xfrm>
        </p:spPr>
        <p:txBody>
          <a:bodyPr>
            <a:normAutofit/>
          </a:bodyPr>
          <a:lstStyle/>
          <a:p>
            <a:pPr algn="ctr"/>
            <a:r>
              <a:rPr lang="en-GB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Cont..</a:t>
            </a:r>
            <a:endParaRPr lang="en-GB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692696"/>
            <a:ext cx="8712968" cy="5904656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the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disc rotates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clockwise direction, the pulses in the outer track lead those in the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inner.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counter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clockwise direction they lag behind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resolution can be determined by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number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holes on disc. </a:t>
            </a:r>
            <a:endParaRPr lang="en-GB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100 holes in one revolution, the resolution would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be: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360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⁰/100 = 3.6⁰. </a:t>
            </a:r>
            <a:endParaRPr lang="en-GB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E8FF1-8F7E-4D52-846F-56F14E96375E}" type="slidenum">
              <a:rPr lang="en-US" smtClean="0"/>
              <a:t>62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5965738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12968" cy="576064"/>
          </a:xfrm>
        </p:spPr>
        <p:txBody>
          <a:bodyPr>
            <a:normAutofit/>
          </a:bodyPr>
          <a:lstStyle/>
          <a:p>
            <a:pPr algn="ctr"/>
            <a:r>
              <a:rPr lang="en-GB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Capacitive Sensors:</a:t>
            </a:r>
            <a:r>
              <a:rPr lang="en-GB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692696"/>
            <a:ext cx="8712968" cy="5904656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capacitor is comprised of two parallel plates of conducting materials separated by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 electrical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insulating material called a </a:t>
            </a:r>
            <a:r>
              <a:rPr lang="en-GB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dielectric.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Electrodes are attached to each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capacitor plate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the purpose of making electrical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connections.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Capacitive sensors basically consist of a capacitor with variable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capacitance.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principle of the sensor is based on causing changes in the non electrical variable </a:t>
            </a:r>
            <a:endParaRPr lang="en-GB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E8FF1-8F7E-4D52-846F-56F14E96375E}" type="slidenum">
              <a:rPr lang="en-US" smtClean="0"/>
              <a:t>63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5468047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12968" cy="576064"/>
          </a:xfrm>
        </p:spPr>
        <p:txBody>
          <a:bodyPr>
            <a:normAutofit/>
          </a:bodyPr>
          <a:lstStyle/>
          <a:p>
            <a:pPr algn="ctr"/>
            <a:r>
              <a:rPr lang="en-GB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Cont..</a:t>
            </a:r>
            <a:endParaRPr lang="en-GB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692696"/>
            <a:ext cx="8712968" cy="5904656"/>
          </a:xfrm>
        </p:spPr>
        <p:txBody>
          <a:bodyPr/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These changes in capacitance can either be due to changes in the plate surface area, in the plate separation or in the relative</a:t>
            </a:r>
            <a:b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dielectric permittivity. </a:t>
            </a:r>
            <a:endParaRPr lang="en-GB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Applications: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Control of liquid level in containers for various liquids, </a:t>
            </a:r>
            <a:endParaRPr lang="en-GB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Detection of non-metallic items on a conveyor belt, </a:t>
            </a:r>
            <a:endParaRPr lang="en-GB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Level control for waste reservoirs, </a:t>
            </a:r>
            <a:endParaRPr lang="en-GB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Final inspection for packaging processes </a:t>
            </a:r>
            <a:endParaRPr lang="en-GB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93192" lvl="1" indent="0" algn="just">
              <a:lnSpc>
                <a:spcPct val="150000"/>
              </a:lnSpc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E8FF1-8F7E-4D52-846F-56F14E96375E}" type="slidenum">
              <a:rPr lang="en-US" smtClean="0"/>
              <a:t>64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5468047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12968" cy="576064"/>
          </a:xfrm>
        </p:spPr>
        <p:txBody>
          <a:bodyPr>
            <a:normAutofit/>
          </a:bodyPr>
          <a:lstStyle/>
          <a:p>
            <a:pPr algn="ctr"/>
            <a:r>
              <a:rPr lang="en-GB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Inductive Sensors:</a:t>
            </a:r>
            <a:r>
              <a:rPr lang="en-GB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692696"/>
            <a:ext cx="8712968" cy="5904656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basically used for detection of metallic objects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inductive proximity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sensor has four components; the coil, oscillator, detection circuit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output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circuit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 alternating current is supplied to the coil which generates a</a:t>
            </a:r>
            <a:b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magnetic field.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When, a metal object comes closer to the end of the coil,</a:t>
            </a:r>
            <a:b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inductance of the coil changes.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Applications: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Industrial automation: counting of products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during production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transfer.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Security: detection of metal objects, arms, land mines </a:t>
            </a:r>
            <a:endParaRPr lang="en-GB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E8FF1-8F7E-4D52-846F-56F14E96375E}" type="slidenum">
              <a:rPr lang="en-US" smtClean="0"/>
              <a:t>65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54680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12968" cy="432048"/>
          </a:xfrm>
        </p:spPr>
        <p:txBody>
          <a:bodyPr>
            <a:noAutofit/>
          </a:bodyPr>
          <a:lstStyle/>
          <a:p>
            <a:pPr algn="ctr"/>
            <a:r>
              <a:rPr lang="en-GB" sz="3200" b="1" dirty="0" smtClean="0">
                <a:solidFill>
                  <a:schemeClr val="tx1"/>
                </a:solidFill>
              </a:rPr>
              <a:t>Cont..</a:t>
            </a:r>
            <a:endParaRPr lang="en-GB" sz="32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548680"/>
            <a:ext cx="8712968" cy="6192688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GB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Data </a:t>
            </a: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presentation </a:t>
            </a:r>
            <a:r>
              <a:rPr lang="en-GB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element: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presents the measured value in a form which can be easily recognized by the observer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GB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Examples: </a:t>
            </a:r>
            <a:endParaRPr lang="en-GB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Simple pointer–scale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indicator</a:t>
            </a:r>
          </a:p>
          <a:p>
            <a:pPr lvl="1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Chart recorder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Seven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Segment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Display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Liquid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Crystal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Display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Light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Emitting Diode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Display </a:t>
            </a:r>
          </a:p>
          <a:p>
            <a:pPr lvl="1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Visual display unit (VDU) </a:t>
            </a:r>
            <a:endParaRPr lang="en-GB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E8FF1-8F7E-4D52-846F-56F14E96375E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33508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12968" cy="576064"/>
          </a:xfrm>
        </p:spPr>
        <p:txBody>
          <a:bodyPr>
            <a:normAutofit/>
          </a:bodyPr>
          <a:lstStyle/>
          <a:p>
            <a:pPr algn="ctr"/>
            <a:r>
              <a:rPr lang="en-GB" sz="3200" b="1" i="1" dirty="0">
                <a:solidFill>
                  <a:schemeClr val="tx1"/>
                </a:solidFill>
              </a:rPr>
              <a:t>Performance Characteristics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692696"/>
            <a:ext cx="8712968" cy="5904656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performance characteristic is the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input and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output relationship response (presentation)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behaviour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each element in an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instrumentation system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GB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GB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Static characteristics: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Those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characteristics of an instrument which do not vary with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time.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Accuracy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             Linearity        </a:t>
            </a:r>
            <a:r>
              <a:rPr lang="en-GB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Hysteresis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GB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Non-linearity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,         Sensitivity    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Precision</a:t>
            </a:r>
            <a:endParaRPr lang="en-GB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Range,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      Span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     </a:t>
            </a:r>
            <a:endParaRPr lang="en-GB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2276872"/>
            <a:ext cx="2171700" cy="1309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E8FF1-8F7E-4D52-846F-56F14E96375E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54680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12968" cy="576064"/>
          </a:xfrm>
        </p:spPr>
        <p:txBody>
          <a:bodyPr>
            <a:normAutofit/>
          </a:bodyPr>
          <a:lstStyle/>
          <a:p>
            <a:pPr algn="ctr"/>
            <a:r>
              <a:rPr lang="en-GB" sz="3200" b="1" dirty="0" smtClean="0">
                <a:solidFill>
                  <a:schemeClr val="tx1"/>
                </a:solidFill>
              </a:rPr>
              <a:t>Cont..</a:t>
            </a:r>
            <a:endParaRPr lang="en-GB" sz="32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692696"/>
            <a:ext cx="8712968" cy="5904656"/>
          </a:xfrm>
        </p:spPr>
        <p:txBody>
          <a:bodyPr>
            <a:normAutofit fontScale="92500" lnSpcReduction="20000"/>
          </a:bodyPr>
          <a:lstStyle/>
          <a:p>
            <a:pPr marL="0" lvl="0" indent="0" algn="just">
              <a:lnSpc>
                <a:spcPct val="150000"/>
              </a:lnSpc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Accuracy: 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the degree of closeness with which the instrument reading approaches the true value of the quantity to be measured.</a:t>
            </a:r>
            <a:endParaRPr lang="en-GB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indicates  the ability of instrument to indicate the true value of the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quantity</a:t>
            </a:r>
            <a:endParaRPr lang="en-GB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Precision: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the measure of consistency or repeatability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measurements</a:t>
            </a:r>
            <a:endParaRPr lang="en-GB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denotes the closeness with which individual measurements are departed or distributed about the average of number of measured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values</a:t>
            </a:r>
            <a:endParaRPr lang="en-GB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E8FF1-8F7E-4D52-846F-56F14E96375E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546804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16725</TotalTime>
  <Words>3763</Words>
  <Application>Microsoft Office PowerPoint</Application>
  <PresentationFormat>On-screen Show (4:3)</PresentationFormat>
  <Paragraphs>468</Paragraphs>
  <Slides>65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65</vt:i4>
      </vt:variant>
    </vt:vector>
  </HeadingPairs>
  <TitlesOfParts>
    <vt:vector size="76" baseType="lpstr">
      <vt:lpstr>Arial</vt:lpstr>
      <vt:lpstr>Calibri</vt:lpstr>
      <vt:lpstr>Cambria Math</vt:lpstr>
      <vt:lpstr>Constantia</vt:lpstr>
      <vt:lpstr>Courier New</vt:lpstr>
      <vt:lpstr>Nyala</vt:lpstr>
      <vt:lpstr>Palatino Linotype</vt:lpstr>
      <vt:lpstr>Times New Roman</vt:lpstr>
      <vt:lpstr>Wingdings</vt:lpstr>
      <vt:lpstr>Wingdings 2</vt:lpstr>
      <vt:lpstr>Flow</vt:lpstr>
      <vt:lpstr>    Chapter One  General Principles of Instrumentation </vt:lpstr>
      <vt:lpstr>Cont..</vt:lpstr>
      <vt:lpstr>Cont..</vt:lpstr>
      <vt:lpstr>Structure of measurement systems </vt:lpstr>
      <vt:lpstr>Cont..</vt:lpstr>
      <vt:lpstr>Cont..</vt:lpstr>
      <vt:lpstr>Cont..</vt:lpstr>
      <vt:lpstr>Performance Characteristics </vt:lpstr>
      <vt:lpstr>Cont..</vt:lpstr>
      <vt:lpstr>Cont..</vt:lpstr>
      <vt:lpstr>Cont..</vt:lpstr>
      <vt:lpstr>Cont..</vt:lpstr>
      <vt:lpstr>Cont..</vt:lpstr>
      <vt:lpstr>Cont..</vt:lpstr>
      <vt:lpstr>Cont..</vt:lpstr>
      <vt:lpstr>Dynamic characteristics: </vt:lpstr>
      <vt:lpstr>Cont.</vt:lpstr>
      <vt:lpstr>Measurement Errors </vt:lpstr>
      <vt:lpstr>Systematic Error </vt:lpstr>
      <vt:lpstr>Cont..</vt:lpstr>
      <vt:lpstr>Cont..</vt:lpstr>
      <vt:lpstr>Cont..</vt:lpstr>
      <vt:lpstr>Cont..</vt:lpstr>
      <vt:lpstr>Cont..</vt:lpstr>
      <vt:lpstr>Signals and noise in measurement systems </vt:lpstr>
      <vt:lpstr>Cont..</vt:lpstr>
      <vt:lpstr>Cont..</vt:lpstr>
      <vt:lpstr>Noise sources </vt:lpstr>
      <vt:lpstr>External noise and interference sources </vt:lpstr>
      <vt:lpstr>Cont..</vt:lpstr>
      <vt:lpstr>Methods of reducing effects of noise and interference </vt:lpstr>
      <vt:lpstr>Chapter Two  Sensing elements and their applications </vt:lpstr>
      <vt:lpstr>Cont’d</vt:lpstr>
      <vt:lpstr>Cont’d</vt:lpstr>
      <vt:lpstr>Cont’d</vt:lpstr>
      <vt:lpstr>Selection of Sensors </vt:lpstr>
      <vt:lpstr>Cont’d</vt:lpstr>
      <vt:lpstr>Cont’d</vt:lpstr>
      <vt:lpstr>Cont’d</vt:lpstr>
      <vt:lpstr>Classification of Sensors </vt:lpstr>
      <vt:lpstr>Classification of Sensors </vt:lpstr>
      <vt:lpstr>Cont’d</vt:lpstr>
      <vt:lpstr>Active  and Passive sensor</vt:lpstr>
      <vt:lpstr>Active  and Passive sensor</vt:lpstr>
      <vt:lpstr>Temperature Sensors </vt:lpstr>
      <vt:lpstr>Cont’d</vt:lpstr>
      <vt:lpstr>Resistive Temperature Detector (Sensor) (RTD)</vt:lpstr>
      <vt:lpstr>Thermocouples </vt:lpstr>
      <vt:lpstr>Cont’d</vt:lpstr>
      <vt:lpstr>Thermistors</vt:lpstr>
      <vt:lpstr>Cont’d</vt:lpstr>
      <vt:lpstr>Applications of temperature sensors: </vt:lpstr>
      <vt:lpstr>Displacement, Position and Proximity Sensors: </vt:lpstr>
      <vt:lpstr>Cont..</vt:lpstr>
      <vt:lpstr>Cont..</vt:lpstr>
      <vt:lpstr>Applications of potentiometer </vt:lpstr>
      <vt:lpstr>Thermistors </vt:lpstr>
      <vt:lpstr>Applications of Thermistors </vt:lpstr>
      <vt:lpstr>Resistance temperature detectors (RTDs) </vt:lpstr>
      <vt:lpstr>Light sensors </vt:lpstr>
      <vt:lpstr>Optical encoders </vt:lpstr>
      <vt:lpstr>Cont..</vt:lpstr>
      <vt:lpstr>Capacitive Sensors: </vt:lpstr>
      <vt:lpstr>Cont..</vt:lpstr>
      <vt:lpstr>Inductive Sensors: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Two  Latches, Timers and Counters</dc:title>
  <dc:creator>KAL</dc:creator>
  <cp:lastModifiedBy>Microsoft account</cp:lastModifiedBy>
  <cp:revision>999</cp:revision>
  <cp:lastPrinted>2022-02-14T05:02:07Z</cp:lastPrinted>
  <dcterms:created xsi:type="dcterms:W3CDTF">2020-12-18T10:20:08Z</dcterms:created>
  <dcterms:modified xsi:type="dcterms:W3CDTF">2024-04-23T07:55:57Z</dcterms:modified>
</cp:coreProperties>
</file>