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80" r:id="rId2"/>
    <p:sldId id="313" r:id="rId3"/>
    <p:sldId id="312" r:id="rId4"/>
    <p:sldId id="256" r:id="rId5"/>
    <p:sldId id="281" r:id="rId6"/>
    <p:sldId id="282" r:id="rId7"/>
    <p:sldId id="284" r:id="rId8"/>
    <p:sldId id="283" r:id="rId9"/>
    <p:sldId id="318" r:id="rId10"/>
    <p:sldId id="285" r:id="rId11"/>
    <p:sldId id="286" r:id="rId12"/>
    <p:sldId id="287" r:id="rId13"/>
    <p:sldId id="288" r:id="rId14"/>
    <p:sldId id="317" r:id="rId15"/>
    <p:sldId id="289" r:id="rId16"/>
    <p:sldId id="290" r:id="rId17"/>
    <p:sldId id="291" r:id="rId18"/>
    <p:sldId id="292" r:id="rId19"/>
    <p:sldId id="293" r:id="rId20"/>
    <p:sldId id="304" r:id="rId21"/>
    <p:sldId id="314" r:id="rId22"/>
    <p:sldId id="315" r:id="rId23"/>
    <p:sldId id="316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6" r:id="rId35"/>
    <p:sldId id="307" r:id="rId36"/>
    <p:sldId id="309" r:id="rId37"/>
    <p:sldId id="310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97" autoAdjust="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9AB0D-63C0-4428-9DEC-9291BD7433D5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9DE1-C723-40BD-81E8-1EC06D33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86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arduino.cc/en/software/#id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Outline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228600"/>
            <a:ext cx="9031194" cy="1019216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991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4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8000" dirty="0">
                <a:latin typeface="Andalus" pitchFamily="18" charset="-78"/>
                <a:cs typeface="Andalus" pitchFamily="18" charset="-78"/>
              </a:rPr>
              <a:t>What can we do with arduino?</a:t>
            </a:r>
          </a:p>
        </p:txBody>
      </p:sp>
    </p:spTree>
    <p:extLst>
      <p:ext uri="{BB962C8B-B14F-4D97-AF65-F5344CB8AC3E}">
        <p14:creationId xmlns:p14="http://schemas.microsoft.com/office/powerpoint/2010/main" val="10888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Digital Write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Digital Read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Analog Write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Analog Read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Serial communication  </a:t>
            </a:r>
          </a:p>
        </p:txBody>
      </p:sp>
    </p:spTree>
    <p:extLst>
      <p:ext uri="{BB962C8B-B14F-4D97-AF65-F5344CB8AC3E}">
        <p14:creationId xmlns:p14="http://schemas.microsoft.com/office/powerpoint/2010/main" val="10888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9067800" cy="670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latin typeface="Bell MT" pitchFamily="18" charset="0"/>
                <a:cs typeface="Times New Roman" pitchFamily="18" charset="0"/>
              </a:rPr>
              <a:t>How to install Arduino IDE? </a:t>
            </a:r>
            <a:r>
              <a:rPr lang="en-US" sz="3600" dirty="0">
                <a:latin typeface="Bell MT" pitchFamily="18" charset="0"/>
                <a:cs typeface="Times New Roman" pitchFamily="18" charset="0"/>
                <a:hlinkClick r:id="rId2"/>
              </a:rPr>
              <a:t>https://www.arduino.cc/en/software/#ide</a:t>
            </a:r>
            <a:endParaRPr lang="en-US" sz="3600" dirty="0">
              <a:latin typeface="Bell MT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55" y="3592600"/>
            <a:ext cx="8229599" cy="244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8000" dirty="0">
                <a:latin typeface="Imprint MT Shadow" pitchFamily="82" charset="0"/>
                <a:cs typeface="Times New Roman" pitchFamily="18" charset="0"/>
              </a:rPr>
              <a:t>Adding New       Libraries…</a:t>
            </a:r>
          </a:p>
        </p:txBody>
      </p:sp>
    </p:spTree>
    <p:extLst>
      <p:ext uri="{BB962C8B-B14F-4D97-AF65-F5344CB8AC3E}">
        <p14:creationId xmlns:p14="http://schemas.microsoft.com/office/powerpoint/2010/main" val="10888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78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Copy the following file path at file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exploler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 tab and press enter from key board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C:\Documents and Settings\All Users\Application Data\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Labcenter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Electronics\Proteus 8 Professional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69BAD-FC0E-4758-8EC6-42989F718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49" y="1701720"/>
            <a:ext cx="8527119" cy="3562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ECE231-F4B7-41BB-AAE6-83D7F05BEDF6}"/>
              </a:ext>
            </a:extLst>
          </p:cNvPr>
          <p:cNvSpPr txBox="1"/>
          <p:nvPr/>
        </p:nvSpPr>
        <p:spPr>
          <a:xfrm>
            <a:off x="159680" y="5364324"/>
            <a:ext cx="89843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The copy the Arduino sensor library and past inside Library.</a:t>
            </a:r>
          </a:p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Finally restart your proteus software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62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002060"/>
                </a:solidFill>
                <a:latin typeface="Old English Text MT" pitchFamily="66" charset="0"/>
                <a:cs typeface="Times New Roman" pitchFamily="18" charset="0"/>
              </a:rPr>
              <a:t>Comments</a:t>
            </a:r>
          </a:p>
          <a:p>
            <a:pPr marL="0" indent="0" algn="ctr">
              <a:buNone/>
            </a:pPr>
            <a:r>
              <a:rPr lang="en-US" sz="8000" b="1" dirty="0">
                <a:solidFill>
                  <a:srgbClr val="0070C0"/>
                </a:solidFill>
                <a:latin typeface="Old English Text MT" pitchFamily="66" charset="0"/>
                <a:cs typeface="Times New Roman" pitchFamily="18" charset="0"/>
              </a:rPr>
              <a:t>//</a:t>
            </a:r>
            <a:r>
              <a:rPr lang="en-US" sz="8000" b="1" dirty="0">
                <a:latin typeface="Old English Text MT" pitchFamily="66" charset="0"/>
                <a:cs typeface="Times New Roman" pitchFamily="18" charset="0"/>
              </a:rPr>
              <a:t>      </a:t>
            </a:r>
          </a:p>
          <a:p>
            <a:pPr marL="0" indent="0" algn="ctr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Single line comment</a:t>
            </a:r>
            <a:r>
              <a:rPr lang="en-US" sz="8000" dirty="0">
                <a:latin typeface="Old English Text MT" pitchFamily="66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rgbClr val="0070C0"/>
                </a:solidFill>
              </a:rPr>
              <a:t>         /*……*/</a:t>
            </a:r>
            <a:r>
              <a:rPr lang="en-US" dirty="0">
                <a:solidFill>
                  <a:srgbClr val="0070C0"/>
                </a:solidFill>
              </a:rPr>
              <a:t>         </a:t>
            </a:r>
          </a:p>
          <a:p>
            <a:pPr marL="0" indent="0"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Multi-line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comment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5400" b="1" i="1" dirty="0">
                <a:solidFill>
                  <a:srgbClr val="002060"/>
                </a:solidFill>
                <a:latin typeface="Castellar" pitchFamily="18" charset="0"/>
                <a:cs typeface="Times New Roman" pitchFamily="18" charset="0"/>
              </a:rPr>
              <a:t>Let’s Dive to Blink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35927"/>
            <a:ext cx="2172003" cy="2191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3435927"/>
            <a:ext cx="2248214" cy="2229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3429000"/>
            <a:ext cx="2172003" cy="2191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3" y="3435927"/>
            <a:ext cx="2248214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2296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parajita" pitchFamily="34" charset="0"/>
                <a:ea typeface="BatangChe" pitchFamily="49" charset="-127"/>
                <a:cs typeface="Aparajita" pitchFamily="34" charset="0"/>
              </a:rPr>
              <a:t>void setup()</a:t>
            </a:r>
          </a:p>
          <a:p>
            <a:pPr marL="0" indent="0">
              <a:buNone/>
            </a:pPr>
            <a:r>
              <a:rPr lang="en-US" sz="2400" b="1" dirty="0">
                <a:latin typeface="Aparajita" pitchFamily="34" charset="0"/>
                <a:ea typeface="BatangChe" pitchFamily="49" charset="-127"/>
                <a:cs typeface="Aparajita" pitchFamily="34" charset="0"/>
              </a:rPr>
              <a:t>{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parajita" pitchFamily="34" charset="0"/>
                <a:ea typeface="BatangChe" pitchFamily="49" charset="-127"/>
                <a:cs typeface="Aparajita" pitchFamily="34" charset="0"/>
              </a:rPr>
              <a:t>pinMode</a:t>
            </a:r>
            <a:r>
              <a:rPr lang="en-US" sz="2400" b="1" dirty="0">
                <a:latin typeface="Aparajita" pitchFamily="34" charset="0"/>
                <a:ea typeface="BatangChe" pitchFamily="49" charset="-127"/>
                <a:cs typeface="Aparajita" pitchFamily="34" charset="0"/>
              </a:rPr>
              <a:t>(13,</a:t>
            </a:r>
            <a:r>
              <a:rPr lang="en-US" sz="2400" b="1" dirty="0">
                <a:solidFill>
                  <a:srgbClr val="0070C0"/>
                </a:solidFill>
                <a:latin typeface="Aparajita" pitchFamily="34" charset="0"/>
                <a:ea typeface="BatangChe" pitchFamily="49" charset="-127"/>
                <a:cs typeface="Aparajita" pitchFamily="34" charset="0"/>
              </a:rPr>
              <a:t>OUTPUT</a:t>
            </a:r>
            <a:r>
              <a:rPr lang="en-US" sz="2400" b="1" dirty="0">
                <a:latin typeface="Aparajita" pitchFamily="34" charset="0"/>
                <a:ea typeface="BatangChe" pitchFamily="49" charset="-127"/>
                <a:cs typeface="Aparajita" pitchFamily="34" charset="0"/>
              </a:rPr>
              <a:t>); // tell arduino pin 13 as output</a:t>
            </a:r>
          </a:p>
          <a:p>
            <a:pPr marL="0" indent="0">
              <a:buNone/>
            </a:pPr>
            <a:r>
              <a:rPr lang="en-US" sz="2400" b="1" dirty="0">
                <a:latin typeface="Aparajita" pitchFamily="34" charset="0"/>
                <a:ea typeface="BatangChe" pitchFamily="49" charset="-127"/>
                <a:cs typeface="Aparajita" pitchFamily="34" charset="0"/>
              </a:rPr>
              <a:t>}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parajita" pitchFamily="34" charset="0"/>
                <a:ea typeface="BatangChe" pitchFamily="49" charset="-127"/>
                <a:cs typeface="Aparajita" pitchFamily="34" charset="0"/>
              </a:rPr>
              <a:t>Void loop()</a:t>
            </a:r>
          </a:p>
          <a:p>
            <a:pPr marL="0" indent="0">
              <a:buNone/>
            </a:pPr>
            <a:r>
              <a:rPr lang="en-US" sz="2400" b="1" dirty="0">
                <a:latin typeface="Aparajita" pitchFamily="34" charset="0"/>
                <a:ea typeface="BatangChe" pitchFamily="49" charset="-127"/>
                <a:cs typeface="Aparajita" pitchFamily="34" charset="0"/>
              </a:rPr>
              <a:t>{</a:t>
            </a:r>
          </a:p>
          <a:p>
            <a:pPr marL="0" indent="0">
              <a:buNone/>
            </a:pPr>
            <a:r>
              <a:rPr lang="en-US" sz="2400" b="1" dirty="0">
                <a:latin typeface="Aparajita" pitchFamily="34" charset="0"/>
                <a:ea typeface="BatangChe" pitchFamily="49" charset="-127"/>
                <a:cs typeface="Aparajita" pitchFamily="34" charset="0"/>
              </a:rPr>
              <a:t>digitalWrite(13,</a:t>
            </a:r>
            <a:r>
              <a:rPr lang="en-US" sz="2400" b="1" dirty="0">
                <a:solidFill>
                  <a:srgbClr val="0070C0"/>
                </a:solidFill>
                <a:latin typeface="Aparajita" pitchFamily="34" charset="0"/>
                <a:ea typeface="BatangChe" pitchFamily="49" charset="-127"/>
                <a:cs typeface="Aparajita" pitchFamily="34" charset="0"/>
              </a:rPr>
              <a:t>HIGH</a:t>
            </a:r>
            <a:r>
              <a:rPr lang="en-US" sz="2400" b="1" dirty="0">
                <a:latin typeface="Aparajita" pitchFamily="34" charset="0"/>
                <a:ea typeface="BatangChe" pitchFamily="49" charset="-127"/>
                <a:cs typeface="Aparajita" pitchFamily="34" charset="0"/>
              </a:rPr>
              <a:t>);  // make pin 13 High (i.e. 5V)</a:t>
            </a:r>
            <a:endParaRPr lang="en-US" sz="2400" b="1" dirty="0">
              <a:solidFill>
                <a:srgbClr val="C00000"/>
              </a:solidFill>
              <a:latin typeface="Aparajita" pitchFamily="34" charset="0"/>
              <a:ea typeface="BatangChe" pitchFamily="49" charset="-127"/>
              <a:cs typeface="Aparajita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parajita" pitchFamily="34" charset="0"/>
                <a:ea typeface="BatangChe" pitchFamily="49" charset="-127"/>
                <a:cs typeface="Aparajita" pitchFamily="34" charset="0"/>
              </a:rPr>
              <a:t>delay</a:t>
            </a:r>
            <a:r>
              <a:rPr lang="en-US" sz="2400" b="1" dirty="0">
                <a:latin typeface="Aparajita" pitchFamily="34" charset="0"/>
                <a:ea typeface="BatangChe" pitchFamily="49" charset="-127"/>
                <a:cs typeface="Aparajita" pitchFamily="34" charset="0"/>
              </a:rPr>
              <a:t>(500);                    // do nothing for 500 m sec</a:t>
            </a:r>
          </a:p>
          <a:p>
            <a:pPr marL="0" indent="0">
              <a:buNone/>
            </a:pPr>
            <a:r>
              <a:rPr lang="en-US" sz="2400" b="1" dirty="0">
                <a:latin typeface="Aparajita" pitchFamily="34" charset="0"/>
                <a:ea typeface="BatangChe" pitchFamily="49" charset="-127"/>
                <a:cs typeface="Aparajita" pitchFamily="34" charset="0"/>
              </a:rPr>
              <a:t>digitalWrite(13,</a:t>
            </a:r>
            <a:r>
              <a:rPr lang="en-US" sz="2400" b="1" dirty="0">
                <a:solidFill>
                  <a:srgbClr val="0070C0"/>
                </a:solidFill>
                <a:latin typeface="Aparajita" pitchFamily="34" charset="0"/>
                <a:ea typeface="BatangChe" pitchFamily="49" charset="-127"/>
                <a:cs typeface="Aparajita" pitchFamily="34" charset="0"/>
              </a:rPr>
              <a:t>LOW);  </a:t>
            </a:r>
            <a:r>
              <a:rPr lang="en-US" sz="2400" b="1" dirty="0">
                <a:latin typeface="Aparajita" pitchFamily="34" charset="0"/>
                <a:ea typeface="BatangChe" pitchFamily="49" charset="-127"/>
                <a:cs typeface="Aparajita" pitchFamily="34" charset="0"/>
              </a:rPr>
              <a:t>// make pin 13 Low (i.e. 0V)</a:t>
            </a:r>
            <a:endParaRPr lang="en-US" sz="2400" b="1" dirty="0">
              <a:solidFill>
                <a:srgbClr val="0070C0"/>
              </a:solidFill>
              <a:latin typeface="Aparajita" pitchFamily="34" charset="0"/>
              <a:ea typeface="BatangChe" pitchFamily="49" charset="-127"/>
              <a:cs typeface="Aparajita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parajita" pitchFamily="34" charset="0"/>
                <a:ea typeface="BatangChe" pitchFamily="49" charset="-127"/>
                <a:cs typeface="Aparajita" pitchFamily="34" charset="0"/>
              </a:rPr>
              <a:t>delay</a:t>
            </a:r>
            <a:r>
              <a:rPr lang="en-US" sz="2400" b="1" dirty="0">
                <a:latin typeface="Aparajita" pitchFamily="34" charset="0"/>
                <a:ea typeface="BatangChe" pitchFamily="49" charset="-127"/>
                <a:cs typeface="Aparajita" pitchFamily="34" charset="0"/>
              </a:rPr>
              <a:t>(500);                   // do nothing for 500 m sec </a:t>
            </a:r>
          </a:p>
          <a:p>
            <a:pPr marL="0" indent="0">
              <a:buNone/>
            </a:pPr>
            <a:r>
              <a:rPr lang="en-US" sz="2400" b="1" dirty="0">
                <a:latin typeface="Aparajita" pitchFamily="34" charset="0"/>
                <a:ea typeface="BatangChe" pitchFamily="49" charset="-127"/>
                <a:cs typeface="Aparajita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88858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Inputs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3600" dirty="0">
                <a:latin typeface="Andalus" pitchFamily="18" charset="-78"/>
                <a:cs typeface="Andalus" pitchFamily="18" charset="-78"/>
              </a:rPr>
              <a:t>Pushbuttons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dirty="0">
                <a:latin typeface="Andalus" pitchFamily="18" charset="-78"/>
                <a:cs typeface="Andalus" pitchFamily="18" charset="-78"/>
              </a:rPr>
              <a:t>switches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dirty="0">
                <a:latin typeface="Andalus" pitchFamily="18" charset="-78"/>
                <a:cs typeface="Andalus" pitchFamily="18" charset="-78"/>
              </a:rPr>
              <a:t>Potentiometers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dirty="0">
                <a:latin typeface="Andalus" pitchFamily="18" charset="-78"/>
                <a:cs typeface="Andalus" pitchFamily="18" charset="-78"/>
              </a:rPr>
              <a:t>Keypads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dirty="0">
                <a:latin typeface="Andalus" pitchFamily="18" charset="-78"/>
                <a:cs typeface="Andalus" pitchFamily="18" charset="-78"/>
              </a:rPr>
              <a:t>Sensors </a:t>
            </a:r>
          </a:p>
          <a:p>
            <a:pPr>
              <a:buFont typeface="Wingdings" pitchFamily="2" charset="2"/>
              <a:buChar char="q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t="10930" r="5450" b="3041"/>
          <a:stretch/>
        </p:blipFill>
        <p:spPr>
          <a:xfrm>
            <a:off x="6781798" y="4016992"/>
            <a:ext cx="1891145" cy="2222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86200"/>
            <a:ext cx="2631363" cy="2353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8" y="865909"/>
            <a:ext cx="1867107" cy="286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581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Autofit/>
          </a:bodyPr>
          <a:lstStyle/>
          <a:p>
            <a:pPr lvl="2">
              <a:buFont typeface="Wingdings" pitchFamily="2" charset="2"/>
              <a:buChar char="q"/>
            </a:pPr>
            <a:r>
              <a:rPr lang="en-US" sz="4400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LDR sensor </a:t>
            </a:r>
          </a:p>
          <a:p>
            <a:pPr lvl="2">
              <a:buFont typeface="Wingdings" pitchFamily="2" charset="2"/>
              <a:buChar char="q"/>
            </a:pPr>
            <a:r>
              <a:rPr lang="en-US" sz="4400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IR sensor</a:t>
            </a:r>
          </a:p>
          <a:p>
            <a:pPr lvl="2">
              <a:buFont typeface="Wingdings" pitchFamily="2" charset="2"/>
              <a:buChar char="q"/>
            </a:pPr>
            <a:r>
              <a:rPr lang="en-US" sz="4400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Ultrasonic</a:t>
            </a:r>
          </a:p>
          <a:p>
            <a:pPr lvl="2">
              <a:buFont typeface="Wingdings" pitchFamily="2" charset="2"/>
              <a:buChar char="q"/>
            </a:pPr>
            <a:r>
              <a:rPr lang="en-US" sz="4400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Humidity sensor</a:t>
            </a:r>
          </a:p>
          <a:p>
            <a:pPr lvl="2">
              <a:buFont typeface="Wingdings" pitchFamily="2" charset="2"/>
              <a:buChar char="q"/>
            </a:pPr>
            <a:r>
              <a:rPr lang="en-US" sz="4400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Temperature sensor</a:t>
            </a:r>
          </a:p>
          <a:p>
            <a:pPr lvl="2">
              <a:buFont typeface="Wingdings" pitchFamily="2" charset="2"/>
              <a:buChar char="q"/>
            </a:pPr>
            <a:r>
              <a:rPr lang="en-US" sz="4400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Level sensor</a:t>
            </a:r>
          </a:p>
          <a:p>
            <a:pPr lvl="2">
              <a:buFont typeface="Wingdings" pitchFamily="2" charset="2"/>
              <a:buChar char="q"/>
            </a:pPr>
            <a:r>
              <a:rPr lang="en-US" sz="4400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Distance sensor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5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Outline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102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Installation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Dive to blink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Inputs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Sensors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Outputs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Communication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Arduino Shields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Data types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Operators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Control structures </a:t>
            </a:r>
          </a:p>
          <a:p>
            <a:pPr>
              <a:buFont typeface="Wingdings" pitchFamily="2" charset="2"/>
              <a:buChar char="q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Autofit/>
          </a:bodyPr>
          <a:lstStyle/>
          <a:p>
            <a:pPr lvl="2">
              <a:buFont typeface="Wingdings" pitchFamily="2" charset="2"/>
              <a:buChar char="q"/>
            </a:pPr>
            <a:r>
              <a:rPr lang="en-US" sz="5400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Speed sensor</a:t>
            </a:r>
          </a:p>
          <a:p>
            <a:pPr lvl="2">
              <a:buFont typeface="Wingdings" pitchFamily="2" charset="2"/>
              <a:buChar char="q"/>
            </a:pPr>
            <a:r>
              <a:rPr lang="en-US" sz="5400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Moisture sensor</a:t>
            </a:r>
          </a:p>
          <a:p>
            <a:pPr lvl="2">
              <a:buFont typeface="Wingdings" pitchFamily="2" charset="2"/>
              <a:buChar char="q"/>
            </a:pPr>
            <a:r>
              <a:rPr lang="en-US" sz="5400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Gas sensor</a:t>
            </a:r>
          </a:p>
          <a:p>
            <a:pPr lvl="2">
              <a:buFont typeface="Wingdings" pitchFamily="2" charset="2"/>
              <a:buChar char="q"/>
            </a:pPr>
            <a:r>
              <a:rPr lang="en-US" sz="5400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Alcohol sensor </a:t>
            </a:r>
          </a:p>
          <a:p>
            <a:pPr lvl="2">
              <a:buFont typeface="Wingdings" pitchFamily="2" charset="2"/>
              <a:buChar char="q"/>
            </a:pPr>
            <a:r>
              <a:rPr lang="en-US" sz="5400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Vibration senor </a:t>
            </a:r>
          </a:p>
          <a:p>
            <a:pPr lvl="2">
              <a:buFont typeface="Wingdings" pitchFamily="2" charset="2"/>
              <a:buChar char="q"/>
            </a:pPr>
            <a:r>
              <a:rPr lang="en-US" sz="5400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Magnetic field sensor 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11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Sensors and embedded system electronics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46BE7-BD63-49F8-BA13-65D8BA5F2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870"/>
            <a:ext cx="3109040" cy="4054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243F97-4CFC-443A-8389-12AA24984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323" y="1139224"/>
            <a:ext cx="2979194" cy="3889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A099D1-2487-4A08-8207-67946C826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139224"/>
            <a:ext cx="2590800" cy="38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4C96CDD-B8B3-4523-9F65-9D15C6BFD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61893"/>
            <a:ext cx="2831776" cy="3055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A6BDC1-DC6A-41AE-B8E9-B5E95E0F0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488" y="1461893"/>
            <a:ext cx="2953024" cy="3338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D94C1D-3B80-4CB9-8CBF-1E17A5EB0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44" y="1251894"/>
            <a:ext cx="2683635" cy="375870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9298936-ED79-4036-881C-8F2186A22288}"/>
              </a:ext>
            </a:extLst>
          </p:cNvPr>
          <p:cNvSpPr txBox="1">
            <a:spLocks/>
          </p:cNvSpPr>
          <p:nvPr/>
        </p:nvSpPr>
        <p:spPr>
          <a:xfrm>
            <a:off x="0" y="274638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Sensors and embedded system electronics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2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A449F51-450B-40B8-9E24-88789E533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47225"/>
            <a:ext cx="3806498" cy="278657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7A207A1-ADEB-440D-96C5-D90D5BF7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Sensors and embedded system electronics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1286D-6274-435D-B601-90CB712FA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652" y="880403"/>
            <a:ext cx="4194502" cy="4115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317CB3-5694-488F-A2F1-C772C44E2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766626"/>
            <a:ext cx="3806498" cy="318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Outputs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/>
          </a:bodyPr>
          <a:lstStyle/>
          <a:p>
            <a:pPr lvl="2">
              <a:buFont typeface="Wingdings" pitchFamily="2" charset="2"/>
              <a:buChar char="q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LED</a:t>
            </a:r>
          </a:p>
          <a:p>
            <a:pPr lvl="2">
              <a:buFont typeface="Wingdings" pitchFamily="2" charset="2"/>
              <a:buChar char="q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Relays</a:t>
            </a:r>
          </a:p>
          <a:p>
            <a:pPr lvl="2">
              <a:buFont typeface="Wingdings" pitchFamily="2" charset="2"/>
              <a:buChar char="q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Transistor</a:t>
            </a:r>
          </a:p>
          <a:p>
            <a:pPr lvl="2">
              <a:buFont typeface="Wingdings" pitchFamily="2" charset="2"/>
              <a:buChar char="q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Motors</a:t>
            </a:r>
          </a:p>
          <a:p>
            <a:pPr lvl="2">
              <a:buFont typeface="Wingdings" pitchFamily="2" charset="2"/>
              <a:buChar char="q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Displays </a:t>
            </a:r>
          </a:p>
          <a:p>
            <a:pPr lvl="2">
              <a:buFont typeface="Wingdings" pitchFamily="2" charset="2"/>
              <a:buChar char="q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Other low current devises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5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Communication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/>
          </a:bodyPr>
          <a:lstStyle/>
          <a:p>
            <a:pPr lvl="2">
              <a:buFont typeface="Wingdings" pitchFamily="2" charset="2"/>
              <a:buChar char="q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Serial.begin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()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Serial.end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()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Serial.available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()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Serial.read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()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Serial.print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()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Serial.println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()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Serial.Write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()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5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Arduino Shields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/>
          </a:bodyPr>
          <a:lstStyle/>
          <a:p>
            <a:pPr lvl="2">
              <a:buFont typeface="Wingdings" pitchFamily="2" charset="2"/>
              <a:buChar char="q"/>
            </a:pPr>
            <a:r>
              <a:rPr lang="en-US" sz="4400" dirty="0">
                <a:latin typeface="Aparajita" pitchFamily="34" charset="0"/>
                <a:cs typeface="Aparajita" pitchFamily="34" charset="0"/>
              </a:rPr>
              <a:t>GSM Module 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4400" dirty="0">
                <a:latin typeface="Aparajita" pitchFamily="34" charset="0"/>
                <a:cs typeface="Aparajita" pitchFamily="34" charset="0"/>
              </a:rPr>
              <a:t>Bluetooth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4400" dirty="0" err="1">
                <a:latin typeface="Aparajita" pitchFamily="34" charset="0"/>
                <a:cs typeface="Aparajita" pitchFamily="34" charset="0"/>
              </a:rPr>
              <a:t>XBee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4400" dirty="0">
                <a:latin typeface="Aparajita" pitchFamily="34" charset="0"/>
                <a:cs typeface="Aparajita" pitchFamily="34" charset="0"/>
              </a:rPr>
              <a:t>Wi-Fi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4400" dirty="0">
                <a:latin typeface="Aparajita" pitchFamily="34" charset="0"/>
                <a:cs typeface="Aparajita" pitchFamily="34" charset="0"/>
              </a:rPr>
              <a:t>GPS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4400" dirty="0">
                <a:latin typeface="Aparajita" pitchFamily="34" charset="0"/>
                <a:cs typeface="Aparajita" pitchFamily="34" charset="0"/>
              </a:rPr>
              <a:t>RFID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4400" dirty="0">
                <a:latin typeface="Aparajita" pitchFamily="34" charset="0"/>
                <a:cs typeface="Aparajita" pitchFamily="34" charset="0"/>
              </a:rPr>
              <a:t>Others 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5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Data types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Autofit/>
          </a:bodyPr>
          <a:lstStyle/>
          <a:p>
            <a:pPr lvl="2">
              <a:buFont typeface="Wingdings" pitchFamily="2" charset="2"/>
              <a:buChar char="q"/>
            </a:pPr>
            <a:r>
              <a:rPr lang="en-US" sz="4800" dirty="0"/>
              <a:t>int      16 bit </a:t>
            </a:r>
            <a:r>
              <a:rPr lang="en-US" sz="4800" dirty="0" err="1"/>
              <a:t>num</a:t>
            </a:r>
            <a:r>
              <a:rPr lang="en-US" sz="4800" dirty="0"/>
              <a:t> + or-32,768</a:t>
            </a:r>
            <a:endParaRPr lang="en-US" sz="3600" dirty="0"/>
          </a:p>
          <a:p>
            <a:pPr lvl="2">
              <a:buFont typeface="Wingdings" pitchFamily="2" charset="2"/>
              <a:buChar char="q"/>
            </a:pPr>
            <a:r>
              <a:rPr lang="en-US" sz="4800" dirty="0"/>
              <a:t>long    32 bit </a:t>
            </a:r>
            <a:r>
              <a:rPr lang="en-US" sz="4800" dirty="0" err="1"/>
              <a:t>num</a:t>
            </a:r>
            <a:r>
              <a:rPr lang="en-US" sz="4800" dirty="0"/>
              <a:t> + or -2147483648</a:t>
            </a:r>
          </a:p>
          <a:p>
            <a:pPr lvl="2">
              <a:buFont typeface="Wingdings" pitchFamily="2" charset="2"/>
              <a:buChar char="q"/>
            </a:pPr>
            <a:r>
              <a:rPr lang="en-US" sz="4800" dirty="0"/>
              <a:t>float  0.2 , 45.6 , 10.5</a:t>
            </a:r>
            <a:endParaRPr lang="en-US" sz="3600" dirty="0"/>
          </a:p>
          <a:p>
            <a:pPr lvl="2">
              <a:buFont typeface="Wingdings" pitchFamily="2" charset="2"/>
              <a:buChar char="q"/>
            </a:pPr>
            <a:r>
              <a:rPr lang="en-US" sz="4800" dirty="0"/>
              <a:t>double 8952.3 , 46975.9  </a:t>
            </a:r>
            <a:endParaRPr lang="en-US" sz="3600" dirty="0"/>
          </a:p>
          <a:p>
            <a:pPr lvl="2">
              <a:buFont typeface="Wingdings" pitchFamily="2" charset="2"/>
              <a:buChar char="q"/>
            </a:pPr>
            <a:r>
              <a:rPr lang="en-US" sz="4800" dirty="0"/>
              <a:t>char  a , b , c , 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88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/>
          </a:bodyPr>
          <a:lstStyle/>
          <a:p>
            <a:pPr lvl="2">
              <a:buFont typeface="Wingdings" pitchFamily="2" charset="2"/>
              <a:buChar char="q"/>
            </a:pPr>
            <a:r>
              <a:rPr lang="en-US" sz="5400" dirty="0"/>
              <a:t>String “welcome”</a:t>
            </a:r>
            <a:endParaRPr lang="en-US" sz="4000" dirty="0"/>
          </a:p>
          <a:p>
            <a:pPr lvl="2">
              <a:buFont typeface="Wingdings" pitchFamily="2" charset="2"/>
              <a:buChar char="q"/>
            </a:pPr>
            <a:r>
              <a:rPr lang="en-US" sz="5400" dirty="0"/>
              <a:t>Array   </a:t>
            </a:r>
            <a:endParaRPr lang="en-US" sz="4000" dirty="0"/>
          </a:p>
          <a:p>
            <a:pPr lvl="2">
              <a:buFont typeface="Wingdings" pitchFamily="2" charset="2"/>
              <a:buChar char="q"/>
            </a:pPr>
            <a:r>
              <a:rPr lang="en-US" sz="5400" dirty="0"/>
              <a:t>HIGH/LOW</a:t>
            </a:r>
            <a:endParaRPr lang="en-US" sz="4000" dirty="0"/>
          </a:p>
          <a:p>
            <a:pPr lvl="2">
              <a:buFont typeface="Wingdings" pitchFamily="2" charset="2"/>
              <a:buChar char="q"/>
            </a:pPr>
            <a:r>
              <a:rPr lang="en-US" sz="5400" dirty="0"/>
              <a:t>INPUT/OUTPUT </a:t>
            </a:r>
            <a:endParaRPr lang="en-US" sz="4000" dirty="0"/>
          </a:p>
          <a:p>
            <a:pPr lvl="2">
              <a:buFont typeface="Wingdings" pitchFamily="2" charset="2"/>
              <a:buChar char="q"/>
            </a:pPr>
            <a:r>
              <a:rPr lang="en-US" sz="5400" dirty="0"/>
              <a:t>True/false </a:t>
            </a:r>
            <a:endParaRPr lang="en-US" sz="4000" dirty="0"/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066064"/>
              </p:ext>
            </p:extLst>
          </p:nvPr>
        </p:nvGraphicFramePr>
        <p:xfrm>
          <a:off x="3886200" y="2362200"/>
          <a:ext cx="50292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8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Operators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Wingdings" pitchFamily="2" charset="2"/>
              <a:buChar char="q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Athematic operators</a:t>
            </a:r>
          </a:p>
          <a:p>
            <a:pPr>
              <a:buFont typeface="Wingdings" pitchFamily="2" charset="2"/>
              <a:buChar char="q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Comparison operators</a:t>
            </a:r>
          </a:p>
          <a:p>
            <a:pPr>
              <a:buFont typeface="Wingdings" pitchFamily="2" charset="2"/>
              <a:buChar char="q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Boolean operators</a:t>
            </a:r>
          </a:p>
          <a:p>
            <a:pPr>
              <a:buFont typeface="Wingdings" pitchFamily="2" charset="2"/>
              <a:buChar char="q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Math operators 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88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Embedded System Components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Bevel 3"/>
          <p:cNvSpPr/>
          <p:nvPr/>
        </p:nvSpPr>
        <p:spPr>
          <a:xfrm>
            <a:off x="685800" y="1066800"/>
            <a:ext cx="1524000" cy="151180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</a:t>
            </a:r>
          </a:p>
        </p:txBody>
      </p:sp>
      <p:sp>
        <p:nvSpPr>
          <p:cNvPr id="5" name="Bevel 4"/>
          <p:cNvSpPr/>
          <p:nvPr/>
        </p:nvSpPr>
        <p:spPr>
          <a:xfrm>
            <a:off x="6934200" y="4495800"/>
            <a:ext cx="1499616" cy="14234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</a:t>
            </a:r>
          </a:p>
        </p:txBody>
      </p:sp>
      <p:sp>
        <p:nvSpPr>
          <p:cNvPr id="6" name="Oval 5"/>
          <p:cNvSpPr/>
          <p:nvPr/>
        </p:nvSpPr>
        <p:spPr>
          <a:xfrm>
            <a:off x="3352800" y="2578608"/>
            <a:ext cx="2971800" cy="229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62200" y="2578608"/>
            <a:ext cx="1143000" cy="6217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19800" y="4666129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728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Arithematic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operators</a:t>
            </a:r>
            <a:br>
              <a:rPr lang="en-US" sz="5400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3810000" cy="3276600"/>
          </a:xfrm>
        </p:spPr>
        <p:txBody>
          <a:bodyPr>
            <a:normAutofit/>
          </a:bodyPr>
          <a:lstStyle/>
          <a:p>
            <a:pPr lvl="2">
              <a:buFont typeface="Wingdings" pitchFamily="2" charset="2"/>
              <a:buChar char="q"/>
            </a:pPr>
            <a:r>
              <a:rPr lang="en-US" sz="5400" b="1" dirty="0"/>
              <a:t>=</a:t>
            </a:r>
            <a:endParaRPr lang="en-US" sz="4000" dirty="0"/>
          </a:p>
          <a:p>
            <a:pPr lvl="2">
              <a:buFont typeface="Wingdings" pitchFamily="2" charset="2"/>
              <a:buChar char="q"/>
            </a:pPr>
            <a:r>
              <a:rPr lang="en-US" sz="5400" b="1" dirty="0"/>
              <a:t>+</a:t>
            </a:r>
            <a:endParaRPr lang="en-US" sz="4000" dirty="0"/>
          </a:p>
          <a:p>
            <a:pPr lvl="2">
              <a:buFont typeface="Wingdings" pitchFamily="2" charset="2"/>
              <a:buChar char="q"/>
            </a:pPr>
            <a:r>
              <a:rPr lang="en-US" sz="5400" b="1" dirty="0"/>
              <a:t>-</a:t>
            </a:r>
            <a:endParaRPr lang="en-US" sz="4000" dirty="0"/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399" y="2286000"/>
            <a:ext cx="42761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Wingdings" pitchFamily="2" charset="2"/>
              <a:buChar char="q"/>
            </a:pPr>
            <a:r>
              <a:rPr lang="en-US" sz="5400" b="1" dirty="0"/>
              <a:t>*</a:t>
            </a:r>
            <a:endParaRPr lang="en-US" sz="4000" dirty="0"/>
          </a:p>
          <a:p>
            <a:pPr lvl="2">
              <a:buFont typeface="Wingdings" pitchFamily="2" charset="2"/>
              <a:buChar char="q"/>
            </a:pPr>
            <a:r>
              <a:rPr lang="en-US" sz="5400" b="1" dirty="0"/>
              <a:t>/</a:t>
            </a:r>
            <a:endParaRPr lang="en-US" sz="4000" dirty="0"/>
          </a:p>
          <a:p>
            <a:pPr lvl="2">
              <a:buFont typeface="Wingdings" pitchFamily="2" charset="2"/>
              <a:buChar char="q"/>
            </a:pPr>
            <a:r>
              <a:rPr lang="en-US" sz="5400" b="1" dirty="0"/>
              <a:t>%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888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Comparison operators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29" y="2269361"/>
            <a:ext cx="4114800" cy="30480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5400" b="1" dirty="0"/>
              <a:t>==</a:t>
            </a:r>
            <a:endParaRPr lang="en-US" sz="4000" dirty="0"/>
          </a:p>
          <a:p>
            <a:pPr lvl="1">
              <a:buFont typeface="Wingdings" pitchFamily="2" charset="2"/>
              <a:buChar char="q"/>
            </a:pPr>
            <a:r>
              <a:rPr lang="en-US" sz="5400" b="1" dirty="0"/>
              <a:t>!=</a:t>
            </a:r>
            <a:endParaRPr lang="en-US" sz="4000" dirty="0"/>
          </a:p>
          <a:p>
            <a:pPr lvl="1">
              <a:buFont typeface="Wingdings" pitchFamily="2" charset="2"/>
              <a:buChar char="q"/>
            </a:pPr>
            <a:r>
              <a:rPr lang="en-US" sz="5400" b="1" dirty="0"/>
              <a:t>&lt; </a:t>
            </a:r>
            <a:endParaRPr lang="en-US" sz="4000" dirty="0"/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2362200"/>
            <a:ext cx="327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5400" b="1" dirty="0"/>
              <a:t>&gt; </a:t>
            </a:r>
            <a:endParaRPr lang="en-US" sz="4000" dirty="0"/>
          </a:p>
          <a:p>
            <a:pPr lvl="1">
              <a:buFont typeface="Wingdings" pitchFamily="2" charset="2"/>
              <a:buChar char="q"/>
            </a:pPr>
            <a:r>
              <a:rPr lang="en-US" sz="5400" b="1" dirty="0"/>
              <a:t>&lt;=</a:t>
            </a:r>
            <a:endParaRPr lang="en-US" sz="4000" dirty="0"/>
          </a:p>
          <a:p>
            <a:pPr lvl="1">
              <a:buFont typeface="Wingdings" pitchFamily="2" charset="2"/>
              <a:buChar char="q"/>
            </a:pPr>
            <a:r>
              <a:rPr lang="en-US" sz="5400" b="1" dirty="0"/>
              <a:t>&gt;=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Boolean operators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6019800" cy="35814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&amp;&amp; Boolean and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||  Boolean or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!    Boolean not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 Math operators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09544"/>
            <a:ext cx="3962400" cy="52578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9200" dirty="0"/>
              <a:t>min()</a:t>
            </a:r>
            <a:endParaRPr lang="en-US" sz="8400" dirty="0"/>
          </a:p>
          <a:p>
            <a:pPr>
              <a:buFont typeface="Wingdings" pitchFamily="2" charset="2"/>
              <a:buChar char="q"/>
            </a:pPr>
            <a:r>
              <a:rPr lang="en-US" sz="9200" dirty="0"/>
              <a:t>max()</a:t>
            </a:r>
            <a:endParaRPr lang="en-US" sz="8400" dirty="0"/>
          </a:p>
          <a:p>
            <a:pPr>
              <a:buFont typeface="Wingdings" pitchFamily="2" charset="2"/>
              <a:buChar char="q"/>
            </a:pPr>
            <a:r>
              <a:rPr lang="en-US" sz="9200" dirty="0"/>
              <a:t>abs()</a:t>
            </a:r>
            <a:endParaRPr lang="en-US" sz="8400" dirty="0"/>
          </a:p>
          <a:p>
            <a:pPr>
              <a:buFont typeface="Wingdings" pitchFamily="2" charset="2"/>
              <a:buChar char="q"/>
            </a:pPr>
            <a:r>
              <a:rPr lang="en-US" sz="9200" dirty="0"/>
              <a:t>map()</a:t>
            </a:r>
            <a:endParaRPr lang="en-US" sz="8400" dirty="0"/>
          </a:p>
          <a:p>
            <a:pPr>
              <a:buFont typeface="Wingdings" pitchFamily="2" charset="2"/>
              <a:buChar char="q"/>
            </a:pPr>
            <a:r>
              <a:rPr lang="en-US" sz="9200" dirty="0" err="1"/>
              <a:t>pow</a:t>
            </a:r>
            <a:r>
              <a:rPr lang="en-US" sz="9200" dirty="0"/>
              <a:t>(</a:t>
            </a:r>
            <a:r>
              <a:rPr lang="en-US" sz="9200" dirty="0" err="1"/>
              <a:t>b,ex</a:t>
            </a:r>
            <a:r>
              <a:rPr lang="en-US" sz="9200" dirty="0"/>
              <a:t>)</a:t>
            </a:r>
            <a:endParaRPr lang="en-US" sz="8400" dirty="0"/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3459" y="130436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buFont typeface="Wingdings" pitchFamily="2" charset="2"/>
              <a:buChar char="q"/>
            </a:pPr>
            <a:r>
              <a:rPr lang="en-US" sz="7200" dirty="0" err="1"/>
              <a:t>sqrt</a:t>
            </a:r>
            <a:r>
              <a:rPr lang="en-US" sz="7200" dirty="0"/>
              <a:t>()</a:t>
            </a:r>
            <a:endParaRPr lang="en-US" sz="6600" dirty="0"/>
          </a:p>
          <a:p>
            <a:pPr lvl="2">
              <a:buFont typeface="Wingdings" pitchFamily="2" charset="2"/>
              <a:buChar char="q"/>
            </a:pPr>
            <a:r>
              <a:rPr lang="en-US" sz="7200" dirty="0"/>
              <a:t>sin</a:t>
            </a:r>
            <a:r>
              <a:rPr lang="en-US" sz="6000" dirty="0"/>
              <a:t>(rad)</a:t>
            </a:r>
          </a:p>
          <a:p>
            <a:pPr lvl="2">
              <a:buFont typeface="Wingdings" pitchFamily="2" charset="2"/>
              <a:buChar char="q"/>
            </a:pPr>
            <a:r>
              <a:rPr lang="en-US" sz="7200" dirty="0" err="1"/>
              <a:t>cos</a:t>
            </a:r>
            <a:r>
              <a:rPr lang="en-US" sz="7200" dirty="0"/>
              <a:t>(r)</a:t>
            </a:r>
            <a:endParaRPr lang="en-US" sz="6600" dirty="0"/>
          </a:p>
          <a:p>
            <a:pPr lvl="2">
              <a:buFont typeface="Wingdings" pitchFamily="2" charset="2"/>
              <a:buChar char="q"/>
            </a:pPr>
            <a:r>
              <a:rPr lang="en-US" sz="7200" dirty="0"/>
              <a:t>tan(r)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888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Control structures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40000" lnSpcReduction="20000"/>
          </a:bodyPr>
          <a:lstStyle/>
          <a:p>
            <a:pPr lvl="2">
              <a:buFont typeface="Wingdings" pitchFamily="2" charset="2"/>
              <a:buChar char="q"/>
            </a:pPr>
            <a:r>
              <a:rPr lang="en-US" sz="15000" dirty="0"/>
              <a:t>If</a:t>
            </a:r>
          </a:p>
          <a:p>
            <a:pPr lvl="2">
              <a:buFont typeface="Wingdings" pitchFamily="2" charset="2"/>
              <a:buChar char="q"/>
            </a:pPr>
            <a:r>
              <a:rPr lang="en-US" sz="15000" dirty="0"/>
              <a:t>Else…if</a:t>
            </a:r>
          </a:p>
          <a:p>
            <a:pPr lvl="2">
              <a:buFont typeface="Wingdings" pitchFamily="2" charset="2"/>
              <a:buChar char="q"/>
            </a:pPr>
            <a:r>
              <a:rPr lang="en-US" sz="15000" dirty="0"/>
              <a:t>Else</a:t>
            </a:r>
          </a:p>
          <a:p>
            <a:pPr lvl="2">
              <a:buFont typeface="Wingdings" pitchFamily="2" charset="2"/>
              <a:buChar char="q"/>
            </a:pPr>
            <a:r>
              <a:rPr lang="en-US" sz="15000" dirty="0"/>
              <a:t>For</a:t>
            </a:r>
          </a:p>
          <a:p>
            <a:pPr lvl="2">
              <a:buFont typeface="Wingdings" pitchFamily="2" charset="2"/>
              <a:buChar char="q"/>
            </a:pPr>
            <a:r>
              <a:rPr lang="en-US" sz="15000" dirty="0"/>
              <a:t>while</a:t>
            </a:r>
          </a:p>
          <a:p>
            <a:pPr>
              <a:buFont typeface="Wingdings" pitchFamily="2" charset="2"/>
              <a:buChar char="q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172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Control structures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 lvl="2">
              <a:buFont typeface="Wingdings" pitchFamily="2" charset="2"/>
              <a:buChar char="q"/>
            </a:pPr>
            <a:r>
              <a:rPr lang="en-US" sz="6000" dirty="0"/>
              <a:t>switch case</a:t>
            </a:r>
          </a:p>
          <a:p>
            <a:pPr lvl="2">
              <a:buFont typeface="Wingdings" pitchFamily="2" charset="2"/>
              <a:buChar char="q"/>
            </a:pPr>
            <a:r>
              <a:rPr lang="en-US" sz="6000" dirty="0"/>
              <a:t>do….while</a:t>
            </a:r>
          </a:p>
          <a:p>
            <a:pPr lvl="2">
              <a:buFont typeface="Wingdings" pitchFamily="2" charset="2"/>
              <a:buChar char="q"/>
            </a:pPr>
            <a:r>
              <a:rPr lang="en-US" sz="6000" dirty="0"/>
              <a:t>break</a:t>
            </a:r>
          </a:p>
          <a:p>
            <a:pPr lvl="2">
              <a:buFont typeface="Wingdings" pitchFamily="2" charset="2"/>
              <a:buChar char="q"/>
            </a:pPr>
            <a:r>
              <a:rPr lang="en-US" sz="6000" dirty="0"/>
              <a:t>continue</a:t>
            </a:r>
          </a:p>
          <a:p>
            <a:pPr lvl="2">
              <a:buFont typeface="Wingdings" pitchFamily="2" charset="2"/>
              <a:buChar char="q"/>
            </a:pPr>
            <a:r>
              <a:rPr lang="en-US" sz="6000" dirty="0"/>
              <a:t>return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marL="914400" lvl="2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60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5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Summery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620000" cy="56388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11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  <a:cs typeface="Times New Roman" pitchFamily="18" charset="0"/>
              </a:rPr>
              <a:t>let us do it again</a:t>
            </a:r>
            <a:endParaRPr lang="en-US" sz="11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5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382000" cy="6553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1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Help your self</a:t>
            </a:r>
          </a:p>
          <a:p>
            <a:pPr marL="0" indent="0" algn="ctr">
              <a:buNone/>
            </a:pPr>
            <a:endParaRPr 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4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What is Arduino ?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Microcontroller 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Types of Arduino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Arduino Uno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Arduino Nano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Arduino Mega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Arduino Lilypad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3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Arduino Uno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 t="9606" r="6139" b="8152"/>
          <a:stretch/>
        </p:blipFill>
        <p:spPr>
          <a:xfrm>
            <a:off x="152400" y="1143000"/>
            <a:ext cx="8851042" cy="5562600"/>
          </a:xfrm>
        </p:spPr>
      </p:pic>
    </p:spTree>
    <p:extLst>
      <p:ext uri="{BB962C8B-B14F-4D97-AF65-F5344CB8AC3E}">
        <p14:creationId xmlns:p14="http://schemas.microsoft.com/office/powerpoint/2010/main" val="62115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Arduino Nano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17848" r="5891" b="14143"/>
          <a:stretch/>
        </p:blipFill>
        <p:spPr>
          <a:xfrm>
            <a:off x="228600" y="1219080"/>
            <a:ext cx="8610600" cy="5257919"/>
          </a:xfrm>
        </p:spPr>
      </p:pic>
    </p:spTree>
    <p:extLst>
      <p:ext uri="{BB962C8B-B14F-4D97-AF65-F5344CB8AC3E}">
        <p14:creationId xmlns:p14="http://schemas.microsoft.com/office/powerpoint/2010/main" val="10888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Arduino Mega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4308" r="2189" b="5507"/>
          <a:stretch/>
        </p:blipFill>
        <p:spPr>
          <a:xfrm>
            <a:off x="152400" y="1066800"/>
            <a:ext cx="8771355" cy="5410200"/>
          </a:xfrm>
        </p:spPr>
      </p:pic>
    </p:spTree>
    <p:extLst>
      <p:ext uri="{BB962C8B-B14F-4D97-AF65-F5344CB8AC3E}">
        <p14:creationId xmlns:p14="http://schemas.microsoft.com/office/powerpoint/2010/main" val="10888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Arduino Lilypad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3" r="827" b="12779"/>
          <a:stretch/>
        </p:blipFill>
        <p:spPr>
          <a:xfrm>
            <a:off x="914400" y="990600"/>
            <a:ext cx="7162800" cy="5783298"/>
          </a:xfrm>
        </p:spPr>
      </p:pic>
    </p:spTree>
    <p:extLst>
      <p:ext uri="{BB962C8B-B14F-4D97-AF65-F5344CB8AC3E}">
        <p14:creationId xmlns:p14="http://schemas.microsoft.com/office/powerpoint/2010/main" val="10888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A1D50-F35A-EBB9-FB0F-366744EBF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4AAF-0A78-B1DA-091A-D0E8F944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ESP32 microcontroller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D5860F-E3F9-917C-D119-C8A82A2CB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e ESP32 microcontroller with a difference">
            <a:extLst>
              <a:ext uri="{FF2B5EF4-FFF2-40B4-BE49-F238E27FC236}">
                <a16:creationId xmlns:a16="http://schemas.microsoft.com/office/drawing/2014/main" id="{356E3B3B-163F-615E-8359-A55A132BD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682"/>
            <a:ext cx="91440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7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535</Words>
  <Application>Microsoft Office PowerPoint</Application>
  <PresentationFormat>On-screen Show (4:3)</PresentationFormat>
  <Paragraphs>194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Algerian</vt:lpstr>
      <vt:lpstr>Andalus</vt:lpstr>
      <vt:lpstr>Aparajita</vt:lpstr>
      <vt:lpstr>Arial</vt:lpstr>
      <vt:lpstr>Arial Black</vt:lpstr>
      <vt:lpstr>Bell MT</vt:lpstr>
      <vt:lpstr>Calibri</vt:lpstr>
      <vt:lpstr>Castellar</vt:lpstr>
      <vt:lpstr>Imprint MT Shadow</vt:lpstr>
      <vt:lpstr>Old English Text MT</vt:lpstr>
      <vt:lpstr>Times New Roman</vt:lpstr>
      <vt:lpstr>Wingdings</vt:lpstr>
      <vt:lpstr>Office Theme</vt:lpstr>
      <vt:lpstr>Outline </vt:lpstr>
      <vt:lpstr>Outline </vt:lpstr>
      <vt:lpstr>Embedded System Components ?</vt:lpstr>
      <vt:lpstr>Introduction </vt:lpstr>
      <vt:lpstr> Arduino Uno</vt:lpstr>
      <vt:lpstr> Arduino Nano</vt:lpstr>
      <vt:lpstr> Arduino Mega</vt:lpstr>
      <vt:lpstr> Arduino Lilypad</vt:lpstr>
      <vt:lpstr> ESP32 microcontroller</vt:lpstr>
      <vt:lpstr> </vt:lpstr>
      <vt:lpstr> </vt:lpstr>
      <vt:lpstr> </vt:lpstr>
      <vt:lpstr> </vt:lpstr>
      <vt:lpstr> </vt:lpstr>
      <vt:lpstr> </vt:lpstr>
      <vt:lpstr> </vt:lpstr>
      <vt:lpstr> </vt:lpstr>
      <vt:lpstr>Inputs </vt:lpstr>
      <vt:lpstr> Sensors</vt:lpstr>
      <vt:lpstr> Sensors</vt:lpstr>
      <vt:lpstr> Sensors and embedded system electronics</vt:lpstr>
      <vt:lpstr>PowerPoint Presentation</vt:lpstr>
      <vt:lpstr> Sensors and embedded system electronics</vt:lpstr>
      <vt:lpstr>  Outputs </vt:lpstr>
      <vt:lpstr>  Communication </vt:lpstr>
      <vt:lpstr> Arduino Shields  </vt:lpstr>
      <vt:lpstr>  Data types </vt:lpstr>
      <vt:lpstr> Data types</vt:lpstr>
      <vt:lpstr>  Operators  </vt:lpstr>
      <vt:lpstr> Arithematic operators </vt:lpstr>
      <vt:lpstr> Comparison operators  </vt:lpstr>
      <vt:lpstr>  Boolean operators </vt:lpstr>
      <vt:lpstr>  Math operators  </vt:lpstr>
      <vt:lpstr>Control structures </vt:lpstr>
      <vt:lpstr>Control structures </vt:lpstr>
      <vt:lpstr>Summery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Teddy</dc:creator>
  <cp:lastModifiedBy>E-Tech</cp:lastModifiedBy>
  <cp:revision>63</cp:revision>
  <cp:lastPrinted>2018-03-22T07:04:19Z</cp:lastPrinted>
  <dcterms:created xsi:type="dcterms:W3CDTF">2006-08-16T00:00:00Z</dcterms:created>
  <dcterms:modified xsi:type="dcterms:W3CDTF">2026-04-03T09:49:09Z</dcterms:modified>
</cp:coreProperties>
</file>