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sldIdLst>
    <p:sldId id="277" r:id="rId2"/>
    <p:sldId id="285" r:id="rId3"/>
    <p:sldId id="286" r:id="rId4"/>
    <p:sldId id="319" r:id="rId5"/>
    <p:sldId id="348" r:id="rId6"/>
    <p:sldId id="321" r:id="rId7"/>
    <p:sldId id="326" r:id="rId8"/>
    <p:sldId id="366" r:id="rId9"/>
    <p:sldId id="346" r:id="rId10"/>
    <p:sldId id="347" r:id="rId11"/>
    <p:sldId id="332" r:id="rId12"/>
    <p:sldId id="335" r:id="rId13"/>
    <p:sldId id="361" r:id="rId14"/>
    <p:sldId id="362" r:id="rId15"/>
    <p:sldId id="363" r:id="rId16"/>
    <p:sldId id="338" r:id="rId17"/>
    <p:sldId id="344" r:id="rId18"/>
    <p:sldId id="355" r:id="rId19"/>
    <p:sldId id="349" r:id="rId20"/>
    <p:sldId id="339" r:id="rId21"/>
    <p:sldId id="340" r:id="rId22"/>
    <p:sldId id="341" r:id="rId23"/>
    <p:sldId id="342" r:id="rId24"/>
    <p:sldId id="345" r:id="rId25"/>
    <p:sldId id="351" r:id="rId26"/>
    <p:sldId id="352" r:id="rId27"/>
    <p:sldId id="353" r:id="rId28"/>
    <p:sldId id="354" r:id="rId29"/>
    <p:sldId id="350" r:id="rId30"/>
    <p:sldId id="356" r:id="rId31"/>
    <p:sldId id="357" r:id="rId32"/>
    <p:sldId id="358" r:id="rId33"/>
    <p:sldId id="359" r:id="rId34"/>
    <p:sldId id="360" r:id="rId35"/>
    <p:sldId id="364" r:id="rId36"/>
    <p:sldId id="365" r:id="rId37"/>
    <p:sldId id="33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64" autoAdjust="0"/>
  </p:normalViewPr>
  <p:slideViewPr>
    <p:cSldViewPr>
      <p:cViewPr>
        <p:scale>
          <a:sx n="76" d="100"/>
          <a:sy n="76" d="100"/>
        </p:scale>
        <p:origin x="123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F584-B496-4C4C-86A0-A81C069B833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7FCF6-D837-4DF6-BED3-954C171FC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FCF6-D837-4DF6-BED3-954C171FCF1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FCF6-D837-4DF6-BED3-954C171FCF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FCF6-D837-4DF6-BED3-954C171FCF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8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D48E-45D8-40AE-B2CC-A2FC9B08F817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B4E8-0C61-45AB-8CEF-9D87FB4422BC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210B-6A00-441D-861B-D96D1416EDDE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3AC-9722-4FC4-8746-DC6D018B8698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223-768C-4582-806E-7CFA74BCB588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9518-914D-4C97-9F3A-7A932F92E405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B89E-1DB6-49CD-9C03-79F32F353FE9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F7E9-CA88-455D-8B4C-0B3AE187DD61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EA14-3DE9-42BC-BF13-6769D5D0F5CD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7AA-72F0-4125-B752-35A9679B4247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B389-6439-43FC-8B22-5FC4B67F25C3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0C0233-7B89-4886-B39A-0E60CA32401A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3400" y="1524000"/>
            <a:ext cx="800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</a:tabLst>
            </a:pP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 to Embedded system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124200"/>
            <a:ext cx="8915400" cy="3581400"/>
          </a:xfrm>
        </p:spPr>
        <p:txBody>
          <a:bodyPr>
            <a:noAutofit/>
          </a:bodyPr>
          <a:lstStyle/>
          <a:p>
            <a:pPr algn="ctr"/>
            <a:br>
              <a:rPr lang="en-US" sz="5400" i="1" dirty="0"/>
            </a:br>
            <a:br>
              <a:rPr sz="3200" b="1" i="1" dirty="0"/>
            </a:br>
            <a:endParaRPr sz="3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8763000" cy="3552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2" descr="C:\Users\helo\Desktop\lecturing materials\Embedded system course materials\embedded system training material\photo of embedded system\embedded system applications photo - Google Search_files\images_1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6229246" cy="2851944"/>
          </a:xfrm>
          <a:prstGeom prst="rect">
            <a:avLst/>
          </a:prstGeom>
          <a:noFill/>
        </p:spPr>
      </p:pic>
      <p:pic>
        <p:nvPicPr>
          <p:cNvPr id="10" name="Picture 3" descr="C:\Users\helo\Desktop\lecturing materials\Embedded system course materials\embedded system training material\photo of embedded system\embedded system function photo - Google Search_files\images_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876800"/>
            <a:ext cx="2869532" cy="1804864"/>
          </a:xfrm>
          <a:prstGeom prst="rect">
            <a:avLst/>
          </a:prstGeom>
          <a:noFill/>
        </p:spPr>
      </p:pic>
      <p:pic>
        <p:nvPicPr>
          <p:cNvPr id="11" name="Picture 4" descr="C:\Users\helo\Desktop\lecturing materials\Embedded system course materials\embedded system training material\photo of embedded system\embedded system function photo - Google Search_files\images_1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571626"/>
            <a:ext cx="2057400" cy="18814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7788" y="1290637"/>
            <a:ext cx="7407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What are Some examples of embedded systems?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2" descr="C:\Users\helo\Desktop\lecturing materials\Embedded system course materials\embedded system training material\photo of embedded system\embedded system applications photo - Google Search_files\images_1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6172200" cy="4564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5298" name="Picture 2" descr="C:\Users\helo\Desktop\lecturing materials\Embedded system course materials\embedded system training material\photo of embedded system\embedded system applications photo - Google Search_files\images_0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4648200" cy="3810000"/>
          </a:xfrm>
          <a:prstGeom prst="rect">
            <a:avLst/>
          </a:prstGeom>
          <a:noFill/>
        </p:spPr>
      </p:pic>
      <p:pic>
        <p:nvPicPr>
          <p:cNvPr id="7" name="Picture 3" descr="C:\Users\helo\Desktop\lecturing materials\Embedded system course materials\embedded system training material\photo of embedded system\embedded system function photo - Google Search_files\images_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09800"/>
            <a:ext cx="3635611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4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470839"/>
            <a:ext cx="7772400" cy="45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00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Different production system like, brewery, coca cola, paper, cloth, Electronics and other a lot of fabrics are operated by embedded system</a:t>
            </a:r>
          </a:p>
          <a:p>
            <a:pPr lvl="0"/>
            <a:r>
              <a:rPr lang="en-US" dirty="0"/>
              <a:t>Calculator, mobile, television, lift, equipment tracking system at laboratory, automatic door opening and closing which is available in our country Ethiopian around bole and  so on…  are example of embedded system</a:t>
            </a:r>
          </a:p>
          <a:p>
            <a:pPr lvl="0"/>
            <a:r>
              <a:rPr lang="en-US" dirty="0"/>
              <a:t>Different types of robot are the result of embedded system</a:t>
            </a:r>
          </a:p>
          <a:p>
            <a:pPr lvl="0"/>
            <a:r>
              <a:rPr lang="en-US" dirty="0"/>
              <a:t>Radar system, nuclear bomb, drone which is image and video capturing on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5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>
                <a:solidFill>
                  <a:srgbClr val="002060"/>
                </a:solidFill>
              </a:rPr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239000" cy="5160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Why to embed a computer? </a:t>
            </a:r>
            <a:endParaRPr lang="en-US" sz="3200" dirty="0"/>
          </a:p>
          <a:p>
            <a:r>
              <a:rPr lang="en-US" sz="3200" dirty="0">
                <a:solidFill>
                  <a:srgbClr val="00B0F0"/>
                </a:solidFill>
              </a:rPr>
              <a:t>Greater Performance and Efficiency</a:t>
            </a:r>
          </a:p>
          <a:p>
            <a:r>
              <a:rPr lang="en-US" sz="3200" dirty="0">
                <a:solidFill>
                  <a:srgbClr val="00B0F0"/>
                </a:solidFill>
              </a:rPr>
              <a:t>Lower Costs</a:t>
            </a:r>
          </a:p>
          <a:p>
            <a:pPr lvl="1"/>
            <a:r>
              <a:rPr lang="en-US" sz="2800" dirty="0"/>
              <a:t>Competition in the consumer market </a:t>
            </a:r>
          </a:p>
          <a:p>
            <a:pPr lvl="1"/>
            <a:r>
              <a:rPr lang="en-US" sz="2800" dirty="0"/>
              <a:t>Component cost (e.g. microcontroller cost = $0.25 average but processor cost $100 on average)</a:t>
            </a:r>
          </a:p>
          <a:p>
            <a:pPr lvl="1"/>
            <a:r>
              <a:rPr lang="en-US" sz="2800" dirty="0"/>
              <a:t>Manufacturing cost</a:t>
            </a:r>
          </a:p>
          <a:p>
            <a:pPr lvl="1"/>
            <a:r>
              <a:rPr lang="en-US" sz="2800" dirty="0"/>
              <a:t>Operating cost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solidFill>
                  <a:srgbClr val="0070C0"/>
                </a:solidFill>
              </a:rPr>
              <a:t>More Features</a:t>
            </a:r>
          </a:p>
          <a:p>
            <a:pPr lvl="2"/>
            <a:r>
              <a:rPr lang="en-US" sz="2800" dirty="0"/>
              <a:t>Cruise control</a:t>
            </a:r>
          </a:p>
          <a:p>
            <a:pPr lvl="2"/>
            <a:r>
              <a:rPr lang="en-US" sz="2800" dirty="0"/>
              <a:t>Smart air bag</a:t>
            </a:r>
          </a:p>
          <a:p>
            <a:pPr lvl="2"/>
            <a:r>
              <a:rPr lang="en-US" sz="2800" dirty="0"/>
              <a:t>Headlight and interior light after some idle time</a:t>
            </a:r>
          </a:p>
          <a:p>
            <a:r>
              <a:rPr lang="en-US" sz="3100" dirty="0">
                <a:solidFill>
                  <a:srgbClr val="0070C0"/>
                </a:solidFill>
              </a:rPr>
              <a:t>Better Dependability</a:t>
            </a:r>
          </a:p>
          <a:p>
            <a:pPr lvl="2"/>
            <a:r>
              <a:rPr lang="en-US" sz="2800" dirty="0"/>
              <a:t>By their variety nature embedded systems are designed reliable from the variety start</a:t>
            </a:r>
          </a:p>
          <a:p>
            <a:pPr lvl="2"/>
            <a:r>
              <a:rPr lang="en-US" sz="2800" dirty="0"/>
              <a:t>Diagnostics mechanism using the embedded system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/>
              <a:t>What makes embedded system different</a:t>
            </a:r>
          </a:p>
          <a:p>
            <a:pPr lvl="0"/>
            <a:r>
              <a:rPr lang="en-US" dirty="0"/>
              <a:t>Real-time operation</a:t>
            </a:r>
          </a:p>
          <a:p>
            <a:pPr lvl="0"/>
            <a:r>
              <a:rPr lang="en-US" dirty="0"/>
              <a:t>Size</a:t>
            </a:r>
          </a:p>
          <a:p>
            <a:pPr lvl="0"/>
            <a:r>
              <a:rPr lang="en-US" dirty="0"/>
              <a:t>Cost</a:t>
            </a:r>
          </a:p>
          <a:p>
            <a:pPr lvl="0"/>
            <a:r>
              <a:rPr lang="en-US" dirty="0"/>
              <a:t>Time</a:t>
            </a:r>
          </a:p>
          <a:p>
            <a:pPr lvl="0"/>
            <a:r>
              <a:rPr lang="en-US" dirty="0"/>
              <a:t>Reliability</a:t>
            </a:r>
          </a:p>
          <a:p>
            <a:pPr lvl="0"/>
            <a:r>
              <a:rPr lang="en-US" dirty="0"/>
              <a:t>Safety</a:t>
            </a:r>
          </a:p>
          <a:p>
            <a:pPr lvl="0"/>
            <a:r>
              <a:rPr lang="en-US" dirty="0"/>
              <a:t>Energy</a:t>
            </a:r>
          </a:p>
          <a:p>
            <a:pPr lvl="0"/>
            <a:r>
              <a:rPr lang="en-US" dirty="0"/>
              <a:t>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0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Benefits ES</a:t>
            </a:r>
          </a:p>
          <a:p>
            <a:r>
              <a:rPr lang="en-US" sz="3600" dirty="0">
                <a:solidFill>
                  <a:srgbClr val="00B0F0"/>
                </a:solidFill>
              </a:rPr>
              <a:t>High flexibility</a:t>
            </a:r>
          </a:p>
          <a:p>
            <a:pPr lvl="1"/>
            <a:r>
              <a:rPr lang="en-US" sz="3600" dirty="0"/>
              <a:t>Only software update may be needed</a:t>
            </a:r>
          </a:p>
          <a:p>
            <a:r>
              <a:rPr lang="en-US" sz="3600" dirty="0">
                <a:solidFill>
                  <a:srgbClr val="00B0F0"/>
                </a:solidFill>
              </a:rPr>
              <a:t>low development cost </a:t>
            </a:r>
          </a:p>
          <a:p>
            <a:r>
              <a:rPr lang="en-US" sz="3600" dirty="0">
                <a:solidFill>
                  <a:srgbClr val="00B0F0"/>
                </a:solidFill>
              </a:rPr>
              <a:t>Small size and weight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/>
              <a:pPr/>
              <a:t>2</a:t>
            </a:fld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991600" cy="55626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Contents</a:t>
            </a:r>
          </a:p>
          <a:p>
            <a:pPr algn="just"/>
            <a:r>
              <a:rPr lang="en-US" dirty="0"/>
              <a:t>Introduction to embedded system</a:t>
            </a:r>
          </a:p>
          <a:p>
            <a:pPr algn="just"/>
            <a:r>
              <a:rPr lang="en-US" dirty="0"/>
              <a:t>Examples of embedded system</a:t>
            </a:r>
          </a:p>
          <a:p>
            <a:pPr algn="just"/>
            <a:r>
              <a:rPr lang="en-US" dirty="0"/>
              <a:t>Why to embed a computer </a:t>
            </a:r>
          </a:p>
          <a:p>
            <a:pPr algn="just"/>
            <a:r>
              <a:rPr lang="en-US" dirty="0"/>
              <a:t>What makes embedded system differ</a:t>
            </a:r>
          </a:p>
          <a:p>
            <a:pPr algn="just"/>
            <a:r>
              <a:rPr lang="en-US" dirty="0"/>
              <a:t>Attributes of embedded system</a:t>
            </a:r>
          </a:p>
          <a:p>
            <a:pPr algn="just"/>
            <a:r>
              <a:rPr lang="en-US" dirty="0"/>
              <a:t>Types of embedded system</a:t>
            </a:r>
          </a:p>
          <a:p>
            <a:pPr algn="just"/>
            <a:r>
              <a:rPr lang="en-US" dirty="0"/>
              <a:t>Types </a:t>
            </a:r>
            <a:r>
              <a:rPr lang="en-US"/>
              <a:t>of Processor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What functionalities that Embedded System provide?</a:t>
            </a:r>
          </a:p>
          <a:p>
            <a:r>
              <a:rPr lang="en-US" dirty="0">
                <a:solidFill>
                  <a:srgbClr val="00B0F0"/>
                </a:solidFill>
              </a:rPr>
              <a:t>Control system</a:t>
            </a:r>
          </a:p>
          <a:p>
            <a:pPr lvl="1"/>
            <a:r>
              <a:rPr lang="en-US" dirty="0"/>
              <a:t>Cruise control system (by controlling the throttle size of the fuel)</a:t>
            </a:r>
          </a:p>
          <a:p>
            <a:r>
              <a:rPr lang="en-US" dirty="0">
                <a:solidFill>
                  <a:srgbClr val="00B0F0"/>
                </a:solidFill>
              </a:rPr>
              <a:t>Sequencing</a:t>
            </a:r>
          </a:p>
          <a:p>
            <a:pPr lvl="1"/>
            <a:r>
              <a:rPr lang="en-US" dirty="0"/>
              <a:t>Among multiple state (engine ignition system)</a:t>
            </a:r>
          </a:p>
          <a:p>
            <a:r>
              <a:rPr lang="en-US" dirty="0">
                <a:solidFill>
                  <a:srgbClr val="00B0F0"/>
                </a:solidFill>
              </a:rPr>
              <a:t>Signal processing</a:t>
            </a:r>
          </a:p>
          <a:p>
            <a:pPr lvl="1"/>
            <a:r>
              <a:rPr lang="en-US" dirty="0"/>
              <a:t>Filtering (eliminate noise), amplify signal component of interest</a:t>
            </a:r>
          </a:p>
          <a:p>
            <a:pPr lvl="1"/>
            <a:r>
              <a:rPr lang="en-US" dirty="0"/>
              <a:t>E.g. smart speaker phone avoiding road noise</a:t>
            </a:r>
          </a:p>
          <a:p>
            <a:r>
              <a:rPr lang="en-US" dirty="0">
                <a:solidFill>
                  <a:srgbClr val="00B0F0"/>
                </a:solidFill>
              </a:rPr>
              <a:t>Communication and networking</a:t>
            </a:r>
          </a:p>
          <a:p>
            <a:pPr lvl="1"/>
            <a:r>
              <a:rPr lang="en-US" dirty="0"/>
              <a:t>E.g. routers, hubs and so on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05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Attributes of Embedded Systems</a:t>
            </a:r>
          </a:p>
          <a:p>
            <a:r>
              <a:rPr lang="en-US" dirty="0"/>
              <a:t>Need to respond to events</a:t>
            </a:r>
          </a:p>
          <a:p>
            <a:pPr lvl="1"/>
            <a:r>
              <a:rPr lang="en-US" dirty="0"/>
              <a:t>E.g. sensor signal, push button, timing information </a:t>
            </a:r>
          </a:p>
          <a:p>
            <a:r>
              <a:rPr lang="en-US" dirty="0"/>
              <a:t>Respond to deadlines (Real-time system)</a:t>
            </a:r>
          </a:p>
          <a:p>
            <a:pPr lvl="1"/>
            <a:r>
              <a:rPr lang="en-US" dirty="0"/>
              <a:t>Late right answer is wrong answer</a:t>
            </a:r>
          </a:p>
          <a:p>
            <a:pPr lvl="2"/>
            <a:r>
              <a:rPr lang="en-US" dirty="0"/>
              <a:t>E.g. flight control, ignition of car engine</a:t>
            </a:r>
          </a:p>
          <a:p>
            <a:r>
              <a:rPr lang="en-US" dirty="0"/>
              <a:t>Fault tolerance</a:t>
            </a:r>
          </a:p>
          <a:p>
            <a:pPr lvl="1"/>
            <a:r>
              <a:rPr lang="en-US" dirty="0"/>
              <a:t>Unreliability is not an option </a:t>
            </a:r>
          </a:p>
          <a:p>
            <a:pPr lvl="2"/>
            <a:r>
              <a:rPr lang="en-US" dirty="0"/>
              <a:t>E.g. flight control</a:t>
            </a:r>
          </a:p>
          <a:p>
            <a:r>
              <a:rPr lang="en-US" dirty="0"/>
              <a:t>Operate independently for a long time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Constraints on Embedded Systems</a:t>
            </a:r>
          </a:p>
          <a:p>
            <a:r>
              <a:rPr lang="en-US" dirty="0"/>
              <a:t>Cost constraint</a:t>
            </a:r>
          </a:p>
          <a:p>
            <a:pPr lvl="1"/>
            <a:r>
              <a:rPr lang="en-US" dirty="0"/>
              <a:t>Competitive market (price is a major factors)</a:t>
            </a:r>
          </a:p>
          <a:p>
            <a:pPr lvl="1"/>
            <a:r>
              <a:rPr lang="en-US" dirty="0"/>
              <a:t>E.g. consumer electronics</a:t>
            </a:r>
          </a:p>
          <a:p>
            <a:r>
              <a:rPr lang="en-US" dirty="0"/>
              <a:t>Size and weight constraint</a:t>
            </a:r>
          </a:p>
          <a:p>
            <a:pPr lvl="1"/>
            <a:r>
              <a:rPr lang="en-US" dirty="0"/>
              <a:t>Portable products</a:t>
            </a:r>
          </a:p>
          <a:p>
            <a:r>
              <a:rPr lang="en-US" dirty="0"/>
              <a:t>Time constraint </a:t>
            </a:r>
          </a:p>
          <a:p>
            <a:r>
              <a:rPr lang="en-US" dirty="0"/>
              <a:t>Power constraint</a:t>
            </a:r>
          </a:p>
          <a:p>
            <a:pPr lvl="1"/>
            <a:r>
              <a:rPr lang="en-US" dirty="0"/>
              <a:t>Battery powered and solar cell operated products</a:t>
            </a:r>
          </a:p>
          <a:p>
            <a:pPr lvl="1"/>
            <a:r>
              <a:rPr lang="en-US" dirty="0"/>
              <a:t>Small size so less space for cooling in high power consumption   </a:t>
            </a:r>
          </a:p>
          <a:p>
            <a:r>
              <a:rPr lang="en-US" dirty="0"/>
              <a:t>Harsh environment </a:t>
            </a:r>
          </a:p>
          <a:p>
            <a:pPr lvl="1"/>
            <a:r>
              <a:rPr lang="en-US" dirty="0"/>
              <a:t>vibration </a:t>
            </a:r>
          </a:p>
          <a:p>
            <a:pPr lvl="1"/>
            <a:r>
              <a:rPr lang="en-US" dirty="0"/>
              <a:t>electro-magnetic field interference </a:t>
            </a:r>
          </a:p>
          <a:p>
            <a:r>
              <a:rPr lang="en-US" dirty="0"/>
              <a:t>Reliability (high implication of failure)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239000" cy="762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Introduction to embedded system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153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Compression of embedded system with GPCS</a:t>
            </a:r>
          </a:p>
          <a:p>
            <a:r>
              <a:rPr lang="en-US" dirty="0"/>
              <a:t>Single/dedicated tasking </a:t>
            </a:r>
          </a:p>
          <a:p>
            <a:r>
              <a:rPr lang="en-US" dirty="0"/>
              <a:t>Power constrained</a:t>
            </a:r>
          </a:p>
          <a:p>
            <a:r>
              <a:rPr lang="en-US" dirty="0"/>
              <a:t>Memory constrained </a:t>
            </a:r>
          </a:p>
          <a:p>
            <a:pPr lvl="1"/>
            <a:r>
              <a:rPr lang="en-US" dirty="0"/>
              <a:t>(requires code size efficiency) </a:t>
            </a:r>
          </a:p>
          <a:p>
            <a:r>
              <a:rPr lang="en-US" dirty="0"/>
              <a:t>Real time response</a:t>
            </a:r>
          </a:p>
          <a:p>
            <a:pPr lvl="1"/>
            <a:r>
              <a:rPr lang="en-US" dirty="0"/>
              <a:t>(requires run time efficiency)</a:t>
            </a:r>
          </a:p>
          <a:p>
            <a:r>
              <a:rPr lang="en-US" dirty="0"/>
              <a:t>Design and development methodologies and tools</a:t>
            </a:r>
          </a:p>
          <a:p>
            <a:r>
              <a:rPr lang="en-US" dirty="0"/>
              <a:t>Standardization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Introduction to embedded </a:t>
            </a:r>
            <a:r>
              <a:rPr lang="en-US" sz="2800" dirty="0" err="1"/>
              <a:t>sysetm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524000"/>
            <a:ext cx="7239000" cy="5105400"/>
          </a:xfrm>
        </p:spPr>
        <p:txBody>
          <a:bodyPr/>
          <a:lstStyle/>
          <a:p>
            <a:r>
              <a:rPr lang="en-US" dirty="0"/>
              <a:t>Light RTOS</a:t>
            </a:r>
          </a:p>
          <a:p>
            <a:r>
              <a:rPr lang="en-US" dirty="0"/>
              <a:t>Reliability and fault tolerant architecture </a:t>
            </a:r>
          </a:p>
          <a:p>
            <a:pPr lvl="1"/>
            <a:r>
              <a:rPr lang="en-US" dirty="0"/>
              <a:t>Operate for long period </a:t>
            </a:r>
          </a:p>
          <a:p>
            <a:pPr lvl="1"/>
            <a:r>
              <a:rPr lang="en-US" dirty="0"/>
              <a:t>No access for the user to update it</a:t>
            </a:r>
          </a:p>
          <a:p>
            <a:r>
              <a:rPr lang="en-US" dirty="0"/>
              <a:t>Simplified user interface (generally no GUI) </a:t>
            </a:r>
          </a:p>
          <a:p>
            <a:r>
              <a:rPr lang="en-US" dirty="0"/>
              <a:t>Less human interaction with human (infinite loop approach) </a:t>
            </a:r>
          </a:p>
          <a:p>
            <a:r>
              <a:rPr lang="en-US" dirty="0"/>
              <a:t>Very frequent interaction with the physical world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0010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1076980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149737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5438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5025" y="914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General purpose computing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26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6254503"/>
              </p:ext>
            </p:extLst>
          </p:nvPr>
        </p:nvGraphicFramePr>
        <p:xfrm>
          <a:off x="533400" y="1143001"/>
          <a:ext cx="8305800" cy="4952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8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Embedded systems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General purpose computing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9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Few applications that are known at design-time.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Broad class of applications.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8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Not programmable by end user.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Programmable by end user.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03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Fixed run-time requirements (additional computing power not useful).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Faster is better.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006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8305800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1531292"/>
            <a:ext cx="486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Basic structure of embedded system</a:t>
            </a:r>
          </a:p>
        </p:txBody>
      </p:sp>
    </p:spTree>
    <p:extLst>
      <p:ext uri="{BB962C8B-B14F-4D97-AF65-F5344CB8AC3E}">
        <p14:creationId xmlns:p14="http://schemas.microsoft.com/office/powerpoint/2010/main" val="2851294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Alternatives to embedded systems </a:t>
            </a:r>
          </a:p>
          <a:p>
            <a:r>
              <a:rPr lang="en-US" sz="2400" dirty="0"/>
              <a:t>Non programmable logic controller </a:t>
            </a:r>
          </a:p>
          <a:p>
            <a:pPr lvl="1"/>
            <a:r>
              <a:rPr lang="en-US" dirty="0"/>
              <a:t>555 timers</a:t>
            </a:r>
          </a:p>
          <a:p>
            <a:pPr lvl="1"/>
            <a:r>
              <a:rPr lang="en-US" dirty="0"/>
              <a:t>8253/54 timer counters</a:t>
            </a:r>
          </a:p>
          <a:p>
            <a:r>
              <a:rPr lang="en-US" sz="2400" dirty="0"/>
              <a:t>Electro-mechanical control </a:t>
            </a:r>
          </a:p>
          <a:p>
            <a:r>
              <a:rPr lang="en-US" sz="2400" dirty="0"/>
              <a:t>hydraulic control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/>
              <a:pPr/>
              <a:t>3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Objectives of Embedded system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o understand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pPr lvl="2" algn="just"/>
            <a:r>
              <a:rPr lang="en-US" sz="2900" dirty="0"/>
              <a:t>The role of Embedded system in the industry and human life</a:t>
            </a:r>
          </a:p>
          <a:p>
            <a:pPr lvl="2" algn="just"/>
            <a:r>
              <a:rPr lang="en-US" sz="2900" dirty="0"/>
              <a:t>Component (hardware and software) of Embedded system</a:t>
            </a:r>
          </a:p>
          <a:p>
            <a:pPr lvl="2" algn="just"/>
            <a:r>
              <a:rPr lang="en-US" sz="2900" dirty="0"/>
              <a:t>The concept of designing and development process of Embedded system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3622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/>
              <a:t>1. Small Scale Embedded System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Single 8 bit or 16bit Microcontroller.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Little hardware and software complexity.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They May even be battery operated.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Usually “C” is used for developing this system</a:t>
            </a:r>
            <a:r>
              <a:rPr lang="en-US" dirty="0"/>
              <a:t>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0" y="2362200"/>
            <a:ext cx="3867150" cy="2581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1295400"/>
            <a:ext cx="5262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Classification of embedded system</a:t>
            </a:r>
          </a:p>
        </p:txBody>
      </p:sp>
    </p:spTree>
    <p:extLst>
      <p:ext uri="{BB962C8B-B14F-4D97-AF65-F5344CB8AC3E}">
        <p14:creationId xmlns:p14="http://schemas.microsoft.com/office/powerpoint/2010/main" val="2576904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/>
              <a:t>Introduction to embedded </a:t>
            </a:r>
            <a:r>
              <a:rPr lang="en-US" dirty="0" err="1"/>
              <a:t>ststem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2. Medium scale embedded system</a:t>
            </a:r>
          </a:p>
          <a:p>
            <a:pPr lvl="0"/>
            <a:r>
              <a:rPr lang="en-US" dirty="0"/>
              <a:t>Single or few 16 or 32 bit microcontrollers or Digital Signal Processors (DSP) or Reduced Instructions Set Computers (RISC).</a:t>
            </a:r>
          </a:p>
          <a:p>
            <a:pPr lvl="0"/>
            <a:r>
              <a:rPr lang="en-US" dirty="0"/>
              <a:t>Both hardware and software complexity.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3657600"/>
            <a:ext cx="5257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59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Sophisticated embedded system</a:t>
            </a:r>
          </a:p>
          <a:p>
            <a:pPr lvl="0"/>
            <a:r>
              <a:rPr lang="en-US" dirty="0"/>
              <a:t>Enormous hardware and software complexity</a:t>
            </a:r>
          </a:p>
          <a:p>
            <a:pPr lvl="0"/>
            <a:r>
              <a:rPr lang="en-US" dirty="0"/>
              <a:t>Which may need scalable processor or configurable processor and programming logic arrays?</a:t>
            </a:r>
          </a:p>
          <a:p>
            <a:pPr lvl="0"/>
            <a:r>
              <a:rPr lang="en-US" dirty="0"/>
              <a:t>Constrained by the processing speed available in their hardware units.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0" y="4181474"/>
            <a:ext cx="4800600" cy="22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2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058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/>
              <a:t>Types of processers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Processors can be of the following categories:</a:t>
            </a:r>
          </a:p>
          <a:p>
            <a:pPr marL="0" lvl="0" indent="0">
              <a:buNone/>
            </a:pPr>
            <a:r>
              <a:rPr lang="en-US" dirty="0"/>
              <a:t>1. General Purpose Processor (GPP)</a:t>
            </a:r>
          </a:p>
          <a:p>
            <a:pPr lvl="0"/>
            <a:r>
              <a:rPr lang="en-US" dirty="0"/>
              <a:t>Microprocessor</a:t>
            </a:r>
          </a:p>
          <a:p>
            <a:pPr lvl="0"/>
            <a:r>
              <a:rPr lang="en-US" dirty="0"/>
              <a:t>Microcontroller</a:t>
            </a:r>
          </a:p>
          <a:p>
            <a:pPr lvl="0"/>
            <a:r>
              <a:rPr lang="en-US" dirty="0"/>
              <a:t>Embedded Processor</a:t>
            </a:r>
          </a:p>
          <a:p>
            <a:pPr lvl="0"/>
            <a:r>
              <a:rPr lang="en-US" dirty="0"/>
              <a:t>Digital Signal Processor</a:t>
            </a:r>
          </a:p>
          <a:p>
            <a:pPr lvl="0"/>
            <a:r>
              <a:rPr lang="en-US" dirty="0"/>
              <a:t>Media Processor</a:t>
            </a:r>
          </a:p>
          <a:p>
            <a:pPr marL="0" lvl="0" indent="0">
              <a:buNone/>
            </a:pPr>
            <a:r>
              <a:rPr lang="en-US" dirty="0"/>
              <a:t>2. Application Specific System Processor (ASSP)</a:t>
            </a:r>
          </a:p>
          <a:p>
            <a:pPr marL="0" lvl="0" indent="0">
              <a:buNone/>
            </a:pPr>
            <a:r>
              <a:rPr lang="en-US" dirty="0"/>
              <a:t>3. Application Specific Instruction Processors (ASIPs)</a:t>
            </a:r>
          </a:p>
          <a:p>
            <a:pPr marL="0" lvl="0" indent="0">
              <a:buNone/>
            </a:pPr>
            <a:r>
              <a:rPr lang="en-US" dirty="0"/>
              <a:t>4. GPP core(s) or ASIP core(s) on either an Application Specific Integrated Circuit (ASIC) or a Very Large Scale Integration (VLSI) circuit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3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Microprocessor </a:t>
            </a:r>
          </a:p>
          <a:p>
            <a:pPr marL="0" indent="0">
              <a:buNone/>
            </a:pPr>
            <a:r>
              <a:rPr lang="en-US" dirty="0"/>
              <a:t>A processor has two essential units:</a:t>
            </a:r>
          </a:p>
          <a:p>
            <a:pPr lvl="0"/>
            <a:r>
              <a:rPr lang="en-US" dirty="0"/>
              <a:t>Control Unit (CU)</a:t>
            </a:r>
          </a:p>
          <a:p>
            <a:pPr lvl="0"/>
            <a:r>
              <a:rPr lang="en-US" dirty="0"/>
              <a:t>Execution Unit (EU)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815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6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Microcontroller 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microcontroller </a:t>
            </a:r>
            <a:r>
              <a:rPr lang="en-US" dirty="0"/>
              <a:t>is a functional computer system-on-a-chip. It contains a</a:t>
            </a:r>
            <a:br>
              <a:rPr lang="en-US" dirty="0"/>
            </a:br>
            <a:r>
              <a:rPr lang="en-US" dirty="0"/>
              <a:t>processor, memory, and programmable input/output peripherals.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3200400"/>
            <a:ext cx="6324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1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of microcontroller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153400" cy="5073650"/>
          </a:xfrm>
        </p:spPr>
        <p:txBody>
          <a:bodyPr/>
          <a:lstStyle/>
          <a:p>
            <a:pPr lvl="0"/>
            <a:r>
              <a:rPr lang="en-US" dirty="0"/>
              <a:t>Faster speed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Low cost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Easier and quicker development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Easy to code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86200" y="1295400"/>
            <a:ext cx="1981200" cy="1066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76601" y="2743200"/>
            <a:ext cx="2071052" cy="13716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638800" y="4129086"/>
            <a:ext cx="2057400" cy="150971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667000" y="4883942"/>
            <a:ext cx="2059305" cy="16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24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have seen</a:t>
            </a:r>
          </a:p>
          <a:p>
            <a:pPr lvl="1"/>
            <a:r>
              <a:rPr lang="en-US" dirty="0"/>
              <a:t>Definition of embedded system</a:t>
            </a:r>
          </a:p>
          <a:p>
            <a:pPr lvl="1"/>
            <a:r>
              <a:rPr lang="en-US" dirty="0"/>
              <a:t>Some application of embedded systems</a:t>
            </a:r>
          </a:p>
          <a:p>
            <a:pPr lvl="1"/>
            <a:r>
              <a:rPr lang="en-US" dirty="0"/>
              <a:t>Advantage of embedding a computer into a system</a:t>
            </a:r>
          </a:p>
          <a:p>
            <a:pPr lvl="1"/>
            <a:r>
              <a:rPr lang="en-US" dirty="0"/>
              <a:t>Attributes and functionality of embedded systems </a:t>
            </a:r>
          </a:p>
          <a:p>
            <a:pPr lvl="2"/>
            <a:r>
              <a:rPr lang="en-US" dirty="0"/>
              <a:t>The difference b/n embedded system and general computing system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Chapter Objectives: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is an embedded system?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Examples of embedded systems?</a:t>
            </a:r>
          </a:p>
          <a:p>
            <a:pPr lvl="1"/>
            <a:r>
              <a:rPr lang="en-US" dirty="0"/>
              <a:t>Why to embed a computer?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lvl="1"/>
            <a:r>
              <a:rPr lang="en-US" dirty="0"/>
              <a:t>What is the similarities and difference b/n embedded systems and other computer systems? </a:t>
            </a:r>
          </a:p>
          <a:p>
            <a:pPr lvl="1"/>
            <a:r>
              <a:rPr lang="en-US" dirty="0"/>
              <a:t>What makes embedded system different</a:t>
            </a:r>
          </a:p>
          <a:p>
            <a:pPr lvl="1"/>
            <a:r>
              <a:rPr lang="en-US" dirty="0"/>
              <a:t>Classification of embedded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Some interesting facts about embedded systems</a:t>
            </a:r>
          </a:p>
          <a:p>
            <a:r>
              <a:rPr lang="en-US" sz="2400" dirty="0"/>
              <a:t>The first microprocessors is used for embedded applications </a:t>
            </a:r>
          </a:p>
          <a:p>
            <a:r>
              <a:rPr lang="en-US" sz="2400" dirty="0"/>
              <a:t>About 98% of processors are shipped for embedded system application in 2009 G.C.</a:t>
            </a:r>
          </a:p>
          <a:p>
            <a:r>
              <a:rPr lang="en-US" sz="2400" dirty="0"/>
              <a:t>In USA there are 8 microcontroller based device for every person </a:t>
            </a:r>
          </a:p>
          <a:p>
            <a:r>
              <a:rPr lang="en-US" sz="2400" dirty="0"/>
              <a:t>The auto industry improve the efficiency of its engine system by 90% in the past 40 years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>
                <a:solidFill>
                  <a:srgbClr val="C00000"/>
                </a:solidFill>
              </a:rPr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C00000"/>
                </a:solidFill>
              </a:rPr>
              <a:t>What is an embedded system? (intuitive)</a:t>
            </a:r>
            <a:endParaRPr lang="en-US" dirty="0"/>
          </a:p>
          <a:p>
            <a:r>
              <a:rPr lang="en-US" dirty="0"/>
              <a:t>Definitions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Embedded:</a:t>
            </a:r>
          </a:p>
          <a:p>
            <a:pPr lvl="2"/>
            <a:r>
              <a:rPr lang="en-US" dirty="0"/>
              <a:t>Putting something inside other thing</a:t>
            </a:r>
          </a:p>
          <a:p>
            <a:pPr lvl="2"/>
            <a:r>
              <a:rPr lang="en-US" dirty="0"/>
              <a:t>Hiding something inside other things</a:t>
            </a:r>
          </a:p>
          <a:p>
            <a:pPr lvl="2"/>
            <a:r>
              <a:rPr lang="en-US" dirty="0"/>
              <a:t>Putting something b/n other things</a:t>
            </a:r>
          </a:p>
          <a:p>
            <a:pPr lvl="1"/>
            <a:r>
              <a:rPr lang="en-US" sz="2800">
                <a:solidFill>
                  <a:srgbClr val="00B050"/>
                </a:solidFill>
              </a:rPr>
              <a:t>Systems</a:t>
            </a:r>
            <a:r>
              <a:rPr lang="en-US" sz="2800" dirty="0">
                <a:solidFill>
                  <a:srgbClr val="00B050"/>
                </a:solidFill>
              </a:rPr>
              <a:t>:</a:t>
            </a:r>
          </a:p>
          <a:p>
            <a:pPr lvl="2"/>
            <a:r>
              <a:rPr lang="en-US" dirty="0"/>
              <a:t>Set of interacting component that work together to provide a given functions (meet objectives)</a:t>
            </a:r>
          </a:p>
          <a:p>
            <a:pPr lvl="2"/>
            <a:r>
              <a:rPr lang="en-US" dirty="0"/>
              <a:t>E.g. Watch, washing machines, cars etc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>
                <a:solidFill>
                  <a:srgbClr val="002060"/>
                </a:solidFill>
              </a:rPr>
              <a:t>Introduction to embedded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What are embedded system? (Definition)</a:t>
            </a:r>
            <a:endParaRPr lang="en-US" b="1" dirty="0"/>
          </a:p>
          <a:p>
            <a:r>
              <a:rPr lang="en-US" dirty="0"/>
              <a:t>“An embedded system is a system that has a </a:t>
            </a:r>
            <a:r>
              <a:rPr lang="en-US" b="1" dirty="0">
                <a:solidFill>
                  <a:srgbClr val="C00000"/>
                </a:solidFill>
              </a:rPr>
              <a:t>customized programmable hardware  </a:t>
            </a:r>
            <a:r>
              <a:rPr lang="en-US" dirty="0"/>
              <a:t>which gives a </a:t>
            </a:r>
            <a:r>
              <a:rPr lang="en-US" b="1" dirty="0">
                <a:solidFill>
                  <a:srgbClr val="002060"/>
                </a:solidFill>
              </a:rPr>
              <a:t>functionality</a:t>
            </a:r>
            <a:r>
              <a:rPr lang="en-US" dirty="0"/>
              <a:t> of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control, user interface, interfacing to other system</a:t>
            </a:r>
            <a:r>
              <a:rPr lang="en-US" dirty="0"/>
              <a:t>.</a:t>
            </a:r>
          </a:p>
          <a:p>
            <a:r>
              <a:rPr lang="en-US" dirty="0"/>
              <a:t>Key words are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Customized (application specific) hardware (computer)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Programmable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Provide functionalities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/>
              <a:t>Introduction to embedded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8458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8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Introduction to embedded system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51B7-5195-489C-9A90-9E61477395DE}" type="slidenum">
              <a:rPr lang="en-US"/>
              <a:pPr/>
              <a:t>9</a:t>
            </a:fld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32275" y="2638425"/>
            <a:ext cx="15843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000">
              <a:latin typeface="Times New Roman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43550" y="1893888"/>
            <a:ext cx="1381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000">
              <a:latin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708775" y="1828800"/>
            <a:ext cx="1063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000">
              <a:latin typeface="Times New Roman" pitchFamily="18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04800" y="2182019"/>
            <a:ext cx="18335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latin typeface="Times New Roman" pitchFamily="18" charset="0"/>
              </a:rPr>
              <a:t>Anti-lock brakes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Auto-focus cameras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Automatic teller machines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Automatic toll systems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Automatic transmission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Avionic systems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Battery chargers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Camcorders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Cell phones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Cell-phone base stations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Cordless phones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Cruise control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Curbside check-in systems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Digital cameras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Disk drives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Electronic card readers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Electronic instruments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Electronic toys/games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Factory control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Fax machines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Fingerprint identifiers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Home security systems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Life-support systems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Medical testing systems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551053" y="2226468"/>
            <a:ext cx="1833563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latin typeface="Times New Roman" pitchFamily="18" charset="0"/>
              </a:rPr>
              <a:t>Modems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MPEG decoders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Network cards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Network switches/routers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On-board navigation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Pagers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Photocopiers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Point-of-sale systems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Portable video games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Printers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Satellite phones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Scanners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Smart ovens/dishwashers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Speech recognizers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Stereo systems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Teleconferencing systems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Televisions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Temperature controllers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Theft tracking systems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TV set-top boxes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VCR’s, DVD players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Video game consoles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Video phones</a:t>
            </a:r>
          </a:p>
          <a:p>
            <a:pPr eaLnBrk="0" hangingPunct="0"/>
            <a:r>
              <a:rPr lang="en-US" sz="1000" dirty="0">
                <a:latin typeface="Times New Roman" pitchFamily="18" charset="0"/>
              </a:rPr>
              <a:t>Washers and dryers</a:t>
            </a:r>
          </a:p>
          <a:p>
            <a:pPr eaLnBrk="0" hangingPunct="0"/>
            <a:endParaRPr lang="en-US" sz="1000" dirty="0">
              <a:latin typeface="Times New Roman" pitchFamily="18" charset="0"/>
            </a:endParaRP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6867525" y="2735263"/>
          <a:ext cx="7461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130120" imgH="1361520" progId="MS_ClipArt_Gallery.5">
                  <p:embed/>
                </p:oleObj>
              </mc:Choice>
              <mc:Fallback>
                <p:oleObj name="Clip" r:id="rId3" imgW="2130120" imgH="1361520" progId="MS_ClipArt_Gallery.5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2735263"/>
                        <a:ext cx="74612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5832475" y="4156075"/>
          <a:ext cx="8048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63640" imgH="1785240" progId="MS_ClipArt_Gallery.5">
                  <p:embed/>
                </p:oleObj>
              </mc:Choice>
              <mc:Fallback>
                <p:oleObj name="Clip" r:id="rId5" imgW="1763640" imgH="1785240" progId="MS_ClipArt_Gallery.5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4156075"/>
                        <a:ext cx="80486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6923088" y="3313113"/>
          <a:ext cx="6350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842040" imgH="902880" progId="MS_ClipArt_Gallery.5">
                  <p:embed/>
                </p:oleObj>
              </mc:Choice>
              <mc:Fallback>
                <p:oleObj name="Clip" r:id="rId7" imgW="842040" imgH="902880" progId="MS_ClipArt_Gallery.5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3313113"/>
                        <a:ext cx="63500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5940425" y="3313113"/>
          <a:ext cx="5905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734040" imgH="844560" progId="MS_ClipArt_Gallery.5">
                  <p:embed/>
                </p:oleObj>
              </mc:Choice>
              <mc:Fallback>
                <p:oleObj name="Clip" r:id="rId9" imgW="734040" imgH="844560" progId="MS_ClipArt_Gallery.5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313113"/>
                        <a:ext cx="59055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4491038" y="4187825"/>
          <a:ext cx="10874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931320" imgH="636840" progId="MS_ClipArt_Gallery.5">
                  <p:embed/>
                </p:oleObj>
              </mc:Choice>
              <mc:Fallback>
                <p:oleObj name="Clip" r:id="rId11" imgW="931320" imgH="636840" progId="MS_ClipArt_Gallery.5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4187825"/>
                        <a:ext cx="1087437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5794375" y="2765425"/>
          <a:ext cx="8826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1791000" imgH="828000" progId="MS_ClipArt_Gallery.5">
                  <p:embed/>
                </p:oleObj>
              </mc:Choice>
              <mc:Fallback>
                <p:oleObj name="Clip" r:id="rId13" imgW="1791000" imgH="828000" progId="MS_ClipArt_Gallery.5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2765425"/>
                        <a:ext cx="8826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4592638" y="3322638"/>
          <a:ext cx="8842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1795680" imgH="1336320" progId="MS_ClipArt_Gallery.5">
                  <p:embed/>
                </p:oleObj>
              </mc:Choice>
              <mc:Fallback>
                <p:oleObj name="Clip" r:id="rId15" imgW="1795680" imgH="1336320" progId="MS_ClipArt_Gallery.5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3322638"/>
                        <a:ext cx="884237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7" name="Object 17"/>
          <p:cNvGraphicFramePr>
            <a:graphicFrameLocks noChangeAspect="1"/>
          </p:cNvGraphicFramePr>
          <p:nvPr/>
        </p:nvGraphicFramePr>
        <p:xfrm>
          <a:off x="6880225" y="4067175"/>
          <a:ext cx="7191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1350000" imgH="1914120" progId="MS_ClipArt_Gallery.5">
                  <p:embed/>
                </p:oleObj>
              </mc:Choice>
              <mc:Fallback>
                <p:oleObj name="Clip" r:id="rId17" imgW="1350000" imgH="1914120" progId="MS_ClipArt_Gallery.5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4067175"/>
                        <a:ext cx="719138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8" name="Object 18"/>
          <p:cNvGraphicFramePr>
            <a:graphicFrameLocks noChangeAspect="1"/>
          </p:cNvGraphicFramePr>
          <p:nvPr/>
        </p:nvGraphicFramePr>
        <p:xfrm>
          <a:off x="4572000" y="2667000"/>
          <a:ext cx="876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9" imgW="876960" imgH="378360" progId="Word.Document.8">
                  <p:embed/>
                </p:oleObj>
              </mc:Choice>
              <mc:Fallback>
                <p:oleObj name="Document" r:id="rId19" imgW="876960" imgH="378360" progId="Word.Documen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67000"/>
                        <a:ext cx="876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80714"/>
              </p:ext>
            </p:extLst>
          </p:nvPr>
        </p:nvGraphicFramePr>
        <p:xfrm>
          <a:off x="8305800" y="4252119"/>
          <a:ext cx="5794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1" imgW="579600" imgH="379440" progId="Word.Document.8">
                  <p:embed/>
                </p:oleObj>
              </mc:Choice>
              <mc:Fallback>
                <p:oleObj name="Document" r:id="rId21" imgW="579600" imgH="379440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52119"/>
                        <a:ext cx="5794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918270"/>
              </p:ext>
            </p:extLst>
          </p:nvPr>
        </p:nvGraphicFramePr>
        <p:xfrm>
          <a:off x="8077200" y="2705100"/>
          <a:ext cx="739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3" imgW="739800" imgH="350280" progId="Word.Document.8">
                  <p:embed/>
                </p:oleObj>
              </mc:Choice>
              <mc:Fallback>
                <p:oleObj name="Document" r:id="rId23" imgW="739800" imgH="350280" progId="Word.Documen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705100"/>
                        <a:ext cx="7397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606922"/>
              </p:ext>
            </p:extLst>
          </p:nvPr>
        </p:nvGraphicFramePr>
        <p:xfrm>
          <a:off x="8305800" y="3429000"/>
          <a:ext cx="5254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5" imgW="526320" imgH="451080" progId="Word.Document.8">
                  <p:embed/>
                </p:oleObj>
              </mc:Choice>
              <mc:Fallback>
                <p:oleObj name="Document" r:id="rId25" imgW="526320" imgH="451080" progId="Word.Documen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429000"/>
                        <a:ext cx="5254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85800" y="1644134"/>
            <a:ext cx="7407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What are Some examples of embedded systems?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34581</TotalTime>
  <Words>1416</Words>
  <Application>Microsoft Office PowerPoint</Application>
  <PresentationFormat>On-screen Show (4:3)</PresentationFormat>
  <Paragraphs>316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Franklin Gothic Book</vt:lpstr>
      <vt:lpstr>Perpetua</vt:lpstr>
      <vt:lpstr>Times New Roman</vt:lpstr>
      <vt:lpstr>Wingdings 2</vt:lpstr>
      <vt:lpstr>Equity</vt:lpstr>
      <vt:lpstr>Clip</vt:lpstr>
      <vt:lpstr>Document</vt:lpstr>
      <vt:lpstr>  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 </vt:lpstr>
      <vt:lpstr>Introduction to embedded sysetm</vt:lpstr>
      <vt:lpstr> 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system</vt:lpstr>
      <vt:lpstr>Introduction to embedded ststem</vt:lpstr>
      <vt:lpstr>Introduction to embedded system</vt:lpstr>
      <vt:lpstr>Introduction to embedded system</vt:lpstr>
      <vt:lpstr>Introduction to embedded system</vt:lpstr>
      <vt:lpstr>Introduction to embedded system</vt:lpstr>
      <vt:lpstr>Benefits of microcontroller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design of the multi-agent architecture</dc:title>
  <dc:creator>helo</dc:creator>
  <cp:lastModifiedBy>Misganaw</cp:lastModifiedBy>
  <cp:revision>345</cp:revision>
  <dcterms:created xsi:type="dcterms:W3CDTF">2006-08-16T00:00:00Z</dcterms:created>
  <dcterms:modified xsi:type="dcterms:W3CDTF">2021-05-19T07:37:00Z</dcterms:modified>
</cp:coreProperties>
</file>