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3" r:id="rId3"/>
    <p:sldId id="257" r:id="rId4"/>
    <p:sldId id="298" r:id="rId5"/>
    <p:sldId id="299" r:id="rId6"/>
    <p:sldId id="305" r:id="rId7"/>
    <p:sldId id="306" r:id="rId8"/>
    <p:sldId id="294" r:id="rId9"/>
    <p:sldId id="307" r:id="rId10"/>
    <p:sldId id="284" r:id="rId11"/>
    <p:sldId id="295" r:id="rId12"/>
    <p:sldId id="270" r:id="rId13"/>
    <p:sldId id="272" r:id="rId14"/>
    <p:sldId id="304" r:id="rId15"/>
    <p:sldId id="293" r:id="rId16"/>
    <p:sldId id="309" r:id="rId17"/>
    <p:sldId id="311" r:id="rId18"/>
    <p:sldId id="312" r:id="rId19"/>
    <p:sldId id="310" r:id="rId20"/>
    <p:sldId id="273" r:id="rId21"/>
    <p:sldId id="297" r:id="rId22"/>
    <p:sldId id="274" r:id="rId23"/>
    <p:sldId id="276" r:id="rId24"/>
    <p:sldId id="277" r:id="rId25"/>
    <p:sldId id="278" r:id="rId26"/>
    <p:sldId id="279" r:id="rId27"/>
    <p:sldId id="288" r:id="rId28"/>
    <p:sldId id="314" r:id="rId2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lo" initials="h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03-11T02:27:46.671" idx="4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2475D-C1D8-4171-B6B5-B8F44CC2AB86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A7C7A-8DF0-446F-ACA9-01FD475CB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01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0CE14-481B-46E7-A2C5-4F2C80B179EE}" type="datetimeFigureOut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EECD9-7E05-4458-89E5-8E0CBD159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2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EECD9-7E05-4458-89E5-8E0CBD1599D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EECD9-7E05-4458-89E5-8E0CBD1599D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4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78BF-CAFC-4A72-BE91-950C7740A259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DCFF3-C695-4156-83D5-3554FDE56EA1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1F87-9255-4606-820E-EBDE117C2C51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B7AD1-9964-4CCD-9D9A-CA86D92B8EA1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7E0-316C-47EA-80E7-E3C19A67D725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0434E-BDF7-4BC3-9493-9DE3C7E7B3C8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D9A6D-DB0C-48CC-95F3-EC3CD36A368B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4888-77FA-4C1F-BBC1-834F72AFC1D4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68DB0-93D8-4CC4-937A-1631285D56A7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ECDF-ADEA-4AAB-8B2C-EC177ED5A1D0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B19C-7EAA-404B-9DB9-47E85B4100DE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BEF53E-FFF4-446A-BA60-F04275157F31}" type="datetime1">
              <a:rPr lang="en-US" smtClean="0"/>
              <a:pPr/>
              <a:t>5/19/2021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876800"/>
            <a:ext cx="7938868" cy="1600200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DESIGN PROCESS</a:t>
            </a:r>
            <a:br>
              <a:rPr lang="en-US" sz="5400" dirty="0"/>
            </a:br>
            <a:br>
              <a:rPr lang="en-US" sz="5400" dirty="0"/>
            </a:br>
            <a:br>
              <a:rPr lang="en-US" sz="5400" i="1" dirty="0"/>
            </a:br>
            <a:br>
              <a:rPr sz="3200" b="1" i="1" dirty="0"/>
            </a:br>
            <a:endParaRPr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400800" cy="1600200"/>
          </a:xfrm>
        </p:spPr>
        <p:txBody>
          <a:bodyPr/>
          <a:lstStyle/>
          <a:p>
            <a:endParaRPr lang="en-US" dirty="0"/>
          </a:p>
          <a:p>
            <a:r>
              <a:rPr lang="en-US" sz="4400" b="1" dirty="0">
                <a:solidFill>
                  <a:schemeClr val="bg1"/>
                </a:solidFill>
              </a:rPr>
              <a:t>Embedded system design</a:t>
            </a: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" y="3124200"/>
            <a:ext cx="8763000" cy="35528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Embedded system design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Requirement</a:t>
            </a:r>
          </a:p>
          <a:p>
            <a:r>
              <a:rPr lang="en-US" sz="3200" dirty="0"/>
              <a:t>Specification</a:t>
            </a:r>
          </a:p>
          <a:p>
            <a:r>
              <a:rPr lang="en-US" sz="3200" dirty="0"/>
              <a:t>Architectural design</a:t>
            </a:r>
          </a:p>
          <a:p>
            <a:r>
              <a:rPr lang="en-US" sz="3200" dirty="0"/>
              <a:t>Detail design</a:t>
            </a:r>
          </a:p>
          <a:p>
            <a:pPr lvl="1"/>
            <a:r>
              <a:rPr lang="en-US" sz="3200" dirty="0"/>
              <a:t>Hardware design</a:t>
            </a:r>
          </a:p>
          <a:p>
            <a:pPr lvl="1"/>
            <a:r>
              <a:rPr lang="en-US" sz="3200" dirty="0"/>
              <a:t>Software design	</a:t>
            </a:r>
          </a:p>
          <a:p>
            <a:r>
              <a:rPr lang="en-US" sz="3200" dirty="0"/>
              <a:t> Integration of subsystem</a:t>
            </a:r>
          </a:p>
          <a:p>
            <a:r>
              <a:rPr lang="en-US" sz="3200" dirty="0"/>
              <a:t>Testing, maintaining and upgrading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Embedded system design life cycle(phase view)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1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524000"/>
            <a:ext cx="7721711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/>
              <a:t>Embedded design requirements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>
                <a:solidFill>
                  <a:srgbClr val="00B050"/>
                </a:solidFill>
              </a:rPr>
              <a:t>We must know what we are going to design</a:t>
            </a:r>
          </a:p>
          <a:p>
            <a:pPr lvl="1"/>
            <a:r>
              <a:rPr lang="en-US" sz="2900" dirty="0">
                <a:solidFill>
                  <a:srgbClr val="0070C0"/>
                </a:solidFill>
              </a:rPr>
              <a:t>The requirement stage capture this information in the language of the customer</a:t>
            </a:r>
          </a:p>
          <a:p>
            <a:r>
              <a:rPr lang="en-US" sz="3200" dirty="0">
                <a:solidFill>
                  <a:srgbClr val="0070C0"/>
                </a:solidFill>
              </a:rPr>
              <a:t>The user and the designer usually speak different language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/>
              <a:t>Embedded design requirements cont…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Variety of possible choices</a:t>
            </a:r>
          </a:p>
          <a:p>
            <a:pPr lvl="1"/>
            <a:r>
              <a:rPr lang="en-US" dirty="0"/>
              <a:t>More than 140 processor choice</a:t>
            </a:r>
          </a:p>
          <a:p>
            <a:pPr lvl="1"/>
            <a:r>
              <a:rPr lang="en-US" dirty="0"/>
              <a:t>More than 100 RTOS</a:t>
            </a:r>
          </a:p>
          <a:p>
            <a:pPr eaLnBrk="1" hangingPunct="1"/>
            <a:r>
              <a:rPr lang="en-US" dirty="0"/>
              <a:t>Experience required to arrive at optimal design</a:t>
            </a:r>
          </a:p>
          <a:p>
            <a:pPr eaLnBrk="1" hangingPunct="1"/>
            <a:r>
              <a:rPr lang="en-US" dirty="0"/>
              <a:t>Solution surface is smooth</a:t>
            </a:r>
          </a:p>
          <a:p>
            <a:pPr lvl="1" eaLnBrk="1" hangingPunct="1"/>
            <a:r>
              <a:rPr lang="en-US" dirty="0"/>
              <a:t>Adequate solution not far off from the best solution</a:t>
            </a:r>
          </a:p>
          <a:p>
            <a:pPr eaLnBrk="1" hangingPunct="1"/>
            <a:r>
              <a:rPr lang="en-US" dirty="0"/>
              <a:t>Constraints dictate the decision path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of requirement 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534400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8686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While the requirement written with the language of the customer</a:t>
            </a:r>
            <a:endParaRPr lang="en-US" sz="3200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C00000"/>
                </a:solidFill>
              </a:rPr>
              <a:t>The specification is written with the language of the designer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B050"/>
                </a:solidFill>
              </a:rPr>
              <a:t>Both talk about  “how” the final system should behave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3300" b="1" dirty="0">
                <a:solidFill>
                  <a:srgbClr val="002060"/>
                </a:solidFill>
              </a:rPr>
              <a:t>Not  “how” we are going to design the embedded system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designer should massage the requirement so that they get actionable statements about the system to be designed</a:t>
            </a:r>
          </a:p>
          <a:p>
            <a:pPr lvl="1"/>
            <a:r>
              <a:rPr lang="en-US" dirty="0"/>
              <a:t>The specification  </a:t>
            </a:r>
          </a:p>
          <a:p>
            <a:r>
              <a:rPr lang="en-US" dirty="0"/>
              <a:t>It is specified in the language of the designer </a:t>
            </a:r>
          </a:p>
          <a:p>
            <a:pPr lvl="1"/>
            <a:r>
              <a:rPr lang="en-US" dirty="0"/>
              <a:t>i.e. It is actionable </a:t>
            </a:r>
          </a:p>
          <a:p>
            <a:r>
              <a:rPr lang="en-US" dirty="0"/>
              <a:t>It serves as a contract between the customer and the designer</a:t>
            </a:r>
          </a:p>
          <a:p>
            <a:r>
              <a:rPr lang="en-US" dirty="0"/>
              <a:t>UML, a language for describing the specifications, is very helpful here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Design phase(Architecture design)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specification does not say “how” the system does things, only “what” the system does.</a:t>
            </a:r>
          </a:p>
          <a:p>
            <a:r>
              <a:rPr lang="en-US" dirty="0"/>
              <a:t>Describing “how” the system implements those functions is the purpose of the architecture</a:t>
            </a:r>
          </a:p>
          <a:p>
            <a:r>
              <a:rPr lang="en-US" dirty="0"/>
              <a:t>Here block diagram is mostly employed to model it </a:t>
            </a:r>
          </a:p>
          <a:p>
            <a:r>
              <a:rPr lang="en-US" dirty="0"/>
              <a:t>It is here that we divided the design of the embedded system into hardware and software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of S/w and H/w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Here functionality will tentatively assigned to software and hardware</a:t>
            </a:r>
          </a:p>
          <a:p>
            <a:r>
              <a:rPr lang="en-US" dirty="0"/>
              <a:t>Some requirements and constraint will dictate this partitioning</a:t>
            </a:r>
          </a:p>
          <a:p>
            <a:r>
              <a:rPr lang="en-US" dirty="0"/>
              <a:t>Performance, cost, past experience have a major role in this process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r>
              <a:rPr lang="en-US" dirty="0"/>
              <a:t>Architecture of The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95400"/>
            <a:ext cx="8534400" cy="5334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43000"/>
            <a:ext cx="7543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815687"/>
            <a:ext cx="6629400" cy="258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ES design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838200"/>
            <a:ext cx="8382000" cy="57912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This chapter includes:</a:t>
            </a:r>
          </a:p>
          <a:p>
            <a:pPr>
              <a:lnSpc>
                <a:spcPct val="150000"/>
              </a:lnSpc>
            </a:pPr>
            <a:r>
              <a:rPr lang="en-US" dirty="0"/>
              <a:t>Embedded system design methodology</a:t>
            </a:r>
          </a:p>
          <a:p>
            <a:pPr>
              <a:lnSpc>
                <a:spcPct val="150000"/>
              </a:lnSpc>
            </a:pPr>
            <a:r>
              <a:rPr lang="en-US" dirty="0"/>
              <a:t>Embedded system design life cycle</a:t>
            </a:r>
          </a:p>
          <a:p>
            <a:pPr>
              <a:lnSpc>
                <a:spcPct val="150000"/>
              </a:lnSpc>
            </a:pPr>
            <a:r>
              <a:rPr lang="en-US" dirty="0"/>
              <a:t>Embedded system design requirement</a:t>
            </a:r>
          </a:p>
          <a:p>
            <a:pPr>
              <a:lnSpc>
                <a:spcPct val="150000"/>
              </a:lnSpc>
            </a:pPr>
            <a:r>
              <a:rPr lang="en-US" dirty="0"/>
              <a:t>Embedded system design phase</a:t>
            </a:r>
          </a:p>
          <a:p>
            <a:pPr>
              <a:lnSpc>
                <a:spcPct val="150000"/>
              </a:lnSpc>
            </a:pPr>
            <a:r>
              <a:rPr lang="en-US" dirty="0"/>
              <a:t>Embedded system design components and its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24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/>
              <a:t>Iteration and implementation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Here Hardware and software paths begin to diverge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Design still very fluid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Major blocks partitioned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Boundary can still be moved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Iteration is common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Iterative implementation (</a:t>
            </a:r>
            <a:r>
              <a:rPr lang="en-US" dirty="0" err="1"/>
              <a:t>conti</a:t>
            </a:r>
            <a:r>
              <a:rPr lang="en-US" dirty="0"/>
              <a:t>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484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Major tasks in this steps includes</a:t>
            </a:r>
          </a:p>
          <a:p>
            <a:r>
              <a:rPr lang="en-US" dirty="0"/>
              <a:t>Architectural design</a:t>
            </a:r>
          </a:p>
          <a:p>
            <a:pPr lvl="1"/>
            <a:r>
              <a:rPr lang="en-US" dirty="0"/>
              <a:t>Selection of processor</a:t>
            </a:r>
          </a:p>
          <a:p>
            <a:pPr lvl="1"/>
            <a:r>
              <a:rPr lang="en-US" dirty="0"/>
              <a:t>Selection of toolset</a:t>
            </a:r>
          </a:p>
          <a:p>
            <a:pPr lvl="2"/>
            <a:r>
              <a:rPr lang="en-US" dirty="0"/>
              <a:t>Software tools and hardware tools</a:t>
            </a:r>
          </a:p>
          <a:p>
            <a:pPr lvl="2"/>
            <a:r>
              <a:rPr lang="en-US" dirty="0"/>
              <a:t>E.g. IDE, Simulator, Emulator, programmer etc.</a:t>
            </a:r>
          </a:p>
          <a:p>
            <a:r>
              <a:rPr lang="en-US" sz="4000" dirty="0"/>
              <a:t>Detail design</a:t>
            </a:r>
          </a:p>
          <a:p>
            <a:pPr lvl="1"/>
            <a:r>
              <a:rPr lang="en-US" dirty="0"/>
              <a:t>Iterative in nature</a:t>
            </a:r>
          </a:p>
          <a:p>
            <a:pPr lvl="1"/>
            <a:r>
              <a:rPr lang="en-US" dirty="0"/>
              <a:t>Incremental development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Iterative implementation</a:t>
            </a:r>
            <a:br>
              <a:rPr lang="en-US" dirty="0"/>
            </a:br>
            <a:r>
              <a:rPr lang="en-US" dirty="0"/>
              <a:t> (</a:t>
            </a:r>
            <a:r>
              <a:rPr lang="en-US" dirty="0" err="1"/>
              <a:t>conti</a:t>
            </a:r>
            <a:r>
              <a:rPr lang="en-US" dirty="0"/>
              <a:t>…)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Here both hardware and software can be done in parallel</a:t>
            </a:r>
          </a:p>
          <a:p>
            <a:pPr>
              <a:lnSpc>
                <a:spcPct val="90000"/>
              </a:lnSpc>
            </a:pPr>
            <a:r>
              <a:rPr lang="en-US" sz="2700" dirty="0"/>
              <a:t>The toolset used to the job make big difference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More tools means easy navigation on the design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dirty="0"/>
              <a:t>Hardware/software integration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Real-time nature of embedded systems leads to highly complex, non-deterministic behavior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Can only be analyzed as it occurs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Accurately modeling and simulating behavior may be very time consuming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But tools are getting better!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484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146304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46304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46304" y="62484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Product  testing and release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Testing is important when performance is key</a:t>
            </a:r>
          </a:p>
          <a:p>
            <a:pPr eaLnBrk="1" hangingPunct="1"/>
            <a:r>
              <a:rPr lang="en-US" dirty="0"/>
              <a:t>Testing and reliability more stringent</a:t>
            </a:r>
          </a:p>
          <a:p>
            <a:pPr eaLnBrk="1" hangingPunct="1"/>
            <a:r>
              <a:rPr lang="en-US" dirty="0"/>
              <a:t>Is the system performing at close to its requirement and optimal capabilities?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484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Compliance testing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Embedded systems radiate a lot of radio frequency energy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“all electronic devices must be turned off…”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If embedded designer does not consider these things, compliance engineering (CE) will fail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Software must be running to pass this test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This is often overlooked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Maintaining and upgrading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Not many tools to support applications already in the field</a:t>
            </a:r>
          </a:p>
          <a:p>
            <a:pPr eaLnBrk="1" hangingPunct="1"/>
            <a:r>
              <a:rPr lang="en-US" dirty="0"/>
              <a:t>60% of embedded engineers maintain systems</a:t>
            </a:r>
          </a:p>
          <a:p>
            <a:pPr lvl="1" eaLnBrk="1" hangingPunct="1"/>
            <a:r>
              <a:rPr lang="en-US" dirty="0"/>
              <a:t>Original engineer long gone</a:t>
            </a:r>
          </a:p>
          <a:p>
            <a:pPr lvl="1" eaLnBrk="1" hangingPunct="1"/>
            <a:r>
              <a:rPr lang="en-US" dirty="0"/>
              <a:t>Must rely on experience, any existing documentation, etc…</a:t>
            </a:r>
          </a:p>
          <a:p>
            <a:pPr lvl="1" eaLnBrk="1" hangingPunct="1"/>
            <a:r>
              <a:rPr lang="en-US" dirty="0"/>
              <a:t>Tools might be handy…</a:t>
            </a:r>
          </a:p>
          <a:p>
            <a:r>
              <a:rPr lang="en-US" dirty="0"/>
              <a:t>“time to market” must become “time to reverse engineer” and “time to insight”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371600"/>
            <a:ext cx="8153400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9698" name="Picture 2" descr="C:\Users\helo\Desktop\lecturing materials\Embedded system course materials\mix\cites\embedded system design life cycle image - Google Search_files\images_003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  <a14:imgEffect>
                      <a14:brightnessContrast bright="3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65532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Review questions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85800" y="990600"/>
            <a:ext cx="8305800" cy="5715000"/>
          </a:xfrm>
        </p:spPr>
        <p:txBody>
          <a:bodyPr/>
          <a:lstStyle/>
          <a:p>
            <a:r>
              <a:rPr lang="en-US" dirty="0"/>
              <a:t>Suppose you are going to design an embedded system which can do the following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Detect the motion of incoming person inside the room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While detecting the motion room light will automatically glow if the room is dark</a:t>
            </a:r>
          </a:p>
          <a:p>
            <a:r>
              <a:rPr lang="en-US" dirty="0"/>
              <a:t>List down the components to design this system</a:t>
            </a:r>
          </a:p>
          <a:p>
            <a:r>
              <a:rPr lang="en-US" dirty="0"/>
              <a:t>Identify which is input, process and output component</a:t>
            </a:r>
          </a:p>
          <a:p>
            <a:r>
              <a:rPr lang="en-US" dirty="0"/>
              <a:t>Write the function of each components for the system</a:t>
            </a:r>
          </a:p>
          <a:p>
            <a:r>
              <a:rPr lang="en-US" dirty="0"/>
              <a:t>Design the architecture of the system</a:t>
            </a:r>
          </a:p>
        </p:txBody>
      </p:sp>
    </p:spTree>
    <p:extLst>
      <p:ext uri="{BB962C8B-B14F-4D97-AF65-F5344CB8AC3E}">
        <p14:creationId xmlns:p14="http://schemas.microsoft.com/office/powerpoint/2010/main" val="2718081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/>
              <a:t>ES design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19200"/>
            <a:ext cx="7772400" cy="4800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Objective</a:t>
            </a:r>
          </a:p>
          <a:p>
            <a:r>
              <a:rPr lang="en-US" dirty="0"/>
              <a:t>Understand the embedded system design processes</a:t>
            </a:r>
          </a:p>
          <a:p>
            <a:pPr lvl="1"/>
            <a:r>
              <a:rPr lang="en-US" dirty="0"/>
              <a:t>If you don’t know where you are going, how do you know when you get there. </a:t>
            </a:r>
          </a:p>
          <a:p>
            <a:r>
              <a:rPr lang="en-US" dirty="0"/>
              <a:t>Understand the difference between embedded system design development process and standard computer software development process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/>
              <a:t>ES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Computer on the box(PC)</a:t>
            </a:r>
          </a:p>
        </p:txBody>
      </p:sp>
      <p:pic>
        <p:nvPicPr>
          <p:cNvPr id="5" name="Picture 2" descr="C:\Users\helo\Desktop\lecturing materials\Embedded system course materials\mix\cites\embedded system development life image - Google Search_files\images_0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7010400" cy="4779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ES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Computer on the chip microcontrollers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0"/>
            <a:ext cx="7510096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ES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Why methodology for designing embedded systems </a:t>
            </a:r>
          </a:p>
          <a:p>
            <a:r>
              <a:rPr lang="en-US" sz="2800" dirty="0"/>
              <a:t>Complexity of most embedded systems</a:t>
            </a:r>
          </a:p>
          <a:p>
            <a:r>
              <a:rPr lang="en-US" sz="2800" dirty="0"/>
              <a:t>For developing automating SW/HW tools</a:t>
            </a:r>
          </a:p>
          <a:p>
            <a:r>
              <a:rPr lang="en-US" sz="2800" dirty="0"/>
              <a:t>Interdisciplinary nature of embedded systems</a:t>
            </a:r>
          </a:p>
          <a:p>
            <a:pPr lvl="1"/>
            <a:r>
              <a:rPr lang="en-US" sz="2800" dirty="0"/>
              <a:t>Communication between different departments</a:t>
            </a:r>
          </a:p>
          <a:p>
            <a:pPr lvl="2"/>
            <a:r>
              <a:rPr lang="en-US" sz="2800" dirty="0"/>
              <a:t>Hardware</a:t>
            </a:r>
          </a:p>
          <a:p>
            <a:pPr lvl="2"/>
            <a:r>
              <a:rPr lang="en-US" sz="2800" dirty="0"/>
              <a:t>software</a:t>
            </a:r>
          </a:p>
          <a:p>
            <a:pPr lvl="1"/>
            <a:r>
              <a:rPr lang="en-US" sz="2800" dirty="0"/>
              <a:t>Team based embedded systems projects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ES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19200"/>
            <a:ext cx="77724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Embedded system design methodology</a:t>
            </a:r>
          </a:p>
          <a:p>
            <a:r>
              <a:rPr lang="en-US" sz="2800" dirty="0"/>
              <a:t>There are different methods of designing and developing embedded systems </a:t>
            </a:r>
          </a:p>
          <a:p>
            <a:r>
              <a:rPr lang="en-US" sz="2800" dirty="0"/>
              <a:t>Most of them are inherited (similar to) from software development process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en-US" sz="3100" dirty="0"/>
              <a:t>ES design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458200" cy="5410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Embedded system design lifecycle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981200"/>
            <a:ext cx="697200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ES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839200" cy="5181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4478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5432</TotalTime>
  <Words>883</Words>
  <Application>Microsoft Office PowerPoint</Application>
  <PresentationFormat>On-screen Show (4:3)</PresentationFormat>
  <Paragraphs>162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</vt:lpstr>
      <vt:lpstr>Franklin Gothic Book</vt:lpstr>
      <vt:lpstr>Perpetua</vt:lpstr>
      <vt:lpstr>Wingdings 2</vt:lpstr>
      <vt:lpstr>Equity</vt:lpstr>
      <vt:lpstr>DESIGN PROCESS    </vt:lpstr>
      <vt:lpstr>ES design </vt:lpstr>
      <vt:lpstr>ES design</vt:lpstr>
      <vt:lpstr>ES design</vt:lpstr>
      <vt:lpstr>ES design</vt:lpstr>
      <vt:lpstr>ES design</vt:lpstr>
      <vt:lpstr>ES design</vt:lpstr>
      <vt:lpstr>ES design</vt:lpstr>
      <vt:lpstr>ES design</vt:lpstr>
      <vt:lpstr>Embedded system design life cycle</vt:lpstr>
      <vt:lpstr>Embedded system design life cycle(phase view)</vt:lpstr>
      <vt:lpstr>Embedded design requirements </vt:lpstr>
      <vt:lpstr>Embedded design requirements cont…</vt:lpstr>
      <vt:lpstr>Example of requirement forms</vt:lpstr>
      <vt:lpstr>Specification </vt:lpstr>
      <vt:lpstr>Specification </vt:lpstr>
      <vt:lpstr>Design phase(Architecture design)</vt:lpstr>
      <vt:lpstr>Partitioning of S/w and H/w</vt:lpstr>
      <vt:lpstr>Architecture of The example</vt:lpstr>
      <vt:lpstr>Iteration and implementation</vt:lpstr>
      <vt:lpstr>Iterative implementation (conti…)</vt:lpstr>
      <vt:lpstr>Iterative implementation  (conti…)</vt:lpstr>
      <vt:lpstr>Hardware/software integration</vt:lpstr>
      <vt:lpstr>Product  testing and release</vt:lpstr>
      <vt:lpstr>Compliance testing</vt:lpstr>
      <vt:lpstr>Maintaining and upgrading</vt:lpstr>
      <vt:lpstr>Summary</vt:lpstr>
      <vt:lpstr>Review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system (ECE5702)   </dc:title>
  <dc:creator>sisay</dc:creator>
  <cp:lastModifiedBy>Misganaw</cp:lastModifiedBy>
  <cp:revision>129</cp:revision>
  <cp:lastPrinted>2018-03-21T05:33:14Z</cp:lastPrinted>
  <dcterms:created xsi:type="dcterms:W3CDTF">2006-08-16T00:00:00Z</dcterms:created>
  <dcterms:modified xsi:type="dcterms:W3CDTF">2021-05-19T07:47:37Z</dcterms:modified>
</cp:coreProperties>
</file>