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19" r:id="rId15"/>
    <p:sldId id="320" r:id="rId16"/>
    <p:sldId id="31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17" r:id="rId41"/>
    <p:sldId id="318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21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22" r:id="rId62"/>
    <p:sldId id="323" r:id="rId63"/>
    <p:sldId id="324" r:id="rId64"/>
    <p:sldId id="327" r:id="rId65"/>
    <p:sldId id="325" r:id="rId66"/>
    <p:sldId id="326" r:id="rId67"/>
    <p:sldId id="328" r:id="rId68"/>
  </p:sldIdLst>
  <p:sldSz cx="9144000" cy="6858000" type="screen4x3"/>
  <p:notesSz cx="9210675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17251" y="0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DFADEFAB-6DAE-44F4-9048-803245F1BE15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17251" y="6630015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9F298068-F362-40B7-9AF1-58CA6076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29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17251" y="0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2294AF3-4AED-4F36-AB77-C670F62D9BA6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23875"/>
            <a:ext cx="348932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1068" y="3315614"/>
            <a:ext cx="7368540" cy="314110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015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17251" y="6630015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F33723ED-DB00-4299-AC91-6E118A55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E73D6D-F17B-41BB-9CE2-457EE35E0998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3102BC-9AD9-4204-9796-40BB8B5573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8763000" cy="3429000"/>
          </a:xfrm>
        </p:spPr>
        <p:txBody>
          <a:bodyPr/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Contents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PIC architecture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Assembly Language Directives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Assembling and linking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PIC Registers and Assembly Language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I/O programming Using Assembly and C language</a:t>
            </a:r>
          </a:p>
          <a:p>
            <a:pPr algn="just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PIC Microcontroller, its Architecture and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1373328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154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Serial Communication</a:t>
            </a:r>
          </a:p>
          <a:p>
            <a:pPr algn="just"/>
            <a:r>
              <a:rPr lang="en-US" sz="2400" dirty="0"/>
              <a:t>Serial communication is the method for transferring one-bit data at a time sequentially over a communication channel.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erial Communic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839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Individual definition</a:t>
            </a:r>
          </a:p>
        </p:txBody>
      </p:sp>
    </p:spTree>
    <p:extLst>
      <p:ext uri="{BB962C8B-B14F-4D97-AF65-F5344CB8AC3E}">
        <p14:creationId xmlns:p14="http://schemas.microsoft.com/office/powerpoint/2010/main" val="71301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USART</a:t>
            </a:r>
          </a:p>
          <a:p>
            <a:pPr algn="just"/>
            <a:r>
              <a:rPr lang="en-US" sz="2400" dirty="0"/>
              <a:t>USART is used for transmitting &amp; receiving the data bit by bit over a single wire with respect to CLK pulses. </a:t>
            </a:r>
          </a:p>
          <a:p>
            <a:pPr algn="just"/>
            <a:r>
              <a:rPr lang="en-US" sz="2400" dirty="0"/>
              <a:t>The Peripheral Interface Controller consists of two pins TXD &amp; RXD. These pins are used for transmitting &amp; receiving the data serially.</a:t>
            </a:r>
          </a:p>
          <a:p>
            <a:pPr marL="0" indent="0">
              <a:buNone/>
            </a:pPr>
            <a:r>
              <a:rPr lang="en-US" b="1" dirty="0"/>
              <a:t>SPI Protocol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used to send information between PIC microcontroller and other peripherals like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Sensors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SD cards, and shift registers.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Individual definition</a:t>
            </a:r>
          </a:p>
        </p:txBody>
      </p:sp>
    </p:spTree>
    <p:extLst>
      <p:ext uri="{BB962C8B-B14F-4D97-AF65-F5344CB8AC3E}">
        <p14:creationId xmlns:p14="http://schemas.microsoft.com/office/powerpoint/2010/main" val="316373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9154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I2C Protocol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it is a serial protocol, used to connect low-speed devices like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EEPROMS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A/D converters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microcontrollers, etc.</a:t>
            </a:r>
          </a:p>
          <a:p>
            <a:pPr marL="0" indent="0">
              <a:buNone/>
            </a:pPr>
            <a:r>
              <a:rPr lang="en-US" sz="2800" b="1" dirty="0"/>
              <a:t>Oscillators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Oscillators are used for timing generation. This microcontroller comprises of external oscillators such as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crystal oscillators or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RC oscillators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Individual definition</a:t>
            </a:r>
          </a:p>
        </p:txBody>
      </p:sp>
    </p:spTree>
    <p:extLst>
      <p:ext uri="{BB962C8B-B14F-4D97-AF65-F5344CB8AC3E}">
        <p14:creationId xmlns:p14="http://schemas.microsoft.com/office/powerpoint/2010/main" val="381741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8915400" cy="5334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/>
              <a:t>CCP Module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it works in 3-modes such as compare mode, capture mode, and PWM mode.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/>
              <a:t>Capture Mode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This mode captures the signal arrival time, or in other words, when the pin of this mode goes high, it captures the Timer1 value.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/>
              <a:t>Compare Mode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Compare mode performances as an analog comparator. When the value of the timer1 reaches a certain reference value, then it produces an o/p.</a:t>
            </a:r>
          </a:p>
          <a:p>
            <a:pPr marL="0" indent="0" algn="just">
              <a:buNone/>
            </a:pPr>
            <a:r>
              <a:rPr lang="en-US" b="1" dirty="0"/>
              <a:t>PWM Mode</a:t>
            </a:r>
          </a:p>
          <a:p>
            <a:pPr algn="just"/>
            <a:r>
              <a:rPr lang="en-US" dirty="0"/>
              <a:t>The PWM mode offers pulse width modulated o/p with a 10-bit resolution and programmable duty cycle.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Individual definition</a:t>
            </a:r>
          </a:p>
        </p:txBody>
      </p:sp>
    </p:spTree>
    <p:extLst>
      <p:ext uri="{BB962C8B-B14F-4D97-AF65-F5344CB8AC3E}">
        <p14:creationId xmlns:p14="http://schemas.microsoft.com/office/powerpoint/2010/main" val="347853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Pin diagram of PIC16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839200" cy="5791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248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9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Pin Diagram of PIC18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472" y="762000"/>
            <a:ext cx="8915400" cy="5791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4675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1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Criteria for choosing microcontroller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Speed</a:t>
            </a:r>
          </a:p>
          <a:p>
            <a:pPr>
              <a:lnSpc>
                <a:spcPct val="150000"/>
              </a:lnSpc>
            </a:pPr>
            <a:r>
              <a:rPr lang="en-US" dirty="0"/>
              <a:t>Packaging</a:t>
            </a:r>
          </a:p>
          <a:p>
            <a:pPr>
              <a:lnSpc>
                <a:spcPct val="150000"/>
              </a:lnSpc>
            </a:pPr>
            <a:r>
              <a:rPr lang="en-US" dirty="0"/>
              <a:t>Power consumption </a:t>
            </a:r>
          </a:p>
          <a:p>
            <a:pPr>
              <a:lnSpc>
                <a:spcPct val="150000"/>
              </a:lnSpc>
            </a:pPr>
            <a:r>
              <a:rPr lang="en-US" dirty="0"/>
              <a:t>Amount of ROM</a:t>
            </a:r>
          </a:p>
          <a:p>
            <a:pPr>
              <a:lnSpc>
                <a:spcPct val="150000"/>
              </a:lnSpc>
            </a:pPr>
            <a:r>
              <a:rPr lang="en-US" dirty="0"/>
              <a:t>Number of I/O and timer</a:t>
            </a:r>
          </a:p>
          <a:p>
            <a:pPr>
              <a:lnSpc>
                <a:spcPct val="150000"/>
              </a:lnSpc>
            </a:pPr>
            <a:r>
              <a:rPr lang="en-US" dirty="0"/>
              <a:t>Cost per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3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PIC Register and Assembly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8915400" cy="556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PIC have three Registers which are: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WREG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FR(GPR &amp; SFR)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STATUS Registers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All register of PIC 18  have size of 8 bit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WREG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MOVLW instruction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33CC"/>
                </a:solidFill>
              </a:rPr>
              <a:t>MOVLW K </a:t>
            </a:r>
            <a:r>
              <a:rPr lang="en-US" sz="2400" dirty="0"/>
              <a:t>; move literal value K into WREG</a:t>
            </a:r>
            <a:br>
              <a:rPr lang="en-US" sz="2400" dirty="0"/>
            </a:br>
            <a:r>
              <a:rPr lang="en-US" sz="2400" dirty="0">
                <a:solidFill>
                  <a:srgbClr val="3333CC"/>
                </a:solidFill>
              </a:rPr>
              <a:t>MOVLW 25H</a:t>
            </a:r>
            <a:br>
              <a:rPr lang="en-US" sz="2400" dirty="0">
                <a:solidFill>
                  <a:srgbClr val="3333CC"/>
                </a:solidFill>
              </a:rPr>
            </a:br>
            <a:r>
              <a:rPr lang="en-US" sz="2400" dirty="0">
                <a:solidFill>
                  <a:srgbClr val="3333CC"/>
                </a:solidFill>
              </a:rPr>
              <a:t>MOVLW 7F2H </a:t>
            </a:r>
            <a:r>
              <a:rPr lang="en-US" sz="2400" dirty="0"/>
              <a:t>; illegal 7F2H &gt; 8 bits (FFH), become F2H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32683"/>
            <a:ext cx="60674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97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79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209800"/>
            <a:ext cx="632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ADDLW instruction</a:t>
            </a:r>
            <a:endParaRPr lang="en-US" dirty="0"/>
          </a:p>
          <a:p>
            <a:pPr algn="just"/>
            <a:r>
              <a:rPr lang="en-US" sz="2400" dirty="0">
                <a:solidFill>
                  <a:srgbClr val="3333CC"/>
                </a:solidFill>
              </a:rPr>
              <a:t>ADDLW K </a:t>
            </a:r>
            <a:r>
              <a:rPr lang="en-US" sz="2400" dirty="0"/>
              <a:t>; ADD literal value K to WREG</a:t>
            </a:r>
          </a:p>
          <a:p>
            <a:pPr algn="just"/>
            <a:r>
              <a:rPr lang="en-US" sz="2400" dirty="0">
                <a:solidFill>
                  <a:srgbClr val="3333CC"/>
                </a:solidFill>
              </a:rPr>
              <a:t>MOVLW 25H</a:t>
            </a:r>
          </a:p>
          <a:p>
            <a:pPr algn="just"/>
            <a:r>
              <a:rPr lang="en-US" sz="2400" dirty="0">
                <a:solidFill>
                  <a:srgbClr val="3333CC"/>
                </a:solidFill>
              </a:rPr>
              <a:t>ADDLW 34H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5638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PIC Register and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35368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WREG register and ALU using literal value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16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PIC Register and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11371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PIC microcontroller and its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154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2" y="1143000"/>
            <a:ext cx="849686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8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File register (data RAM)</a:t>
            </a:r>
            <a:br>
              <a:rPr lang="en-US" dirty="0"/>
            </a:br>
            <a:r>
              <a:rPr lang="en-US" dirty="0"/>
              <a:t>Can be categorized as: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Special functional registers (SFRs)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ALU status, timers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serial communication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I/O ports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ADC, </a:t>
            </a:r>
            <a:r>
              <a:rPr lang="en-US" dirty="0" err="1"/>
              <a:t>etc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General-purpose registers (GPRs)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Data storage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PIC Register and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406691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PIC18 Memory Access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83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PIC Register and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319917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915400" cy="55626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File register (data RAM)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special functional registers (SFRs)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ALU status, timers, serial communication, I/O ports, ADC, </a:t>
            </a:r>
            <a:r>
              <a:rPr lang="en-US" sz="2400" dirty="0" err="1"/>
              <a:t>etc</a:t>
            </a:r>
            <a:endParaRPr lang="en-US" sz="2400" dirty="0"/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General-purpose registers (GPRs)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Data storage</a:t>
            </a:r>
          </a:p>
          <a:p>
            <a:pPr marL="0" indent="0" algn="just">
              <a:buNone/>
            </a:pPr>
            <a:r>
              <a:rPr lang="en-US" b="1" dirty="0"/>
              <a:t>File registers of PIC12, PIC16, and PIC18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7429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PIC Register and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217495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File register allocation in PIC18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5791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PIC Register and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2570207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9154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PIC18 banks and access bank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8" y="1752600"/>
            <a:ext cx="87058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PIC Register and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4234089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PIC18 banks</a:t>
            </a:r>
            <a:endParaRPr lang="en-US" dirty="0"/>
          </a:p>
          <a:p>
            <a:pPr algn="just">
              <a:buFont typeface="Wingdings" pitchFamily="2" charset="2"/>
              <a:buChar char="ü"/>
            </a:pPr>
            <a:r>
              <a:rPr lang="en-US" dirty="0"/>
              <a:t>4096 registers are divided into 16 banks. Only one bank is active at a time.</a:t>
            </a:r>
          </a:p>
          <a:p>
            <a:pPr marL="0" indent="0" algn="just">
              <a:buNone/>
            </a:pPr>
            <a:r>
              <a:rPr lang="en-US" b="1" dirty="0"/>
              <a:t>Bank switching</a:t>
            </a:r>
            <a:endParaRPr lang="en-US" dirty="0"/>
          </a:p>
          <a:p>
            <a:pPr algn="just">
              <a:buFont typeface="Wingdings" pitchFamily="2" charset="2"/>
              <a:buChar char="ü"/>
            </a:pPr>
            <a:r>
              <a:rPr lang="en-US" dirty="0"/>
              <a:t>When operating on a register in a different bank, bank switching is needed.</a:t>
            </a:r>
          </a:p>
          <a:p>
            <a:pPr marL="0" indent="0" algn="just">
              <a:buNone/>
            </a:pPr>
            <a:r>
              <a:rPr lang="en-US" b="1" dirty="0"/>
              <a:t>Access bank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/>
              <a:t>is created to minimize the problems of bank switching.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PIC Register and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1723638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1816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Instructions with default access bank</a:t>
            </a:r>
            <a:endParaRPr lang="en-US" dirty="0"/>
          </a:p>
          <a:p>
            <a:pPr marL="0" indent="0" algn="just">
              <a:buNone/>
            </a:pPr>
            <a:r>
              <a:rPr lang="en-US" sz="2400" b="1" dirty="0"/>
              <a:t>MOVWF</a:t>
            </a:r>
            <a:r>
              <a:rPr lang="en-US" sz="2400" dirty="0"/>
              <a:t> instruction</a:t>
            </a:r>
          </a:p>
          <a:p>
            <a:pPr marL="0" indent="0" algn="just">
              <a:buNone/>
            </a:pPr>
            <a:r>
              <a:rPr lang="en-US" sz="2400" b="1" dirty="0"/>
              <a:t>F</a:t>
            </a:r>
            <a:r>
              <a:rPr lang="en-US" sz="2400" dirty="0"/>
              <a:t> stands for a location in file register</a:t>
            </a:r>
          </a:p>
          <a:p>
            <a:pPr marL="0" indent="0" algn="just">
              <a:buNone/>
            </a:pPr>
            <a:r>
              <a:rPr lang="en-US" b="1" dirty="0"/>
              <a:t>Ex. 1</a:t>
            </a:r>
            <a:endParaRPr lang="en-US" dirty="0"/>
          </a:p>
          <a:p>
            <a:pPr marL="0" indent="0" algn="just">
              <a:buNone/>
            </a:pPr>
            <a:r>
              <a:rPr lang="en-US" sz="2400" dirty="0">
                <a:solidFill>
                  <a:srgbClr val="3333CC"/>
                </a:solidFill>
              </a:rPr>
              <a:t>MOVLW 55H</a:t>
            </a:r>
          </a:p>
          <a:p>
            <a:pPr marL="0" indent="0" algn="just">
              <a:buNone/>
            </a:pPr>
            <a:r>
              <a:rPr lang="en-US" sz="2400" dirty="0"/>
              <a:t>MOVWF PORTB ; copy WREG contents to port B</a:t>
            </a:r>
          </a:p>
          <a:p>
            <a:pPr marL="0" indent="0" algn="just">
              <a:buNone/>
            </a:pPr>
            <a:r>
              <a:rPr lang="en-US" b="1" dirty="0"/>
              <a:t>Ex. 2</a:t>
            </a:r>
            <a:endParaRPr lang="en-US" dirty="0"/>
          </a:p>
          <a:p>
            <a:pPr marL="0" indent="0" algn="just">
              <a:buNone/>
            </a:pPr>
            <a:r>
              <a:rPr lang="en-US" sz="2400" dirty="0">
                <a:solidFill>
                  <a:srgbClr val="3333CC"/>
                </a:solidFill>
              </a:rPr>
              <a:t>MOVLW 99H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3333CC"/>
                </a:solidFill>
              </a:rPr>
              <a:t>MOVWF 12H ; </a:t>
            </a:r>
            <a:r>
              <a:rPr lang="en-US" sz="2400" dirty="0"/>
              <a:t>copy WREG contents to location 12h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49" y="1628633"/>
            <a:ext cx="35813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864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219200"/>
            <a:ext cx="80010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More instructions involving WREG and access bank</a:t>
            </a:r>
            <a:br>
              <a:rPr lang="en-US" b="1" dirty="0"/>
            </a:br>
            <a:r>
              <a:rPr lang="en-US" b="1" dirty="0">
                <a:solidFill>
                  <a:srgbClr val="3333CC"/>
                </a:solidFill>
              </a:rPr>
              <a:t>ADDWF </a:t>
            </a:r>
            <a:r>
              <a:rPr lang="en-US" b="1" dirty="0" err="1">
                <a:solidFill>
                  <a:srgbClr val="3333CC"/>
                </a:solidFill>
              </a:rPr>
              <a:t>fileReg</a:t>
            </a:r>
            <a:r>
              <a:rPr lang="en-US" b="1" dirty="0">
                <a:solidFill>
                  <a:srgbClr val="3333CC"/>
                </a:solidFill>
              </a:rPr>
              <a:t>, D</a:t>
            </a:r>
            <a:br>
              <a:rPr lang="en-US" dirty="0"/>
            </a:br>
            <a:r>
              <a:rPr lang="en-US" sz="2400" dirty="0"/>
              <a:t>Add the contents of WREG and a file register</a:t>
            </a:r>
            <a:br>
              <a:rPr lang="en-US" sz="2400" dirty="0"/>
            </a:br>
            <a:r>
              <a:rPr lang="en-US" sz="2400" dirty="0"/>
              <a:t>If D=0, p result is placed in WREG</a:t>
            </a:r>
            <a:br>
              <a:rPr lang="en-US" sz="2400" dirty="0"/>
            </a:br>
            <a:r>
              <a:rPr lang="en-US" sz="2400" dirty="0"/>
              <a:t>If D=1, result is placed in file register</a:t>
            </a:r>
            <a:br>
              <a:rPr lang="en-US" dirty="0"/>
            </a:br>
            <a:r>
              <a:rPr lang="en-US" b="1" dirty="0"/>
              <a:t>Ex1</a:t>
            </a:r>
            <a:br>
              <a:rPr lang="en-US" dirty="0"/>
            </a:br>
            <a:r>
              <a:rPr lang="en-US" sz="2400" dirty="0">
                <a:solidFill>
                  <a:srgbClr val="3333CC"/>
                </a:solidFill>
              </a:rPr>
              <a:t>MOVLW 28H</a:t>
            </a:r>
            <a:br>
              <a:rPr lang="en-US" sz="2400" dirty="0">
                <a:solidFill>
                  <a:srgbClr val="3333CC"/>
                </a:solidFill>
              </a:rPr>
            </a:br>
            <a:r>
              <a:rPr lang="en-US" sz="2400" dirty="0">
                <a:solidFill>
                  <a:srgbClr val="3333CC"/>
                </a:solidFill>
              </a:rPr>
              <a:t>MOVWF 5H</a:t>
            </a:r>
            <a:br>
              <a:rPr lang="en-US" sz="2400" dirty="0">
                <a:solidFill>
                  <a:srgbClr val="3333CC"/>
                </a:solidFill>
              </a:rPr>
            </a:br>
            <a:r>
              <a:rPr lang="en-US" sz="2400" dirty="0">
                <a:solidFill>
                  <a:srgbClr val="3333CC"/>
                </a:solidFill>
              </a:rPr>
              <a:t>MOVLW 56H</a:t>
            </a:r>
            <a:br>
              <a:rPr lang="en-US" sz="2400" dirty="0">
                <a:solidFill>
                  <a:srgbClr val="3333CC"/>
                </a:solidFill>
              </a:rPr>
            </a:br>
            <a:r>
              <a:rPr lang="en-US" sz="2400" dirty="0">
                <a:solidFill>
                  <a:srgbClr val="3333CC"/>
                </a:solidFill>
              </a:rPr>
              <a:t>ADDWF 5H, 0 or ADDWF 5H, 1</a:t>
            </a:r>
            <a:br>
              <a:rPr lang="en-US" sz="2400" dirty="0">
                <a:solidFill>
                  <a:srgbClr val="3333CC"/>
                </a:solidFill>
              </a:rPr>
            </a:br>
            <a:r>
              <a:rPr lang="en-US" sz="2400" dirty="0">
                <a:solidFill>
                  <a:srgbClr val="3333CC"/>
                </a:solidFill>
              </a:rPr>
              <a:t>(ADDWF 5H, W or ADDWF 5H, F)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WREG, </a:t>
            </a:r>
            <a:r>
              <a:rPr lang="en-US" b="1" dirty="0" err="1"/>
              <a:t>fileReg</a:t>
            </a:r>
            <a:r>
              <a:rPr lang="en-US" b="1" dirty="0"/>
              <a:t>, and ALU in PIC18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1"/>
            <a:ext cx="73247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431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ALU instructions using WREG and file </a:t>
            </a:r>
            <a:r>
              <a:rPr lang="en-US" b="1" dirty="0" err="1"/>
              <a:t>Reg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77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/>
              <a:t>PIC and it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9932" y="990600"/>
            <a:ext cx="8801668" cy="54864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What is a Peripheral Interface Controller?</a:t>
            </a:r>
          </a:p>
          <a:p>
            <a:pPr algn="just"/>
            <a:r>
              <a:rPr lang="en-US" sz="2400" dirty="0"/>
              <a:t>PIC (peripheral Interface Controller) is the world’s smallest microcontroller that can be programmed to carry out a vast range of tasks. </a:t>
            </a:r>
          </a:p>
          <a:p>
            <a:pPr marL="0" indent="0" algn="just">
              <a:buNone/>
            </a:pPr>
            <a:r>
              <a:rPr lang="en-US" b="1" dirty="0"/>
              <a:t>Advantages</a:t>
            </a:r>
          </a:p>
          <a:p>
            <a:pPr algn="just"/>
            <a:r>
              <a:rPr lang="en-US" sz="2400" dirty="0"/>
              <a:t>low power consumption </a:t>
            </a:r>
          </a:p>
          <a:p>
            <a:pPr algn="just"/>
            <a:r>
              <a:rPr lang="en-US" sz="2400" dirty="0"/>
              <a:t>high performance </a:t>
            </a:r>
          </a:p>
          <a:p>
            <a:pPr algn="just"/>
            <a:r>
              <a:rPr lang="en-US" sz="2400" dirty="0"/>
              <a:t>supports hardware and software tools such as simulators, compilers, and debuggers.</a:t>
            </a:r>
          </a:p>
          <a:p>
            <a:pPr algn="just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9932" y="6248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</a:rPr>
              <a:t>2</a:t>
            </a:r>
          </a:p>
        </p:txBody>
      </p:sp>
      <p:pic>
        <p:nvPicPr>
          <p:cNvPr id="5" name="Picture 4" descr="Peripheral Interface Controll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1"/>
            <a:ext cx="3886200" cy="2384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143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File register instructions</a:t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848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460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458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COMF instruction</a:t>
            </a:r>
            <a:br>
              <a:rPr lang="en-US" dirty="0"/>
            </a:br>
            <a:r>
              <a:rPr lang="en-US" sz="2400" dirty="0"/>
              <a:t>Complements (inverts) the content of file register</a:t>
            </a:r>
            <a:br>
              <a:rPr lang="en-US" dirty="0"/>
            </a:br>
            <a:r>
              <a:rPr lang="en-US" b="1" dirty="0"/>
              <a:t> Ex1</a:t>
            </a:r>
            <a:br>
              <a:rPr lang="en-US" dirty="0"/>
            </a:br>
            <a:r>
              <a:rPr lang="en-US" sz="2400" dirty="0">
                <a:solidFill>
                  <a:srgbClr val="3333CC"/>
                </a:solidFill>
              </a:rPr>
              <a:t>MOVLW 55H</a:t>
            </a:r>
            <a:br>
              <a:rPr lang="en-US" sz="2400" dirty="0">
                <a:solidFill>
                  <a:srgbClr val="3333CC"/>
                </a:solidFill>
              </a:rPr>
            </a:br>
            <a:r>
              <a:rPr lang="en-US" sz="2400" dirty="0">
                <a:solidFill>
                  <a:srgbClr val="3333CC"/>
                </a:solidFill>
              </a:rPr>
              <a:t>MOVWF PORTB</a:t>
            </a:r>
            <a:br>
              <a:rPr lang="en-US" sz="2400" dirty="0">
                <a:solidFill>
                  <a:srgbClr val="3333CC"/>
                </a:solidFill>
              </a:rPr>
            </a:br>
            <a:r>
              <a:rPr lang="en-US" sz="2400" dirty="0">
                <a:solidFill>
                  <a:srgbClr val="3333CC"/>
                </a:solidFill>
              </a:rPr>
              <a:t>COMF PORTB, F ; 55H (01010101) </a:t>
            </a:r>
            <a:r>
              <a:rPr lang="en-US" sz="2400" dirty="0"/>
              <a:t>……&gt;</a:t>
            </a:r>
            <a:r>
              <a:rPr lang="en-US" sz="2400" dirty="0">
                <a:solidFill>
                  <a:srgbClr val="3333CC"/>
                </a:solidFill>
              </a:rPr>
              <a:t>AAH (10101010H)</a:t>
            </a:r>
            <a:br>
              <a:rPr lang="en-US" dirty="0"/>
            </a:br>
            <a:r>
              <a:rPr lang="en-US" dirty="0"/>
              <a:t> Write a program to toggle PORTB continuously forever</a:t>
            </a:r>
            <a:br>
              <a:rPr lang="en-US" dirty="0"/>
            </a:br>
            <a:r>
              <a:rPr lang="en-US" dirty="0" err="1"/>
              <a:t>Ans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solidFill>
                  <a:srgbClr val="3333CC"/>
                </a:solidFill>
              </a:rPr>
              <a:t>MOVLW 55H</a:t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3333CC"/>
                </a:solidFill>
              </a:rPr>
              <a:t>MOVWF PORTB</a:t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3333CC"/>
                </a:solidFill>
              </a:rPr>
              <a:t>B1 COMF PORTB</a:t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>
                <a:solidFill>
                  <a:srgbClr val="3333CC"/>
                </a:solidFill>
              </a:rPr>
              <a:t>GOTO B1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37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610600" cy="563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DECF instruction</a:t>
            </a:r>
            <a:br>
              <a:rPr lang="en-US" dirty="0"/>
            </a:br>
            <a:r>
              <a:rPr lang="en-US" sz="2400" dirty="0"/>
              <a:t>Subtract one from the content of file </a:t>
            </a:r>
            <a:r>
              <a:rPr lang="en-US" sz="2400" dirty="0" err="1"/>
              <a:t>Reg</a:t>
            </a:r>
            <a:br>
              <a:rPr lang="en-US" dirty="0"/>
            </a:br>
            <a:r>
              <a:rPr lang="en-US" b="1" dirty="0"/>
              <a:t> Ex1</a:t>
            </a:r>
            <a:br>
              <a:rPr lang="en-US" dirty="0"/>
            </a:br>
            <a:r>
              <a:rPr lang="en-US" sz="2400" dirty="0">
                <a:solidFill>
                  <a:srgbClr val="3333CC"/>
                </a:solidFill>
              </a:rPr>
              <a:t>MOVLW 3</a:t>
            </a:r>
            <a:br>
              <a:rPr lang="en-US" sz="2400" dirty="0">
                <a:solidFill>
                  <a:srgbClr val="3333CC"/>
                </a:solidFill>
              </a:rPr>
            </a:br>
            <a:r>
              <a:rPr lang="en-US" sz="2400" dirty="0">
                <a:solidFill>
                  <a:srgbClr val="3333CC"/>
                </a:solidFill>
              </a:rPr>
              <a:t>MOVWF 20H</a:t>
            </a:r>
            <a:br>
              <a:rPr lang="en-US" sz="2400" dirty="0">
                <a:solidFill>
                  <a:srgbClr val="3333CC"/>
                </a:solidFill>
              </a:rPr>
            </a:br>
            <a:r>
              <a:rPr lang="en-US" sz="2400" dirty="0">
                <a:solidFill>
                  <a:srgbClr val="3333CC"/>
                </a:solidFill>
              </a:rPr>
              <a:t>DECF 0x20, F ; </a:t>
            </a:r>
            <a:r>
              <a:rPr lang="en-US" sz="2400" dirty="0" err="1">
                <a:solidFill>
                  <a:srgbClr val="3333CC"/>
                </a:solidFill>
              </a:rPr>
              <a:t>loc</a:t>
            </a:r>
            <a:r>
              <a:rPr lang="en-US" sz="2400" dirty="0">
                <a:solidFill>
                  <a:srgbClr val="3333CC"/>
                </a:solidFill>
              </a:rPr>
              <a:t> 20H has 2</a:t>
            </a:r>
            <a:br>
              <a:rPr lang="en-US" sz="2400" dirty="0">
                <a:solidFill>
                  <a:srgbClr val="3333CC"/>
                </a:solidFill>
              </a:rPr>
            </a:br>
            <a:r>
              <a:rPr lang="en-US" sz="2400" dirty="0">
                <a:solidFill>
                  <a:srgbClr val="3333CC"/>
                </a:solidFill>
              </a:rPr>
              <a:t>DECF 0x20, W ; </a:t>
            </a:r>
            <a:r>
              <a:rPr lang="en-US" sz="2400" dirty="0" err="1">
                <a:solidFill>
                  <a:srgbClr val="3333CC"/>
                </a:solidFill>
              </a:rPr>
              <a:t>loc</a:t>
            </a:r>
            <a:r>
              <a:rPr lang="en-US" sz="2400" dirty="0">
                <a:solidFill>
                  <a:srgbClr val="3333CC"/>
                </a:solidFill>
              </a:rPr>
              <a:t> 20H still has 2 but WREG = 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12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4582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MOVF instruction</a:t>
            </a:r>
            <a:br>
              <a:rPr lang="en-US" dirty="0"/>
            </a:br>
            <a:r>
              <a:rPr lang="en-US" b="1" dirty="0"/>
              <a:t>MOVF </a:t>
            </a:r>
            <a:r>
              <a:rPr lang="en-US" b="1" dirty="0" err="1"/>
              <a:t>filereg</a:t>
            </a:r>
            <a:r>
              <a:rPr lang="en-US" b="1" dirty="0"/>
              <a:t>, D</a:t>
            </a:r>
            <a:br>
              <a:rPr lang="en-US" dirty="0"/>
            </a:br>
            <a:r>
              <a:rPr lang="en-US" dirty="0"/>
              <a:t>Copy the content of file </a:t>
            </a:r>
            <a:r>
              <a:rPr lang="en-US" dirty="0" err="1"/>
              <a:t>Reg</a:t>
            </a:r>
            <a:r>
              <a:rPr lang="en-US" dirty="0"/>
              <a:t> to WREG or itself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Write a program to read data from </a:t>
            </a:r>
            <a:r>
              <a:rPr lang="en-US" dirty="0" err="1"/>
              <a:t>PortB</a:t>
            </a:r>
            <a:r>
              <a:rPr lang="en-US" dirty="0"/>
              <a:t> and send to</a:t>
            </a:r>
            <a:br>
              <a:rPr lang="en-US" dirty="0"/>
            </a:br>
            <a:r>
              <a:rPr lang="en-US" dirty="0"/>
              <a:t>PORTC continuously</a:t>
            </a:r>
            <a:br>
              <a:rPr lang="en-US" dirty="0"/>
            </a:br>
            <a:r>
              <a:rPr lang="en-US" b="1" dirty="0" err="1"/>
              <a:t>Ans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>
                <a:solidFill>
                  <a:srgbClr val="3333CC"/>
                </a:solidFill>
              </a:rPr>
              <a:t>AGAIN      MOVF    PORTB,    W</a:t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3333CC"/>
                </a:solidFill>
              </a:rPr>
              <a:t>MOVWF    PORTC</a:t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3333CC"/>
                </a:solidFill>
              </a:rPr>
              <a:t>GOTO        AGAIN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MOVFF instruction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Move data directly among file </a:t>
            </a:r>
            <a:r>
              <a:rPr lang="en-US" dirty="0" err="1"/>
              <a:t>Reg</a:t>
            </a:r>
            <a:r>
              <a:rPr lang="en-US" dirty="0"/>
              <a:t> locations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32-bit instruction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45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915400" cy="541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5943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045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8991600" cy="5257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Write a program to read data from </a:t>
            </a:r>
            <a:r>
              <a:rPr lang="en-US" dirty="0" err="1"/>
              <a:t>PortB</a:t>
            </a:r>
            <a:r>
              <a:rPr lang="en-US" dirty="0"/>
              <a:t> and send to PORTC continuously</a:t>
            </a:r>
            <a:br>
              <a:rPr lang="en-US" dirty="0"/>
            </a:br>
            <a:r>
              <a:rPr lang="en-US" b="1" dirty="0" err="1"/>
              <a:t>Ans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>
                <a:solidFill>
                  <a:srgbClr val="3333CC"/>
                </a:solidFill>
              </a:rPr>
              <a:t>AGAIN   MOVFF    PORTB,    PORTC</a:t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3333CC"/>
                </a:solidFill>
              </a:rPr>
              <a:t>GOTO    AGAIN</a:t>
            </a:r>
            <a:br>
              <a:rPr lang="en-US" dirty="0">
                <a:solidFill>
                  <a:srgbClr val="3333CC"/>
                </a:solidFill>
              </a:rPr>
            </a:b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716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306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8915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GOTO instruction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32-bit instruction</a:t>
            </a:r>
            <a:br>
              <a:rPr lang="en-US" dirty="0"/>
            </a:b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414588"/>
            <a:ext cx="48672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971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9067800" cy="5257800"/>
          </a:xfrm>
        </p:spPr>
        <p:txBody>
          <a:bodyPr/>
          <a:lstStyle/>
          <a:p>
            <a:r>
              <a:rPr lang="en-US" b="1" dirty="0"/>
              <a:t>PIC18 status register</a:t>
            </a:r>
            <a:br>
              <a:rPr lang="en-US" dirty="0"/>
            </a:b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007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916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Status register example</a:t>
            </a:r>
            <a:br>
              <a:rPr lang="en-US" dirty="0"/>
            </a:b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3" y="1571767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9968"/>
            <a:ext cx="8610600" cy="420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79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90678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Instruction that affect flag bits</a:t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162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96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Individual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Central Processing Unit (CPU)</a:t>
            </a:r>
          </a:p>
          <a:p>
            <a:pPr algn="just"/>
            <a:r>
              <a:rPr lang="en-US" sz="2400" dirty="0"/>
              <a:t>PIC microcontroller’s CPU is not different like other microcontroller CPU, which includes the ALU, controller unit, the memory unit, and accumulator.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800" b="1" dirty="0"/>
              <a:t>Memory Organization</a:t>
            </a:r>
          </a:p>
          <a:p>
            <a:pPr algn="just"/>
            <a:r>
              <a:rPr lang="en-US" sz="2400" dirty="0"/>
              <a:t>The memory module in the PIC microcontroller architecture consists of Random Access Memory, Read Only Memory and STACK.</a:t>
            </a:r>
          </a:p>
          <a:p>
            <a:pPr algn="just"/>
            <a:endParaRPr lang="en-US" sz="2400" dirty="0"/>
          </a:p>
        </p:txBody>
      </p:sp>
      <p:pic>
        <p:nvPicPr>
          <p:cNvPr id="4" name="Picture 3" descr="Memory Organiz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5099" y="2857499"/>
            <a:ext cx="2514601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608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Assembling and linking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763000" cy="5562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There are 4 steps to create, assemble, and run an assembly language</a:t>
            </a:r>
          </a:p>
          <a:p>
            <a:pPr>
              <a:lnSpc>
                <a:spcPct val="150000"/>
              </a:lnSpc>
            </a:pPr>
            <a:r>
              <a:rPr lang="en-US" dirty="0"/>
              <a:t>Write code assembly code on editor like MPLAB, MS-DOS </a:t>
            </a:r>
          </a:p>
          <a:p>
            <a:pPr>
              <a:lnSpc>
                <a:spcPct val="150000"/>
              </a:lnSpc>
            </a:pPr>
            <a:r>
              <a:rPr lang="en-US" dirty="0"/>
              <a:t>The ‘</a:t>
            </a:r>
            <a:r>
              <a:rPr lang="en-US" dirty="0" err="1"/>
              <a:t>asm</a:t>
            </a:r>
            <a:r>
              <a:rPr lang="en-US" dirty="0"/>
              <a:t>’ file which contains the source file written in step1 fed into microcontroller assembler</a:t>
            </a:r>
          </a:p>
          <a:p>
            <a:pPr>
              <a:lnSpc>
                <a:spcPct val="150000"/>
              </a:lnSpc>
            </a:pPr>
            <a:r>
              <a:rPr lang="en-US" dirty="0"/>
              <a:t>Linker integrate with assembler and change one or more object file to absolute file</a:t>
            </a:r>
          </a:p>
          <a:p>
            <a:pPr>
              <a:lnSpc>
                <a:spcPct val="150000"/>
              </a:lnSpc>
            </a:pPr>
            <a:r>
              <a:rPr lang="en-US" dirty="0"/>
              <a:t>Finally linker produce HEX file and loaded into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3797180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Assembling and linking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56259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759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/>
              <a:t>Assembly language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91600" cy="548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ORG (origin) </a:t>
            </a:r>
            <a:r>
              <a:rPr lang="en-US" dirty="0"/>
              <a:t>– The origin directive is used to indicate the beginning of the address.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EQU (equate) </a:t>
            </a:r>
            <a:r>
              <a:rPr lang="en-US" dirty="0"/>
              <a:t>– It is used to define a constant without occupying a memory location.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END directive </a:t>
            </a:r>
            <a:r>
              <a:rPr lang="en-US" dirty="0"/>
              <a:t>– It indicates the end of the source (</a:t>
            </a:r>
            <a:r>
              <a:rPr lang="en-US" dirty="0" err="1"/>
              <a:t>asm</a:t>
            </a:r>
            <a:r>
              <a:rPr lang="en-US" dirty="0"/>
              <a:t>) file.</a:t>
            </a:r>
          </a:p>
          <a:p>
            <a:pPr>
              <a:lnSpc>
                <a:spcPct val="150000"/>
              </a:lnSpc>
            </a:pPr>
            <a:r>
              <a:rPr lang="en-US" dirty="0"/>
              <a:t>LIST directive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3886200"/>
            <a:ext cx="8913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830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91600" cy="548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#include directive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_</a:t>
            </a:r>
            <a:r>
              <a:rPr lang="en-US" b="1" dirty="0" err="1"/>
              <a:t>config</a:t>
            </a:r>
            <a:r>
              <a:rPr lang="en-US" b="1" dirty="0"/>
              <a:t> directive: - </a:t>
            </a:r>
            <a:r>
              <a:rPr lang="en-US" dirty="0"/>
              <a:t>tells the assembler the configuration bit for the </a:t>
            </a:r>
            <a:r>
              <a:rPr lang="en-US" dirty="0" err="1"/>
              <a:t>the</a:t>
            </a:r>
            <a:r>
              <a:rPr lang="en-US" dirty="0"/>
              <a:t> targeted PIC chip</a:t>
            </a:r>
          </a:p>
          <a:p>
            <a:pPr>
              <a:lnSpc>
                <a:spcPct val="150000"/>
              </a:lnSpc>
            </a:pPr>
            <a:r>
              <a:rPr lang="en-US" b="1" dirty="0"/>
              <a:t>Radix :- </a:t>
            </a:r>
            <a:r>
              <a:rPr lang="en-US" dirty="0"/>
              <a:t>indicate weather the number system is hexadecimal or decimal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791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/>
              <a:t>Example EQU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8991600" cy="556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0115"/>
            <a:ext cx="8915400" cy="378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283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/>
              <a:t>Example EQU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916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403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I/O programming in PIC18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91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8592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91600" cy="5486400"/>
          </a:xfrm>
        </p:spPr>
        <p:txBody>
          <a:bodyPr/>
          <a:lstStyle/>
          <a:p>
            <a:r>
              <a:rPr lang="en-US" dirty="0"/>
              <a:t>As you know PIC 18 have 5 most I/O port which are, PORTA, PORTB, PORTC, PORTD &amp; PORTE</a:t>
            </a:r>
          </a:p>
          <a:p>
            <a:r>
              <a:rPr lang="en-US" dirty="0"/>
              <a:t>Each port have three main SFR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PORTx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TRISx</a:t>
            </a:r>
            <a:r>
              <a:rPr lang="en-US" dirty="0"/>
              <a:t> &amp;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LATx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43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89916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532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869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916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1430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7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1816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RAM (Random Access Memory)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 Categorized as: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GPR and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SPFR</a:t>
            </a:r>
          </a:p>
          <a:p>
            <a:pPr marL="0" indent="0" algn="just">
              <a:buNone/>
            </a:pPr>
            <a:r>
              <a:rPr lang="en-US" b="1" dirty="0"/>
              <a:t>Memory Organization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The memory organization of Peripheral Interface Controller includes the following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400" dirty="0"/>
              <a:t>Read Only Memory (ROM)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400" dirty="0"/>
              <a:t>Electrically Erasable Programmable Read Only Memory (EEPROM)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400" dirty="0"/>
              <a:t>Flash Memory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400" dirty="0"/>
              <a:t>Stack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Individual definition</a:t>
            </a:r>
          </a:p>
        </p:txBody>
      </p:sp>
    </p:spTree>
    <p:extLst>
      <p:ext uri="{BB962C8B-B14F-4D97-AF65-F5344CB8AC3E}">
        <p14:creationId xmlns:p14="http://schemas.microsoft.com/office/powerpoint/2010/main" val="2456264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63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642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TRIS Register role in inputting data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If we set </a:t>
            </a:r>
            <a:r>
              <a:rPr lang="en-US" dirty="0" err="1"/>
              <a:t>TRISx</a:t>
            </a:r>
            <a:r>
              <a:rPr lang="en-US" dirty="0"/>
              <a:t> 1: we enable a port pin as input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If we set </a:t>
            </a:r>
            <a:r>
              <a:rPr lang="en-US" dirty="0" err="1"/>
              <a:t>TRISx</a:t>
            </a:r>
            <a:r>
              <a:rPr lang="en-US" dirty="0"/>
              <a:t> 0: we enable a port pin as </a:t>
            </a:r>
            <a:r>
              <a:rPr lang="en-US" dirty="0" err="1"/>
              <a:t>ouput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1402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1588"/>
            <a:ext cx="8686799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0070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PORT A as OUTPUT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6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67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PORT A as INPUT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1"/>
            <a:ext cx="876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8452"/>
            <a:ext cx="8915400" cy="165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7037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600" dirty="0"/>
              <a:t>To make I/O For PORT B,</a:t>
            </a:r>
          </a:p>
          <a:p>
            <a:pPr marL="0" indent="0" algn="just">
              <a:buNone/>
            </a:pPr>
            <a:r>
              <a:rPr lang="en-US" sz="6600" dirty="0"/>
              <a:t>PORTC, PORTD &amp; PORTE, the same scenario with PORTA</a:t>
            </a:r>
          </a:p>
        </p:txBody>
      </p:sp>
    </p:spTree>
    <p:extLst>
      <p:ext uri="{BB962C8B-B14F-4D97-AF65-F5344CB8AC3E}">
        <p14:creationId xmlns:p14="http://schemas.microsoft.com/office/powerpoint/2010/main" val="1942761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89916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2957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30740"/>
            <a:ext cx="4419601" cy="283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9019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/>
              <a:t>I/O bit manipulation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991600" cy="556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581400"/>
            <a:ext cx="9029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8115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I/O bit manipulation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9025590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3" y="1219200"/>
            <a:ext cx="89154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828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I/O bit manipulation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8991600" cy="556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1143000"/>
            <a:ext cx="898818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6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916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I/O Ports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The PIC microcontroller consists of 5-ports, namely Port A, Port B, Port C, Port D and Port E.</a:t>
            </a:r>
          </a:p>
          <a:p>
            <a:pPr marL="0" indent="0">
              <a:buNone/>
            </a:pPr>
            <a:r>
              <a:rPr lang="en-US" b="1" dirty="0"/>
              <a:t>BUS</a:t>
            </a:r>
          </a:p>
          <a:p>
            <a:pPr algn="just"/>
            <a:r>
              <a:rPr lang="en-US" dirty="0"/>
              <a:t>transfer &amp; receive the data from one peripheral to another.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Individual definition</a:t>
            </a:r>
          </a:p>
        </p:txBody>
      </p:sp>
    </p:spTree>
    <p:extLst>
      <p:ext uri="{BB962C8B-B14F-4D97-AF65-F5344CB8AC3E}">
        <p14:creationId xmlns:p14="http://schemas.microsoft.com/office/powerpoint/2010/main" val="17203245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/>
              <a:t>I/O bit manipulation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915400" cy="5334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677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6549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15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8686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I/O bit manipulation programming</a:t>
            </a:r>
          </a:p>
        </p:txBody>
      </p:sp>
    </p:spTree>
    <p:extLst>
      <p:ext uri="{BB962C8B-B14F-4D97-AF65-F5344CB8AC3E}">
        <p14:creationId xmlns:p14="http://schemas.microsoft.com/office/powerpoint/2010/main" val="32104318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9154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39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048000"/>
            <a:ext cx="8371694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" y="4830312"/>
            <a:ext cx="8856260" cy="14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I/O bit manipulation programming</a:t>
            </a:r>
          </a:p>
        </p:txBody>
      </p:sp>
    </p:spTree>
    <p:extLst>
      <p:ext uri="{BB962C8B-B14F-4D97-AF65-F5344CB8AC3E}">
        <p14:creationId xmlns:p14="http://schemas.microsoft.com/office/powerpoint/2010/main" val="1748068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154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Summary on I/O bit manipulation programming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1" y="1295400"/>
            <a:ext cx="8915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7910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0"/>
            <a:ext cx="87249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6105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916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I/O bit manipulation programming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3288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9021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3" y="1109663"/>
            <a:ext cx="8839200" cy="536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I/O bit manipulation programming</a:t>
            </a:r>
          </a:p>
        </p:txBody>
      </p:sp>
    </p:spTree>
    <p:extLst>
      <p:ext uri="{BB962C8B-B14F-4D97-AF65-F5344CB8AC3E}">
        <p14:creationId xmlns:p14="http://schemas.microsoft.com/office/powerpoint/2010/main" val="39111690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8915400" cy="5943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096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36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/>
              <a:t>Bus</a:t>
            </a:r>
          </a:p>
        </p:txBody>
      </p:sp>
      <p:pic>
        <p:nvPicPr>
          <p:cNvPr id="4" name="Content Placeholder 3" descr="BUS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4399" cy="502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38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A/D Converters</a:t>
            </a:r>
          </a:p>
          <a:p>
            <a:r>
              <a:rPr lang="en-US" sz="2400" dirty="0"/>
              <a:t>A/D converter is used to convert analog voltage values to digital voltage values. </a:t>
            </a:r>
          </a:p>
        </p:txBody>
      </p:sp>
      <p:pic>
        <p:nvPicPr>
          <p:cNvPr id="4" name="Picture 3" descr="Analog to Digital conver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458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Individual definition</a:t>
            </a:r>
          </a:p>
        </p:txBody>
      </p:sp>
    </p:spTree>
    <p:extLst>
      <p:ext uri="{BB962C8B-B14F-4D97-AF65-F5344CB8AC3E}">
        <p14:creationId xmlns:p14="http://schemas.microsoft.com/office/powerpoint/2010/main" val="100074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Timers/ Counters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PIC microcontroller has four-timer/counters wherein the one 8-bit timer and the remaining timers have the choice to select 8 or 16-bit mode. 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Timers are used for generating accuracy actions, for example,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creating specific time delays between two operations.</a:t>
            </a:r>
          </a:p>
          <a:p>
            <a:pPr marL="0" indent="0">
              <a:buNone/>
            </a:pPr>
            <a:r>
              <a:rPr lang="en-US" b="1" dirty="0"/>
              <a:t>Interrupts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PIC microcontroller consists of 20 internal &amp; 3-external interrupt sources which are allied with different peripherals like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USART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ADC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/>
              <a:t>Timers, and so 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Individual definition</a:t>
            </a:r>
          </a:p>
        </p:txBody>
      </p:sp>
    </p:spTree>
    <p:extLst>
      <p:ext uri="{BB962C8B-B14F-4D97-AF65-F5344CB8AC3E}">
        <p14:creationId xmlns:p14="http://schemas.microsoft.com/office/powerpoint/2010/main" val="1477866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1693</TotalTime>
  <Words>1561</Words>
  <Application>Microsoft Office PowerPoint</Application>
  <PresentationFormat>On-screen Show (4:3)</PresentationFormat>
  <Paragraphs>209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Cambria</vt:lpstr>
      <vt:lpstr>Franklin Gothic Book</vt:lpstr>
      <vt:lpstr>Perpetua</vt:lpstr>
      <vt:lpstr>Wingdings</vt:lpstr>
      <vt:lpstr>Wingdings 2</vt:lpstr>
      <vt:lpstr>Equity</vt:lpstr>
      <vt:lpstr>PIC Microcontroller, its Architecture and Assembly Language</vt:lpstr>
      <vt:lpstr>PIC microcontroller and its Architecture</vt:lpstr>
      <vt:lpstr>PIC and it Advantage</vt:lpstr>
      <vt:lpstr> Individual definition</vt:lpstr>
      <vt:lpstr> Individual definition</vt:lpstr>
      <vt:lpstr> Individual definition</vt:lpstr>
      <vt:lpstr>Bus</vt:lpstr>
      <vt:lpstr> Individual definition</vt:lpstr>
      <vt:lpstr> Individual definition</vt:lpstr>
      <vt:lpstr> Individual definition</vt:lpstr>
      <vt:lpstr> Individual definition</vt:lpstr>
      <vt:lpstr> Individual definition</vt:lpstr>
      <vt:lpstr> Individual definition</vt:lpstr>
      <vt:lpstr>Pin diagram of PIC16</vt:lpstr>
      <vt:lpstr>Pin Diagram of PIC18</vt:lpstr>
      <vt:lpstr>Criteria for choosing microcontroller</vt:lpstr>
      <vt:lpstr>PIC Register and Assembly Language</vt:lpstr>
      <vt:lpstr>PIC Register and Assembly Language</vt:lpstr>
      <vt:lpstr>PIC Register and Assembly Language</vt:lpstr>
      <vt:lpstr>PIC Register and Assembly Language</vt:lpstr>
      <vt:lpstr>PIC Register and Assembly Language</vt:lpstr>
      <vt:lpstr>PIC Register and Assembly Language</vt:lpstr>
      <vt:lpstr>PIC Register and Assembly Language</vt:lpstr>
      <vt:lpstr>PIC Register and Assembly Language</vt:lpstr>
      <vt:lpstr>PIC Register and Assembly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Assembling and linking</vt:lpstr>
      <vt:lpstr>Assembling and linking</vt:lpstr>
      <vt:lpstr>Assembly language directives</vt:lpstr>
      <vt:lpstr>PowerPoint Presentation</vt:lpstr>
      <vt:lpstr>Example EQU</vt:lpstr>
      <vt:lpstr>Example EQU</vt:lpstr>
      <vt:lpstr>I/O programming in PIC18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I/O bit manipulation programming</vt:lpstr>
      <vt:lpstr>I/O bit manipulation programming</vt:lpstr>
      <vt:lpstr>I/O bit manipulation programming</vt:lpstr>
      <vt:lpstr>I/O bit manipulation programming</vt:lpstr>
      <vt:lpstr>I/O bit manipulation programming</vt:lpstr>
      <vt:lpstr>I/O bit manipulation programming</vt:lpstr>
      <vt:lpstr>Summary on I/O bit manipulation programming</vt:lpstr>
      <vt:lpstr>PowerPoint Presentation</vt:lpstr>
      <vt:lpstr>I/O bit manipulation programming</vt:lpstr>
      <vt:lpstr>I/O bit manipulation programming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Misganaw</cp:lastModifiedBy>
  <cp:revision>106</cp:revision>
  <cp:lastPrinted>2018-04-04T06:00:17Z</cp:lastPrinted>
  <dcterms:created xsi:type="dcterms:W3CDTF">2018-03-01T08:16:19Z</dcterms:created>
  <dcterms:modified xsi:type="dcterms:W3CDTF">2021-06-04T04:05:45Z</dcterms:modified>
</cp:coreProperties>
</file>