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310" r:id="rId8"/>
    <p:sldId id="262" r:id="rId9"/>
    <p:sldId id="263" r:id="rId10"/>
    <p:sldId id="264" r:id="rId11"/>
    <p:sldId id="265" r:id="rId12"/>
    <p:sldId id="266" r:id="rId13"/>
    <p:sldId id="311" r:id="rId14"/>
    <p:sldId id="267" r:id="rId15"/>
    <p:sldId id="312" r:id="rId16"/>
    <p:sldId id="268" r:id="rId17"/>
    <p:sldId id="313" r:id="rId18"/>
    <p:sldId id="269" r:id="rId19"/>
    <p:sldId id="314" r:id="rId20"/>
    <p:sldId id="270" r:id="rId21"/>
    <p:sldId id="315" r:id="rId22"/>
    <p:sldId id="316" r:id="rId23"/>
    <p:sldId id="317" r:id="rId24"/>
    <p:sldId id="271" r:id="rId25"/>
    <p:sldId id="272" r:id="rId26"/>
    <p:sldId id="273" r:id="rId27"/>
    <p:sldId id="274" r:id="rId28"/>
    <p:sldId id="275" r:id="rId29"/>
    <p:sldId id="276" r:id="rId30"/>
    <p:sldId id="318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319" r:id="rId39"/>
    <p:sldId id="320" r:id="rId40"/>
    <p:sldId id="321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3322-0999-4040-9F43-B728EF1D5F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DE1DA-EB9D-4B9C-BA0B-2F22E94CD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3F4C-E3AC-49B1-B62F-CCAB5B33E21D}" type="datetime1">
              <a:rPr lang="en-US" smtClean="0"/>
              <a:t>11/5/2024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9E64-EB6B-44AF-89E3-A826F8A06EE7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AAE3-222F-4B3A-B861-C4DE1EC66684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5805-261A-4488-B745-1D33B7D95273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668F-5894-43B7-9943-67F412E4DC18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FF9D-E2BE-4876-85B0-EF9EC45F8CE9}" type="datetime1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BEA3-3052-4352-ADE9-A58DCF5D1E4C}" type="datetime1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48BB-814C-4217-99A0-B03507C94CDF}" type="datetime1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5AB-3C8F-4989-9F5B-66DEB17AD81E}" type="datetime1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BB9A-64AA-4435-A48E-133446B9AE36}" type="datetime1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9FA-9C1F-4439-B648-9773BD144345}" type="datetime1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36D829-416E-4C57-BE61-C9A9E4839432}" type="datetime1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0E9042-ADF7-476A-BE16-47DBC8683B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763000" cy="34290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Contents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Interrupt </a:t>
            </a:r>
            <a:r>
              <a:rPr lang="en-US" sz="2400" dirty="0" err="1" smtClean="0">
                <a:solidFill>
                  <a:schemeClr val="tx1"/>
                </a:solidFill>
              </a:rPr>
              <a:t>Vs</a:t>
            </a:r>
            <a:r>
              <a:rPr lang="en-US" sz="2400" dirty="0" smtClean="0">
                <a:solidFill>
                  <a:schemeClr val="tx1"/>
                </a:solidFill>
              </a:rPr>
              <a:t> Polling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Source of Interrupt in PIC18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Interrupt control Registers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Interrupt source bit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Enabling and disabling interrupt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Steps in enabling an interrupt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 Interrupts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Interrupt control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most common interrupt control register in PIC18 are:</a:t>
            </a:r>
          </a:p>
          <a:p>
            <a:r>
              <a:rPr lang="en-US" dirty="0" smtClean="0"/>
              <a:t>INTCON</a:t>
            </a:r>
          </a:p>
          <a:p>
            <a:r>
              <a:rPr lang="en-US" dirty="0" smtClean="0"/>
              <a:t>INTCON2</a:t>
            </a:r>
          </a:p>
          <a:p>
            <a:r>
              <a:rPr lang="en-US" dirty="0" smtClean="0"/>
              <a:t>INTCON3</a:t>
            </a:r>
          </a:p>
          <a:p>
            <a:r>
              <a:rPr lang="en-US" dirty="0" smtClean="0"/>
              <a:t>PIR1</a:t>
            </a:r>
          </a:p>
          <a:p>
            <a:r>
              <a:rPr lang="en-US" dirty="0" smtClean="0"/>
              <a:t>PIR2</a:t>
            </a:r>
          </a:p>
          <a:p>
            <a:r>
              <a:rPr lang="en-US" dirty="0" smtClean="0"/>
              <a:t>PIR3</a:t>
            </a:r>
          </a:p>
          <a:p>
            <a:r>
              <a:rPr lang="en-US" dirty="0" smtClean="0"/>
              <a:t>PIE1</a:t>
            </a:r>
          </a:p>
          <a:p>
            <a:r>
              <a:rPr lang="en-US" dirty="0" smtClean="0"/>
              <a:t>PIE2</a:t>
            </a:r>
          </a:p>
          <a:p>
            <a:r>
              <a:rPr lang="en-US" dirty="0" smtClean="0"/>
              <a:t>IP1</a:t>
            </a:r>
          </a:p>
          <a:p>
            <a:r>
              <a:rPr lang="en-US" dirty="0" smtClean="0"/>
              <a:t>IP2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Interrupt source bit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In general, interrupt sources have three bits to control their operation. They are:</a:t>
            </a:r>
          </a:p>
          <a:p>
            <a:pPr>
              <a:defRPr/>
            </a:pPr>
            <a:r>
              <a:rPr lang="en-US" b="1" dirty="0"/>
              <a:t>Flag bit</a:t>
            </a:r>
          </a:p>
          <a:p>
            <a:pPr lvl="1">
              <a:defRPr/>
            </a:pPr>
            <a:r>
              <a:rPr lang="en-US" sz="2800" dirty="0"/>
              <a:t> </a:t>
            </a:r>
            <a:r>
              <a:rPr lang="en-US" dirty="0"/>
              <a:t>to indicate that an interrupt event occurred</a:t>
            </a:r>
          </a:p>
          <a:p>
            <a:pPr>
              <a:defRPr/>
            </a:pPr>
            <a:r>
              <a:rPr lang="en-US" b="1" dirty="0"/>
              <a:t>Enable bit</a:t>
            </a:r>
          </a:p>
          <a:p>
            <a:pPr lvl="1">
              <a:defRPr/>
            </a:pPr>
            <a:r>
              <a:rPr lang="en-US" dirty="0"/>
              <a:t>that allows program execution to branch to the interrupt vector address when the flag bit is set</a:t>
            </a:r>
          </a:p>
          <a:p>
            <a:pPr>
              <a:defRPr/>
            </a:pPr>
            <a:r>
              <a:rPr lang="en-US" b="1" dirty="0"/>
              <a:t>Priority bit</a:t>
            </a:r>
          </a:p>
          <a:p>
            <a:pPr lvl="1">
              <a:defRPr/>
            </a:pPr>
            <a:r>
              <a:rPr lang="en-US" dirty="0"/>
              <a:t>to select high priority or low priority</a:t>
            </a:r>
            <a:endParaRPr lang="ar-E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81200"/>
            <a:ext cx="853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31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458200" cy="5715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Step 1. Write the service routine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ORG 0x08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… ; interrupt service for high priority interrupts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RETFIE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ORG </a:t>
            </a:r>
            <a:r>
              <a:rPr lang="en-US" dirty="0">
                <a:solidFill>
                  <a:srgbClr val="FF0000"/>
                </a:solidFill>
              </a:rPr>
              <a:t>0x18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… ; interrupt service for low priority interrupts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RETFIE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Step p 2. Enable interrupts to be serviced</a:t>
            </a:r>
            <a:br>
              <a:rPr lang="en-US" dirty="0"/>
            </a:br>
            <a:r>
              <a:rPr lang="en-US" dirty="0"/>
              <a:t>Note: </a:t>
            </a:r>
            <a:r>
              <a:rPr lang="en-US" dirty="0" smtClean="0">
                <a:solidFill>
                  <a:srgbClr val="FF0000"/>
                </a:solidFill>
              </a:rPr>
              <a:t>RETFIE</a:t>
            </a:r>
            <a:r>
              <a:rPr lang="en-US" dirty="0" smtClean="0"/>
              <a:t> perform </a:t>
            </a:r>
            <a:r>
              <a:rPr lang="en-US" dirty="0"/>
              <a:t>clearing the GIE flag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7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Enable and disable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15400" cy="556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763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INTCON (interrupt control)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8991600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3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0" y="1162334"/>
            <a:ext cx="8839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70596" y="1371600"/>
            <a:ext cx="8973403" cy="5486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200" dirty="0" smtClean="0"/>
          </a:p>
          <a:p>
            <a:r>
              <a:rPr lang="en-US" sz="2200" dirty="0" smtClean="0"/>
              <a:t>To enable interrupt we set the following instruction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smtClean="0">
                <a:solidFill>
                  <a:srgbClr val="0070C0"/>
                </a:solidFill>
              </a:rPr>
              <a:t>BSF  INTCON, GIE, which is GIE=1</a:t>
            </a:r>
          </a:p>
          <a:p>
            <a:r>
              <a:rPr lang="en-US" sz="2200" dirty="0" smtClean="0"/>
              <a:t>To enable external hardware interrupt we set: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</a:t>
            </a:r>
            <a:r>
              <a:rPr lang="en-US" sz="2200" dirty="0" smtClean="0">
                <a:solidFill>
                  <a:srgbClr val="0070C0"/>
                </a:solidFill>
              </a:rPr>
              <a:t>BSF  INTCON, PEIE </a:t>
            </a:r>
            <a:r>
              <a:rPr lang="en-US" sz="2200" dirty="0" smtClean="0"/>
              <a:t>in addition to </a:t>
            </a:r>
            <a:r>
              <a:rPr lang="en-US" sz="2200" dirty="0" smtClean="0">
                <a:solidFill>
                  <a:srgbClr val="0070C0"/>
                </a:solidFill>
              </a:rPr>
              <a:t>BSF  INTCON, GIE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</a:rPr>
              <a:t>which is </a:t>
            </a:r>
            <a:r>
              <a:rPr lang="en-US" sz="2200" dirty="0" smtClean="0">
                <a:solidFill>
                  <a:srgbClr val="0070C0"/>
                </a:solidFill>
              </a:rPr>
              <a:t>GIE=1 &amp; PEIE=1</a:t>
            </a:r>
          </a:p>
          <a:p>
            <a:r>
              <a:rPr lang="en-US" sz="2200" dirty="0"/>
              <a:t>To </a:t>
            </a:r>
            <a:r>
              <a:rPr lang="en-US" sz="2200" dirty="0" smtClean="0"/>
              <a:t>disable </a:t>
            </a:r>
            <a:r>
              <a:rPr lang="en-US" sz="2200" dirty="0"/>
              <a:t>interrupt we set the following instruction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 smtClean="0">
                <a:solidFill>
                  <a:srgbClr val="0070C0"/>
                </a:solidFill>
              </a:rPr>
              <a:t>BCF  </a:t>
            </a:r>
            <a:r>
              <a:rPr lang="en-US" sz="2200" dirty="0">
                <a:solidFill>
                  <a:srgbClr val="0070C0"/>
                </a:solidFill>
              </a:rPr>
              <a:t>INTCON, GIE</a:t>
            </a:r>
          </a:p>
          <a:p>
            <a:r>
              <a:rPr lang="en-US" sz="2200" dirty="0"/>
              <a:t>To </a:t>
            </a:r>
            <a:r>
              <a:rPr lang="en-US" sz="2200" dirty="0" smtClean="0"/>
              <a:t>disable </a:t>
            </a:r>
            <a:r>
              <a:rPr lang="en-US" sz="2200" dirty="0"/>
              <a:t>external hardware interrupt we set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     </a:t>
            </a:r>
            <a:r>
              <a:rPr lang="en-US" sz="2200" dirty="0" smtClean="0">
                <a:solidFill>
                  <a:srgbClr val="0070C0"/>
                </a:solidFill>
              </a:rPr>
              <a:t>BCF  </a:t>
            </a:r>
            <a:r>
              <a:rPr lang="en-US" sz="2200" dirty="0">
                <a:solidFill>
                  <a:srgbClr val="0070C0"/>
                </a:solidFill>
              </a:rPr>
              <a:t>INTCON, PEIE </a:t>
            </a:r>
            <a:r>
              <a:rPr lang="en-US" sz="2200" dirty="0"/>
              <a:t>in addition to </a:t>
            </a:r>
            <a:r>
              <a:rPr lang="en-US" sz="2200" dirty="0" smtClean="0">
                <a:solidFill>
                  <a:srgbClr val="0070C0"/>
                </a:solidFill>
              </a:rPr>
              <a:t>BCF </a:t>
            </a:r>
            <a:r>
              <a:rPr lang="en-US" sz="2200" dirty="0">
                <a:solidFill>
                  <a:srgbClr val="0070C0"/>
                </a:solidFill>
              </a:rPr>
              <a:t>INTCON, GIE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6337"/>
            <a:ext cx="88392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3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Timer interrupt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915400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5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71513" y="1066800"/>
            <a:ext cx="8320087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219200"/>
            <a:ext cx="83200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8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Interrupt </a:t>
            </a:r>
            <a:r>
              <a:rPr lang="en-US" dirty="0" err="1" smtClean="0"/>
              <a:t>vs</a:t>
            </a:r>
            <a:r>
              <a:rPr lang="en-US" dirty="0" smtClean="0"/>
              <a:t> polling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839200" cy="5638800"/>
          </a:xfrm>
        </p:spPr>
        <p:txBody>
          <a:bodyPr/>
          <a:lstStyle/>
          <a:p>
            <a:r>
              <a:rPr lang="en-US" dirty="0" smtClean="0"/>
              <a:t>A single microcontroller can serve several device</a:t>
            </a:r>
          </a:p>
          <a:p>
            <a:r>
              <a:rPr lang="en-US" dirty="0" smtClean="0"/>
              <a:t>There are to main methods by which several device can receive service from microcontroller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Interrupt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Polling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Interrupt</a:t>
            </a:r>
          </a:p>
          <a:p>
            <a:r>
              <a:rPr lang="en-US" dirty="0"/>
              <a:t>An interrupt is a signal to the processor emitted by hardware </a:t>
            </a:r>
            <a:r>
              <a:rPr lang="en-US" dirty="0" smtClean="0"/>
              <a:t>or software </a:t>
            </a:r>
            <a:r>
              <a:rPr lang="en-US" dirty="0"/>
              <a:t>indicating an </a:t>
            </a:r>
            <a:r>
              <a:rPr lang="en-US" dirty="0" smtClean="0"/>
              <a:t>event that </a:t>
            </a:r>
            <a:r>
              <a:rPr lang="en-US" dirty="0"/>
              <a:t>needs immediate attention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special program to do interrupt is </a:t>
            </a:r>
            <a:r>
              <a:rPr lang="en-US" dirty="0" smtClean="0">
                <a:solidFill>
                  <a:srgbClr val="0070C0"/>
                </a:solidFill>
              </a:rPr>
              <a:t>ISR</a:t>
            </a:r>
          </a:p>
          <a:p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smtClean="0"/>
              <a:t>place </a:t>
            </a:r>
            <a:r>
              <a:rPr lang="en-US" smtClean="0"/>
              <a:t>which </a:t>
            </a:r>
            <a:r>
              <a:rPr lang="en-US" dirty="0" smtClean="0"/>
              <a:t>holds address of ISR is </a:t>
            </a:r>
            <a:r>
              <a:rPr lang="en-US" dirty="0" smtClean="0">
                <a:solidFill>
                  <a:srgbClr val="0070C0"/>
                </a:solidFill>
              </a:rPr>
              <a:t>IVT</a:t>
            </a:r>
          </a:p>
          <a:p>
            <a:r>
              <a:rPr lang="en-US" dirty="0" smtClean="0"/>
              <a:t>When interrupt occur the microcontroller first run </a:t>
            </a:r>
            <a:r>
              <a:rPr lang="en-US" dirty="0" smtClean="0">
                <a:solidFill>
                  <a:srgbClr val="0070C0"/>
                </a:solidFill>
              </a:rPr>
              <a:t>ISR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066800"/>
            <a:ext cx="76200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Check the status of interrupt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BTFSS </a:t>
            </a:r>
            <a:r>
              <a:rPr lang="en-US" dirty="0" smtClean="0">
                <a:solidFill>
                  <a:srgbClr val="00B050"/>
                </a:solidFill>
              </a:rPr>
              <a:t>  INTCON,   TMR0IF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RETFIE</a:t>
            </a:r>
            <a:endParaRPr lang="en-US" dirty="0" smtClean="0"/>
          </a:p>
          <a:p>
            <a:r>
              <a:rPr lang="en-US" b="1" dirty="0" smtClean="0"/>
              <a:t>Enable interrupt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BCF  </a:t>
            </a:r>
            <a:r>
              <a:rPr lang="en-US" dirty="0">
                <a:solidFill>
                  <a:srgbClr val="00B050"/>
                </a:solidFill>
              </a:rPr>
              <a:t>INTCON, </a:t>
            </a:r>
            <a:r>
              <a:rPr lang="en-US" dirty="0" smtClean="0">
                <a:solidFill>
                  <a:srgbClr val="00B050"/>
                </a:solidFill>
              </a:rPr>
              <a:t> TMR0IF </a:t>
            </a:r>
            <a:r>
              <a:rPr lang="en-US" dirty="0"/>
              <a:t>; clear Timer0 interrupt flag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BSF </a:t>
            </a:r>
            <a:r>
              <a:rPr lang="en-US" dirty="0" smtClean="0">
                <a:solidFill>
                  <a:srgbClr val="00B050"/>
                </a:solidFill>
              </a:rPr>
              <a:t> T0CON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 TMR0ON </a:t>
            </a:r>
            <a:r>
              <a:rPr lang="en-US" dirty="0"/>
              <a:t>; start Timer0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BSF </a:t>
            </a:r>
            <a:r>
              <a:rPr lang="en-US" dirty="0" smtClean="0">
                <a:solidFill>
                  <a:srgbClr val="00B050"/>
                </a:solidFill>
              </a:rPr>
              <a:t> INTCON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 TMR0IE </a:t>
            </a:r>
            <a:r>
              <a:rPr lang="en-US" dirty="0"/>
              <a:t>; enable Timer0 interrupt</a:t>
            </a:r>
            <a:br>
              <a:rPr lang="en-US" dirty="0"/>
            </a:br>
            <a:r>
              <a:rPr lang="en-US" dirty="0" smtClean="0">
                <a:solidFill>
                  <a:srgbClr val="00B050"/>
                </a:solidFill>
              </a:rPr>
              <a:t>BSF  </a:t>
            </a:r>
            <a:r>
              <a:rPr lang="en-US" dirty="0">
                <a:solidFill>
                  <a:srgbClr val="00B050"/>
                </a:solidFill>
              </a:rPr>
              <a:t>INTCON </a:t>
            </a:r>
            <a:r>
              <a:rPr lang="en-US" dirty="0" smtClean="0">
                <a:solidFill>
                  <a:srgbClr val="00B050"/>
                </a:solidFill>
              </a:rPr>
              <a:t>,  GIE </a:t>
            </a:r>
            <a:r>
              <a:rPr lang="en-US" dirty="0"/>
              <a:t>; enable interrupt </a:t>
            </a:r>
            <a:r>
              <a:rPr lang="en-US" dirty="0" smtClean="0"/>
              <a:t>globally</a:t>
            </a:r>
          </a:p>
          <a:p>
            <a:r>
              <a:rPr lang="en-US" b="1" dirty="0" smtClean="0"/>
              <a:t>The end of interrupt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BCF INTCON, TMR0IF </a:t>
            </a:r>
            <a:r>
              <a:rPr lang="en-US" dirty="0"/>
              <a:t>; clear Timer0 interrupt flag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RETFIE</a:t>
            </a:r>
            <a:r>
              <a:rPr lang="en-US" dirty="0"/>
              <a:t> ; return from interrupt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59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050878"/>
            <a:ext cx="8382000" cy="56547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8077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825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8305800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143000"/>
            <a:ext cx="817245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92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83820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3057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62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PIR1 (for peripheral interrupt)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8915400" cy="556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24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83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618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71562"/>
            <a:ext cx="8695574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848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PIE1 (for peripheral interrupt)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89154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26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3322"/>
            <a:ext cx="8870330" cy="508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20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154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27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9828"/>
            <a:ext cx="8763000" cy="472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0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066800"/>
            <a:ext cx="78486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Example: check weather timer 0 or timer 1 is active </a:t>
            </a:r>
          </a:p>
          <a:p>
            <a:pPr marL="0" indent="0">
              <a:buNone/>
            </a:pPr>
            <a:r>
              <a:rPr lang="en-US" sz="2900" dirty="0">
                <a:solidFill>
                  <a:srgbClr val="00B050"/>
                </a:solidFill>
              </a:rPr>
              <a:t>BTFSC </a:t>
            </a:r>
            <a:r>
              <a:rPr lang="en-US" sz="2900" dirty="0" smtClean="0">
                <a:solidFill>
                  <a:srgbClr val="00B050"/>
                </a:solidFill>
              </a:rPr>
              <a:t>    INTCON</a:t>
            </a:r>
            <a:r>
              <a:rPr lang="en-US" sz="2900" dirty="0">
                <a:solidFill>
                  <a:srgbClr val="00B050"/>
                </a:solidFill>
              </a:rPr>
              <a:t>, TMR0IF </a:t>
            </a:r>
            <a:r>
              <a:rPr lang="en-US" sz="2900" dirty="0"/>
              <a:t>; Timer0 interrupt ?</a:t>
            </a:r>
            <a:br>
              <a:rPr lang="en-US" sz="2900" dirty="0"/>
            </a:br>
            <a:r>
              <a:rPr lang="en-US" sz="2900" dirty="0">
                <a:solidFill>
                  <a:srgbClr val="00B050"/>
                </a:solidFill>
              </a:rPr>
              <a:t>BRA</a:t>
            </a:r>
            <a:r>
              <a:rPr lang="en-US" sz="2900" dirty="0"/>
              <a:t> </a:t>
            </a:r>
            <a:r>
              <a:rPr lang="en-US" sz="2900" dirty="0" smtClean="0"/>
              <a:t>         timer0 label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 smtClean="0">
                <a:solidFill>
                  <a:srgbClr val="00B050"/>
                </a:solidFill>
              </a:rPr>
              <a:t>BTFSC   </a:t>
            </a:r>
            <a:r>
              <a:rPr lang="en-US" sz="2900" dirty="0">
                <a:solidFill>
                  <a:srgbClr val="00B050"/>
                </a:solidFill>
              </a:rPr>
              <a:t>PIR1, TMR1IF </a:t>
            </a:r>
            <a:r>
              <a:rPr lang="en-US" sz="2900" dirty="0"/>
              <a:t>; Timer1 interrupt ?</a:t>
            </a:r>
            <a:br>
              <a:rPr lang="en-US" sz="2900" dirty="0"/>
            </a:br>
            <a:r>
              <a:rPr lang="en-US" sz="2900" dirty="0">
                <a:solidFill>
                  <a:srgbClr val="00B050"/>
                </a:solidFill>
              </a:rPr>
              <a:t>BRA</a:t>
            </a:r>
            <a:r>
              <a:rPr lang="en-US" sz="2900" dirty="0"/>
              <a:t> </a:t>
            </a:r>
            <a:r>
              <a:rPr lang="en-US" sz="2900" dirty="0" smtClean="0"/>
              <a:t> timer1 label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>
                <a:solidFill>
                  <a:srgbClr val="00B050"/>
                </a:solidFill>
              </a:rPr>
              <a:t>BSF </a:t>
            </a:r>
            <a:r>
              <a:rPr lang="en-US" sz="2900" dirty="0" smtClean="0">
                <a:solidFill>
                  <a:srgbClr val="00B050"/>
                </a:solidFill>
              </a:rPr>
              <a:t>     INTCON</a:t>
            </a:r>
            <a:r>
              <a:rPr lang="en-US" sz="2900" dirty="0">
                <a:solidFill>
                  <a:srgbClr val="00B050"/>
                </a:solidFill>
              </a:rPr>
              <a:t>, PEIE </a:t>
            </a:r>
            <a:r>
              <a:rPr lang="en-US" sz="2900" dirty="0"/>
              <a:t>; </a:t>
            </a:r>
            <a:r>
              <a:rPr lang="en-US" sz="2900" dirty="0" smtClean="0"/>
              <a:t>enable </a:t>
            </a:r>
            <a:r>
              <a:rPr lang="en-US" sz="2900" dirty="0"/>
              <a:t>peripheral interrupts</a:t>
            </a:r>
            <a:br>
              <a:rPr lang="en-US" sz="2900" dirty="0"/>
            </a:br>
            <a:r>
              <a:rPr lang="en-US" sz="2900" dirty="0" smtClean="0">
                <a:solidFill>
                  <a:srgbClr val="00B050"/>
                </a:solidFill>
              </a:rPr>
              <a:t>RETFIE </a:t>
            </a:r>
            <a:endParaRPr lang="en-US" sz="2900" dirty="0" smtClean="0"/>
          </a:p>
          <a:p>
            <a:r>
              <a:rPr lang="en-US" sz="2900" dirty="0" smtClean="0"/>
              <a:t>Enable interrupt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rgbClr val="00B050"/>
                </a:solidFill>
              </a:rPr>
              <a:t>BSF     </a:t>
            </a:r>
            <a:r>
              <a:rPr lang="en-US" sz="2900" dirty="0">
                <a:solidFill>
                  <a:srgbClr val="00B050"/>
                </a:solidFill>
              </a:rPr>
              <a:t>T0CON, </a:t>
            </a:r>
            <a:r>
              <a:rPr lang="en-US" sz="2900" dirty="0" smtClean="0">
                <a:solidFill>
                  <a:srgbClr val="00B050"/>
                </a:solidFill>
              </a:rPr>
              <a:t>  TMR0ON </a:t>
            </a:r>
            <a:r>
              <a:rPr lang="en-US" sz="2900" dirty="0"/>
              <a:t>; start Timer0</a:t>
            </a:r>
            <a:br>
              <a:rPr lang="en-US" sz="2900" dirty="0"/>
            </a:br>
            <a:r>
              <a:rPr lang="en-US" sz="2900" dirty="0">
                <a:solidFill>
                  <a:srgbClr val="00B050"/>
                </a:solidFill>
              </a:rPr>
              <a:t>BSF </a:t>
            </a:r>
            <a:r>
              <a:rPr lang="en-US" sz="2900" dirty="0" smtClean="0">
                <a:solidFill>
                  <a:srgbClr val="00B050"/>
                </a:solidFill>
              </a:rPr>
              <a:t>    T1CON</a:t>
            </a:r>
            <a:r>
              <a:rPr lang="en-US" sz="2900" dirty="0">
                <a:solidFill>
                  <a:srgbClr val="00B050"/>
                </a:solidFill>
              </a:rPr>
              <a:t>, </a:t>
            </a:r>
            <a:r>
              <a:rPr lang="en-US" sz="2900" dirty="0" smtClean="0">
                <a:solidFill>
                  <a:srgbClr val="00B050"/>
                </a:solidFill>
              </a:rPr>
              <a:t>  TMR1ON </a:t>
            </a:r>
            <a:r>
              <a:rPr lang="en-US" sz="2900" dirty="0"/>
              <a:t>; start Timer1</a:t>
            </a:r>
            <a:br>
              <a:rPr lang="en-US" sz="2900" dirty="0"/>
            </a:br>
            <a:r>
              <a:rPr lang="en-US" sz="2900" dirty="0">
                <a:solidFill>
                  <a:srgbClr val="00B050"/>
                </a:solidFill>
              </a:rPr>
              <a:t>BSF </a:t>
            </a:r>
            <a:r>
              <a:rPr lang="en-US" sz="2900" dirty="0" smtClean="0">
                <a:solidFill>
                  <a:srgbClr val="00B050"/>
                </a:solidFill>
              </a:rPr>
              <a:t>    INTCON</a:t>
            </a:r>
            <a:r>
              <a:rPr lang="en-US" sz="2900" dirty="0">
                <a:solidFill>
                  <a:srgbClr val="00B050"/>
                </a:solidFill>
              </a:rPr>
              <a:t>, </a:t>
            </a:r>
            <a:r>
              <a:rPr lang="en-US" sz="2900" dirty="0" smtClean="0">
                <a:solidFill>
                  <a:srgbClr val="00B050"/>
                </a:solidFill>
              </a:rPr>
              <a:t>   TMR0IE </a:t>
            </a:r>
            <a:r>
              <a:rPr lang="en-US" sz="2900" dirty="0"/>
              <a:t>; enable Timer0 interrupt</a:t>
            </a:r>
            <a:br>
              <a:rPr lang="en-US" sz="2900" dirty="0"/>
            </a:br>
            <a:r>
              <a:rPr lang="en-US" sz="2900" dirty="0">
                <a:solidFill>
                  <a:srgbClr val="00B050"/>
                </a:solidFill>
              </a:rPr>
              <a:t>BSF </a:t>
            </a:r>
            <a:r>
              <a:rPr lang="en-US" sz="2900" dirty="0" smtClean="0">
                <a:solidFill>
                  <a:srgbClr val="00B050"/>
                </a:solidFill>
              </a:rPr>
              <a:t>    PIE1</a:t>
            </a:r>
            <a:r>
              <a:rPr lang="en-US" sz="2900" dirty="0">
                <a:solidFill>
                  <a:srgbClr val="00B050"/>
                </a:solidFill>
              </a:rPr>
              <a:t>, </a:t>
            </a:r>
            <a:r>
              <a:rPr lang="en-US" sz="2900" dirty="0" smtClean="0">
                <a:solidFill>
                  <a:srgbClr val="00B050"/>
                </a:solidFill>
              </a:rPr>
              <a:t>     TMR1IE </a:t>
            </a:r>
            <a:r>
              <a:rPr lang="en-US" sz="2900" dirty="0"/>
              <a:t>; enable Timer1 interrupt</a:t>
            </a:r>
            <a:br>
              <a:rPr lang="en-US" sz="2900" dirty="0"/>
            </a:br>
            <a:r>
              <a:rPr lang="en-US" sz="2900" dirty="0">
                <a:solidFill>
                  <a:srgbClr val="00B050"/>
                </a:solidFill>
              </a:rPr>
              <a:t>BSF </a:t>
            </a:r>
            <a:r>
              <a:rPr lang="en-US" sz="2900" dirty="0" smtClean="0">
                <a:solidFill>
                  <a:srgbClr val="00B050"/>
                </a:solidFill>
              </a:rPr>
              <a:t>    INTCON</a:t>
            </a:r>
            <a:r>
              <a:rPr lang="en-US" sz="2900" dirty="0">
                <a:solidFill>
                  <a:srgbClr val="00B050"/>
                </a:solidFill>
              </a:rPr>
              <a:t>, </a:t>
            </a:r>
            <a:r>
              <a:rPr lang="en-US" sz="2900" dirty="0" smtClean="0">
                <a:solidFill>
                  <a:srgbClr val="00B050"/>
                </a:solidFill>
              </a:rPr>
              <a:t>   PEIE </a:t>
            </a:r>
            <a:r>
              <a:rPr lang="en-US" sz="2900" dirty="0"/>
              <a:t>; </a:t>
            </a:r>
            <a:r>
              <a:rPr lang="en-US" sz="2900" dirty="0" smtClean="0"/>
              <a:t>enable peripheral </a:t>
            </a:r>
            <a:r>
              <a:rPr lang="en-US" sz="2900" dirty="0"/>
              <a:t>interrupts</a:t>
            </a:r>
            <a:br>
              <a:rPr lang="en-US" sz="2900" dirty="0"/>
            </a:br>
            <a:r>
              <a:rPr lang="en-US" sz="2900" dirty="0" smtClean="0">
                <a:solidFill>
                  <a:srgbClr val="00B050"/>
                </a:solidFill>
              </a:rPr>
              <a:t>BSF     </a:t>
            </a:r>
            <a:r>
              <a:rPr lang="en-US" sz="2900" dirty="0">
                <a:solidFill>
                  <a:srgbClr val="00B050"/>
                </a:solidFill>
              </a:rPr>
              <a:t>INTCON</a:t>
            </a:r>
            <a:r>
              <a:rPr lang="en-US" sz="2900" dirty="0" smtClean="0">
                <a:solidFill>
                  <a:srgbClr val="00B050"/>
                </a:solidFill>
              </a:rPr>
              <a:t>,   </a:t>
            </a:r>
            <a:r>
              <a:rPr lang="en-US" sz="2900" dirty="0">
                <a:solidFill>
                  <a:srgbClr val="00B050"/>
                </a:solidFill>
              </a:rPr>
              <a:t>GIE </a:t>
            </a:r>
            <a:r>
              <a:rPr lang="en-US" sz="2900" dirty="0"/>
              <a:t>; enable interrupt </a:t>
            </a:r>
            <a:r>
              <a:rPr lang="en-US" sz="2900" dirty="0" smtClean="0"/>
              <a:t>globally</a:t>
            </a:r>
          </a:p>
          <a:p>
            <a:r>
              <a:rPr lang="en-US" sz="2900" dirty="0" smtClean="0"/>
              <a:t>Quite interrupt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rgbClr val="00B050"/>
                </a:solidFill>
              </a:rPr>
              <a:t>BCF    </a:t>
            </a:r>
            <a:r>
              <a:rPr lang="en-US" sz="2900" dirty="0">
                <a:solidFill>
                  <a:srgbClr val="00B050"/>
                </a:solidFill>
              </a:rPr>
              <a:t>INTCON, </a:t>
            </a:r>
            <a:r>
              <a:rPr lang="en-US" sz="2900" dirty="0" smtClean="0">
                <a:solidFill>
                  <a:srgbClr val="00B050"/>
                </a:solidFill>
              </a:rPr>
              <a:t> TMR0IF </a:t>
            </a:r>
            <a:r>
              <a:rPr lang="en-US" sz="2900" dirty="0"/>
              <a:t>; clear Timer0 interrupt </a:t>
            </a:r>
            <a:r>
              <a:rPr lang="en-US" sz="2900" dirty="0" smtClean="0"/>
              <a:t>flag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rgbClr val="00B050"/>
                </a:solidFill>
              </a:rPr>
              <a:t>RETFIE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>
                <a:solidFill>
                  <a:srgbClr val="00B050"/>
                </a:solidFill>
              </a:rPr>
              <a:t>BCF  </a:t>
            </a:r>
            <a:r>
              <a:rPr lang="en-US" sz="2900" dirty="0" smtClean="0">
                <a:solidFill>
                  <a:srgbClr val="00B050"/>
                </a:solidFill>
              </a:rPr>
              <a:t>   PIR1,  </a:t>
            </a:r>
            <a:r>
              <a:rPr lang="en-US" sz="2900" dirty="0">
                <a:solidFill>
                  <a:srgbClr val="00B050"/>
                </a:solidFill>
              </a:rPr>
              <a:t>TMR0IF </a:t>
            </a:r>
            <a:r>
              <a:rPr lang="en-US" sz="2900" dirty="0"/>
              <a:t>; clear Timer0 interrupt </a:t>
            </a:r>
            <a:r>
              <a:rPr lang="en-US" sz="2900" dirty="0" smtClean="0"/>
              <a:t>flag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rgbClr val="00B050"/>
                </a:solidFill>
              </a:rPr>
              <a:t>RETFIE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External hardware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r>
              <a:rPr lang="en-US" dirty="0"/>
              <a:t>Upon power-on reset, positive edge-triggered </a:t>
            </a:r>
            <a:r>
              <a:rPr lang="en-US" dirty="0" smtClean="0"/>
              <a:t>interrupts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29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8045"/>
            <a:ext cx="8153400" cy="229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343400"/>
            <a:ext cx="88011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5344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Interrupt may be</a:t>
            </a:r>
          </a:p>
          <a:p>
            <a:r>
              <a:rPr lang="en-US" sz="2400" dirty="0" smtClean="0"/>
              <a:t>Hardware or </a:t>
            </a:r>
          </a:p>
          <a:p>
            <a:r>
              <a:rPr lang="en-US" sz="2400" dirty="0" smtClean="0"/>
              <a:t>Software </a:t>
            </a:r>
          </a:p>
          <a:p>
            <a:pPr marL="0" indent="0">
              <a:buNone/>
            </a:pPr>
            <a:r>
              <a:rPr lang="en-US" sz="2400" b="1" dirty="0"/>
              <a:t>Hardware Interrupt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hardware interrupt is an electronic alerting signal sent to the </a:t>
            </a:r>
            <a:r>
              <a:rPr lang="en-US" sz="2400" dirty="0" smtClean="0"/>
              <a:t>processor from </a:t>
            </a:r>
            <a:r>
              <a:rPr lang="en-US" sz="2400" dirty="0"/>
              <a:t>an </a:t>
            </a:r>
            <a:r>
              <a:rPr lang="en-US" sz="2400" dirty="0" smtClean="0"/>
              <a:t>external device, like:</a:t>
            </a:r>
          </a:p>
          <a:p>
            <a:r>
              <a:rPr lang="en-US" sz="2400" dirty="0" smtClean="0"/>
              <a:t>Keypad</a:t>
            </a:r>
          </a:p>
          <a:p>
            <a:r>
              <a:rPr lang="en-US" sz="2400" dirty="0" smtClean="0"/>
              <a:t>Mouse</a:t>
            </a:r>
            <a:endParaRPr lang="en-US" sz="2400" dirty="0"/>
          </a:p>
          <a:p>
            <a:r>
              <a:rPr lang="en-US" sz="2400" dirty="0" smtClean="0"/>
              <a:t>Button</a:t>
            </a:r>
            <a:endParaRPr lang="en-US" sz="2400" dirty="0"/>
          </a:p>
          <a:p>
            <a:r>
              <a:rPr lang="en-US" sz="2400" dirty="0" smtClean="0"/>
              <a:t>Joystick</a:t>
            </a:r>
            <a:endParaRPr lang="en-US" sz="2400" dirty="0"/>
          </a:p>
          <a:p>
            <a:r>
              <a:rPr lang="en-US" sz="2400" dirty="0" smtClean="0"/>
              <a:t>Switch</a:t>
            </a:r>
          </a:p>
          <a:p>
            <a:r>
              <a:rPr lang="en-US" sz="2400" dirty="0" smtClean="0"/>
              <a:t>Sensors 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Interrupt </a:t>
            </a:r>
            <a:r>
              <a:rPr lang="en-US" dirty="0" err="1" smtClean="0"/>
              <a:t>vs</a:t>
            </a:r>
            <a:r>
              <a:rPr lang="en-US" dirty="0" smtClean="0"/>
              <a:t> polling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0010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199"/>
            <a:ext cx="7848600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7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8305800" cy="5638800"/>
          </a:xfrm>
        </p:spPr>
        <p:txBody>
          <a:bodyPr/>
          <a:lstStyle/>
          <a:p>
            <a:r>
              <a:rPr lang="en-US" dirty="0" smtClean="0"/>
              <a:t>Check the status of interrupt </a:t>
            </a:r>
            <a:r>
              <a:rPr lang="en-US" dirty="0" err="1" smtClean="0"/>
              <a:t>flage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BTFSS </a:t>
            </a:r>
            <a:r>
              <a:rPr lang="en-US" dirty="0" smtClean="0">
                <a:solidFill>
                  <a:srgbClr val="00B050"/>
                </a:solidFill>
              </a:rPr>
              <a:t>    INTCON,  </a:t>
            </a:r>
            <a:r>
              <a:rPr lang="en-US" dirty="0">
                <a:solidFill>
                  <a:srgbClr val="00B050"/>
                </a:solidFill>
              </a:rPr>
              <a:t>INT0IF </a:t>
            </a:r>
            <a:r>
              <a:rPr lang="en-US" dirty="0"/>
              <a:t>; INT0 interrupt ?</a:t>
            </a:r>
            <a:br>
              <a:rPr lang="en-US" dirty="0"/>
            </a:br>
            <a:r>
              <a:rPr lang="en-US" dirty="0" smtClean="0">
                <a:solidFill>
                  <a:srgbClr val="00B050"/>
                </a:solidFill>
              </a:rPr>
              <a:t>RETFIE</a:t>
            </a:r>
          </a:p>
          <a:p>
            <a:r>
              <a:rPr lang="en-US" dirty="0" smtClean="0"/>
              <a:t>Enable interrupt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BSF </a:t>
            </a:r>
            <a:r>
              <a:rPr lang="en-US" dirty="0" smtClean="0">
                <a:solidFill>
                  <a:srgbClr val="00B050"/>
                </a:solidFill>
              </a:rPr>
              <a:t>     TRISB</a:t>
            </a:r>
            <a:r>
              <a:rPr lang="en-US" dirty="0">
                <a:solidFill>
                  <a:srgbClr val="00B050"/>
                </a:solidFill>
              </a:rPr>
              <a:t>, INT0 </a:t>
            </a:r>
            <a:r>
              <a:rPr lang="en-US" dirty="0"/>
              <a:t>; INT0 as input pin</a:t>
            </a:r>
            <a:br>
              <a:rPr lang="en-US" dirty="0"/>
            </a:br>
            <a:r>
              <a:rPr lang="en-US" dirty="0" smtClean="0">
                <a:solidFill>
                  <a:srgbClr val="00B050"/>
                </a:solidFill>
              </a:rPr>
              <a:t>BCF     </a:t>
            </a:r>
            <a:r>
              <a:rPr lang="en-US" dirty="0">
                <a:solidFill>
                  <a:srgbClr val="00B050"/>
                </a:solidFill>
              </a:rPr>
              <a:t>INTCON, INT0IF </a:t>
            </a:r>
            <a:r>
              <a:rPr lang="en-US" dirty="0"/>
              <a:t>; clear INT0 interrupt flag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BSF </a:t>
            </a:r>
            <a:r>
              <a:rPr lang="en-US" dirty="0" smtClean="0">
                <a:solidFill>
                  <a:srgbClr val="00B050"/>
                </a:solidFill>
              </a:rPr>
              <a:t>     INTCON,  </a:t>
            </a:r>
            <a:r>
              <a:rPr lang="en-US" dirty="0">
                <a:solidFill>
                  <a:srgbClr val="00B050"/>
                </a:solidFill>
              </a:rPr>
              <a:t>INT0IE </a:t>
            </a:r>
            <a:r>
              <a:rPr lang="en-US" dirty="0"/>
              <a:t>; enable INT0 interrupt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BSF </a:t>
            </a:r>
            <a:r>
              <a:rPr lang="en-US" dirty="0" smtClean="0">
                <a:solidFill>
                  <a:srgbClr val="00B050"/>
                </a:solidFill>
              </a:rPr>
              <a:t>     INTCON</a:t>
            </a:r>
            <a:r>
              <a:rPr lang="en-US" dirty="0">
                <a:solidFill>
                  <a:srgbClr val="00B050"/>
                </a:solidFill>
              </a:rPr>
              <a:t>, GIE </a:t>
            </a:r>
            <a:r>
              <a:rPr lang="en-US" dirty="0"/>
              <a:t>; enable interrupt </a:t>
            </a:r>
            <a:r>
              <a:rPr lang="en-US" dirty="0" smtClean="0"/>
              <a:t>globally</a:t>
            </a:r>
          </a:p>
          <a:p>
            <a:r>
              <a:rPr lang="en-US" dirty="0"/>
              <a:t>Q</a:t>
            </a:r>
            <a:r>
              <a:rPr lang="en-US" dirty="0" smtClean="0"/>
              <a:t>uit (end of interrupt)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B050"/>
                </a:solidFill>
              </a:rPr>
              <a:t>BCF    INTCON,  </a:t>
            </a:r>
            <a:r>
              <a:rPr lang="en-US" dirty="0">
                <a:solidFill>
                  <a:srgbClr val="00B050"/>
                </a:solidFill>
              </a:rPr>
              <a:t>INT0IF </a:t>
            </a:r>
            <a:r>
              <a:rPr lang="en-US" dirty="0"/>
              <a:t>; clear INT0 interrupt </a:t>
            </a:r>
            <a:r>
              <a:rPr lang="en-US" dirty="0" smtClean="0"/>
              <a:t>flag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RETFIE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INTCON3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9154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3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73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Negative edge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915400" cy="5638800"/>
          </a:xfrm>
        </p:spPr>
        <p:txBody>
          <a:bodyPr/>
          <a:lstStyle/>
          <a:p>
            <a:r>
              <a:rPr lang="en-US" dirty="0" smtClean="0"/>
              <a:t>Configuring </a:t>
            </a:r>
            <a:r>
              <a:rPr lang="en-US" dirty="0" smtClean="0">
                <a:solidFill>
                  <a:srgbClr val="00B050"/>
                </a:solidFill>
              </a:rPr>
              <a:t>INTCON2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1534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52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867400"/>
          </a:xfrm>
        </p:spPr>
        <p:txBody>
          <a:bodyPr>
            <a:normAutofit/>
          </a:bodyPr>
          <a:lstStyle/>
          <a:p>
            <a:r>
              <a:rPr lang="en-US" sz="2400" dirty="0"/>
              <a:t>Check the status of interrupt </a:t>
            </a:r>
            <a:r>
              <a:rPr lang="en-US" sz="2400" dirty="0" err="1"/>
              <a:t>flage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BTFSS     INTCON3,   INT1IF </a:t>
            </a:r>
            <a:r>
              <a:rPr lang="en-US" sz="2400" dirty="0" smtClean="0"/>
              <a:t>; INT1 </a:t>
            </a:r>
            <a:r>
              <a:rPr lang="en-US" sz="2400" dirty="0"/>
              <a:t>interrupt ?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RETFIE</a:t>
            </a:r>
          </a:p>
          <a:p>
            <a:r>
              <a:rPr lang="en-US" sz="2400" dirty="0"/>
              <a:t>Enable </a:t>
            </a:r>
            <a:r>
              <a:rPr lang="en-US" sz="2400" dirty="0" smtClean="0"/>
              <a:t>interrupt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BSF </a:t>
            </a:r>
            <a:r>
              <a:rPr lang="en-US" sz="2400" dirty="0" smtClean="0">
                <a:solidFill>
                  <a:srgbClr val="00B050"/>
                </a:solidFill>
              </a:rPr>
              <a:t>      TRISB</a:t>
            </a:r>
            <a:r>
              <a:rPr lang="en-US" sz="2400" dirty="0">
                <a:solidFill>
                  <a:srgbClr val="00B050"/>
                </a:solidFill>
              </a:rPr>
              <a:t>, INT1 </a:t>
            </a:r>
            <a:r>
              <a:rPr lang="en-US" sz="2400" dirty="0"/>
              <a:t>; INT1 as input pin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BCF </a:t>
            </a:r>
            <a:r>
              <a:rPr lang="en-US" sz="2400" dirty="0" smtClean="0">
                <a:solidFill>
                  <a:srgbClr val="00B050"/>
                </a:solidFill>
              </a:rPr>
              <a:t>     INTCON3</a:t>
            </a:r>
            <a:r>
              <a:rPr lang="en-US" sz="2400" dirty="0">
                <a:solidFill>
                  <a:srgbClr val="00B050"/>
                </a:solidFill>
              </a:rPr>
              <a:t>, INT1IF </a:t>
            </a:r>
            <a:r>
              <a:rPr lang="en-US" sz="2400" dirty="0"/>
              <a:t>; clear INT1 interrupt flag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BSF </a:t>
            </a:r>
            <a:r>
              <a:rPr lang="en-US" sz="2400" dirty="0" smtClean="0">
                <a:solidFill>
                  <a:srgbClr val="00B050"/>
                </a:solidFill>
              </a:rPr>
              <a:t>      INTCON3,  </a:t>
            </a:r>
            <a:r>
              <a:rPr lang="en-US" sz="2400" dirty="0">
                <a:solidFill>
                  <a:srgbClr val="00B050"/>
                </a:solidFill>
              </a:rPr>
              <a:t>INT1IE </a:t>
            </a:r>
            <a:r>
              <a:rPr lang="en-US" sz="2400" dirty="0"/>
              <a:t>; enable INT1 interrupt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BCF </a:t>
            </a:r>
            <a:r>
              <a:rPr lang="en-US" sz="2400" dirty="0" smtClean="0">
                <a:solidFill>
                  <a:srgbClr val="00B050"/>
                </a:solidFill>
              </a:rPr>
              <a:t>     INTCON2</a:t>
            </a:r>
            <a:r>
              <a:rPr lang="en-US" sz="2400" dirty="0">
                <a:solidFill>
                  <a:srgbClr val="00B050"/>
                </a:solidFill>
              </a:rPr>
              <a:t>, INTEDG1 </a:t>
            </a:r>
            <a:r>
              <a:rPr lang="en-US" sz="2400" dirty="0"/>
              <a:t>; negative edge-triggered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BSF </a:t>
            </a:r>
            <a:r>
              <a:rPr lang="en-US" sz="2400" dirty="0" smtClean="0">
                <a:solidFill>
                  <a:srgbClr val="00B050"/>
                </a:solidFill>
              </a:rPr>
              <a:t>      INTCON</a:t>
            </a:r>
            <a:r>
              <a:rPr lang="en-US" sz="2400" dirty="0">
                <a:solidFill>
                  <a:srgbClr val="00B050"/>
                </a:solidFill>
              </a:rPr>
              <a:t>, GIE </a:t>
            </a:r>
            <a:r>
              <a:rPr lang="en-US" sz="2400" dirty="0"/>
              <a:t>; enable interrupt globally</a:t>
            </a:r>
            <a:br>
              <a:rPr lang="en-US" sz="2400" dirty="0"/>
            </a:br>
            <a:r>
              <a:rPr lang="en-US" sz="2400" dirty="0" smtClean="0"/>
              <a:t>Quit </a:t>
            </a:r>
            <a:r>
              <a:rPr lang="en-US" sz="2400" dirty="0"/>
              <a:t>(end of interrupt)</a:t>
            </a:r>
            <a:br>
              <a:rPr lang="en-US" sz="2400" dirty="0"/>
            </a:br>
            <a:r>
              <a:rPr lang="en-US" sz="2400" dirty="0" smtClean="0">
                <a:solidFill>
                  <a:srgbClr val="00B050"/>
                </a:solidFill>
              </a:rPr>
              <a:t>BCF 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00B050"/>
                </a:solidFill>
              </a:rPr>
              <a:t>INTCON3,  </a:t>
            </a:r>
            <a:r>
              <a:rPr lang="en-US" sz="2400" dirty="0">
                <a:solidFill>
                  <a:srgbClr val="00B050"/>
                </a:solidFill>
              </a:rPr>
              <a:t>INT1IF </a:t>
            </a:r>
            <a:r>
              <a:rPr lang="en-US" sz="2400" dirty="0"/>
              <a:t>; clear </a:t>
            </a:r>
            <a:r>
              <a:rPr lang="en-US" sz="2400" dirty="0" smtClean="0"/>
              <a:t>INT1</a:t>
            </a:r>
            <a:r>
              <a:rPr lang="en-US" sz="2400" dirty="0"/>
              <a:t> </a:t>
            </a:r>
            <a:r>
              <a:rPr lang="en-US" sz="2400" dirty="0" smtClean="0"/>
              <a:t>interrupt flag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RETFIE</a:t>
            </a:r>
            <a:endParaRPr lang="en-US" sz="2400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0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35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0" y="990600"/>
            <a:ext cx="89439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07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Serial communication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8991600" cy="556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36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747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91600" cy="5410200"/>
          </a:xfrm>
        </p:spPr>
        <p:txBody>
          <a:bodyPr/>
          <a:lstStyle/>
          <a:p>
            <a:r>
              <a:rPr lang="en-US" b="1" dirty="0" smtClean="0"/>
              <a:t>Check interrupt status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Enable interrupt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37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74580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8153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1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IPR1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8458200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2137"/>
            <a:ext cx="63246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923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8458200" cy="5715000"/>
          </a:xfrm>
        </p:spPr>
        <p:txBody>
          <a:bodyPr/>
          <a:lstStyle/>
          <a:p>
            <a:r>
              <a:rPr lang="en-US" dirty="0" smtClean="0"/>
              <a:t>Check (recognize) the status of interrupt </a:t>
            </a:r>
            <a:r>
              <a:rPr lang="en-US" dirty="0" err="1" smtClean="0"/>
              <a:t>flage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524000"/>
            <a:ext cx="754380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74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Software Interrupt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software interrupt is caused either by an exceptional condition or </a:t>
            </a:r>
            <a:r>
              <a:rPr lang="en-US" dirty="0" smtClean="0"/>
              <a:t>a special </a:t>
            </a:r>
            <a:r>
              <a:rPr lang="en-US" dirty="0"/>
              <a:t>instruction in </a:t>
            </a:r>
            <a:r>
              <a:rPr lang="en-US" dirty="0" smtClean="0"/>
              <a:t>the instruction </a:t>
            </a:r>
            <a:r>
              <a:rPr lang="en-US" dirty="0"/>
              <a:t>set which causes an interrupt when it is executed by the </a:t>
            </a:r>
            <a:r>
              <a:rPr lang="en-US" dirty="0" smtClean="0"/>
              <a:t>processor. Like:</a:t>
            </a:r>
          </a:p>
          <a:p>
            <a:r>
              <a:rPr lang="en-US" dirty="0" smtClean="0"/>
              <a:t>Processor try to divide a given number by zero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Polling </a:t>
            </a:r>
          </a:p>
          <a:p>
            <a:r>
              <a:rPr lang="en-US" dirty="0"/>
              <a:t>The state of continuous monitoring </a:t>
            </a:r>
            <a:r>
              <a:rPr lang="en-US" dirty="0" smtClean="0"/>
              <a:t>of interconnected device (peripherals)</a:t>
            </a:r>
          </a:p>
          <a:p>
            <a:r>
              <a:rPr lang="en-US" dirty="0" smtClean="0"/>
              <a:t>Causes of time consumption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Interrupt </a:t>
            </a:r>
            <a:r>
              <a:rPr lang="en-US" dirty="0" err="1" smtClean="0"/>
              <a:t>vs</a:t>
            </a:r>
            <a:r>
              <a:rPr lang="en-US" dirty="0" smtClean="0"/>
              <a:t> polling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8305800" cy="5791200"/>
          </a:xfrm>
        </p:spPr>
        <p:txBody>
          <a:bodyPr/>
          <a:lstStyle/>
          <a:p>
            <a:r>
              <a:rPr lang="en-US" b="1" dirty="0" smtClean="0"/>
              <a:t>Enable interrupt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Quit interrupt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543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708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7" y="5562600"/>
            <a:ext cx="709399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143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1300" dirty="0" smtClean="0"/>
              <a:t>End </a:t>
            </a:r>
            <a:endParaRPr lang="en-US" sz="41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Interrupt </a:t>
            </a:r>
            <a:r>
              <a:rPr lang="en-US" dirty="0" err="1" smtClean="0"/>
              <a:t>vs</a:t>
            </a:r>
            <a:r>
              <a:rPr lang="en-US" dirty="0" smtClean="0"/>
              <a:t> polling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15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839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Interrupt </a:t>
            </a:r>
            <a:r>
              <a:rPr lang="en-US" dirty="0" err="1" smtClean="0"/>
              <a:t>vs</a:t>
            </a:r>
            <a:r>
              <a:rPr lang="en-US" dirty="0" smtClean="0"/>
              <a:t> polling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39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Interrupt </a:t>
            </a:r>
            <a:r>
              <a:rPr lang="en-US" dirty="0" err="1" smtClean="0"/>
              <a:t>vs</a:t>
            </a:r>
            <a:r>
              <a:rPr lang="en-US" dirty="0" smtClean="0"/>
              <a:t> polling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763000" cy="5638800"/>
          </a:xfrm>
        </p:spPr>
        <p:txBody>
          <a:bodyPr/>
          <a:lstStyle/>
          <a:p>
            <a:r>
              <a:rPr lang="en-US" dirty="0"/>
              <a:t>When an interrupt is invoked, the microcontroller runs the</a:t>
            </a:r>
            <a:br>
              <a:rPr lang="en-US" dirty="0"/>
            </a:br>
            <a:r>
              <a:rPr lang="en-US" dirty="0" smtClean="0"/>
              <a:t>ISR</a:t>
            </a:r>
            <a:endParaRPr lang="en-US" dirty="0"/>
          </a:p>
          <a:p>
            <a:r>
              <a:rPr lang="en-US" dirty="0" smtClean="0"/>
              <a:t>Interrupt </a:t>
            </a:r>
            <a:r>
              <a:rPr lang="en-US" dirty="0"/>
              <a:t>vector table for PIC18 (ROM location)</a:t>
            </a:r>
            <a:br>
              <a:rPr lang="en-US" dirty="0"/>
            </a:br>
            <a:r>
              <a:rPr lang="en-US" dirty="0"/>
              <a:t>Power-on reset 0x0000</a:t>
            </a:r>
            <a:br>
              <a:rPr lang="en-US" dirty="0"/>
            </a:br>
            <a:r>
              <a:rPr lang="en-US" dirty="0"/>
              <a:t>High priority interrupt 0x0008</a:t>
            </a:r>
            <a:br>
              <a:rPr lang="en-US" dirty="0"/>
            </a:br>
            <a:r>
              <a:rPr lang="en-US" dirty="0"/>
              <a:t>Low priority interrupt 0x0018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1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Steps to execute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915400" cy="586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When an interrupt gets active, the microcontroller goes through the following </a:t>
            </a:r>
            <a:r>
              <a:rPr lang="en-US" sz="3000" dirty="0" smtClean="0"/>
              <a:t>steps:</a:t>
            </a:r>
            <a:endParaRPr lang="en-US" sz="3000" dirty="0"/>
          </a:p>
          <a:p>
            <a:pPr lvl="1">
              <a:lnSpc>
                <a:spcPct val="150000"/>
              </a:lnSpc>
            </a:pPr>
            <a:r>
              <a:rPr lang="en-US" dirty="0"/>
              <a:t>Finishes executing the current instruction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Pushes the PC of next instruction in the stack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Jumps to the interrupt vector table to get the address of ISR and jumps to it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Begin executing the ISR instructions to the last instruction of ISR (</a:t>
            </a:r>
            <a:r>
              <a:rPr lang="en-US" dirty="0">
                <a:solidFill>
                  <a:srgbClr val="FF0000"/>
                </a:solidFill>
              </a:rPr>
              <a:t>RETFIE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Executes RETFIE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Pops the PC from the stack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Starts to execute from the address of  that </a:t>
            </a:r>
            <a:r>
              <a:rPr lang="en-US" dirty="0" smtClean="0"/>
              <a:t>PC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Source of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86800" cy="5486400"/>
          </a:xfrm>
        </p:spPr>
        <p:txBody>
          <a:bodyPr/>
          <a:lstStyle/>
          <a:p>
            <a:r>
              <a:rPr lang="en-US" dirty="0" smtClean="0"/>
              <a:t>Timers </a:t>
            </a:r>
            <a:r>
              <a:rPr lang="en-US" dirty="0"/>
              <a:t>0, 1, 2, 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 smtClean="0"/>
              <a:t>Pins </a:t>
            </a:r>
            <a:r>
              <a:rPr lang="en-US" dirty="0"/>
              <a:t>RB0, RB1, RB2 for external hardware interrupts </a:t>
            </a:r>
            <a:r>
              <a:rPr lang="en-US" dirty="0" smtClean="0"/>
              <a:t>INT0, INT1, INT2</a:t>
            </a:r>
            <a:endParaRPr lang="en-US" dirty="0"/>
          </a:p>
          <a:p>
            <a:r>
              <a:rPr lang="en-US" dirty="0" smtClean="0"/>
              <a:t>PORTB-Change </a:t>
            </a:r>
            <a:r>
              <a:rPr lang="en-US" dirty="0"/>
              <a:t>interrupt (any one of the upper four Port B</a:t>
            </a:r>
            <a:br>
              <a:rPr lang="en-US" dirty="0"/>
            </a:br>
            <a:r>
              <a:rPr lang="en-US" dirty="0" smtClean="0"/>
              <a:t>pins)</a:t>
            </a:r>
            <a:endParaRPr lang="en-US" dirty="0"/>
          </a:p>
          <a:p>
            <a:r>
              <a:rPr lang="en-US" dirty="0" smtClean="0"/>
              <a:t>Serial </a:t>
            </a:r>
            <a:r>
              <a:rPr lang="en-US" dirty="0"/>
              <a:t>communication’s USART interrupts: receive and</a:t>
            </a:r>
            <a:br>
              <a:rPr lang="en-US" dirty="0"/>
            </a:br>
            <a:r>
              <a:rPr lang="en-US" dirty="0"/>
              <a:t>transmit, </a:t>
            </a:r>
            <a:r>
              <a:rPr lang="en-US" dirty="0" smtClean="0"/>
              <a:t>respectively</a:t>
            </a:r>
            <a:endParaRPr lang="en-US" dirty="0"/>
          </a:p>
          <a:p>
            <a:r>
              <a:rPr lang="en-US" dirty="0" smtClean="0"/>
              <a:t>ADC </a:t>
            </a:r>
          </a:p>
          <a:p>
            <a:r>
              <a:rPr lang="en-US" dirty="0" smtClean="0"/>
              <a:t>CCP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9042-ADF7-476A-BE16-47DBC8683B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1084</TotalTime>
  <Words>614</Words>
  <Application>Microsoft Office PowerPoint</Application>
  <PresentationFormat>On-screen Show (4:3)</PresentationFormat>
  <Paragraphs>201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Franklin Gothic Book</vt:lpstr>
      <vt:lpstr>Perpetua</vt:lpstr>
      <vt:lpstr>Times New Roman</vt:lpstr>
      <vt:lpstr>Wingdings</vt:lpstr>
      <vt:lpstr>Wingdings 2</vt:lpstr>
      <vt:lpstr>Equity</vt:lpstr>
      <vt:lpstr>PIC Interrupts</vt:lpstr>
      <vt:lpstr>Interrupt vs polling</vt:lpstr>
      <vt:lpstr>Interrupt vs polling</vt:lpstr>
      <vt:lpstr>Interrupt vs polling</vt:lpstr>
      <vt:lpstr>Interrupt vs polling</vt:lpstr>
      <vt:lpstr>Interrupt vs polling</vt:lpstr>
      <vt:lpstr>Interrupt vs polling</vt:lpstr>
      <vt:lpstr>Steps to execute interrupt</vt:lpstr>
      <vt:lpstr>Source of interrupt</vt:lpstr>
      <vt:lpstr>Interrupt control registers</vt:lpstr>
      <vt:lpstr>Interrupt source bit</vt:lpstr>
      <vt:lpstr>PowerPoint Presentation</vt:lpstr>
      <vt:lpstr>PowerPoint Presentation</vt:lpstr>
      <vt:lpstr>Enable and disable interrupt</vt:lpstr>
      <vt:lpstr>INTCON (interrupt control) Register</vt:lpstr>
      <vt:lpstr> cont…</vt:lpstr>
      <vt:lpstr>Cont…</vt:lpstr>
      <vt:lpstr>Timer interrupt</vt:lpstr>
      <vt:lpstr>Cont…</vt:lpstr>
      <vt:lpstr>Cont…</vt:lpstr>
      <vt:lpstr>Cont…</vt:lpstr>
      <vt:lpstr>Cont…</vt:lpstr>
      <vt:lpstr>Cont…</vt:lpstr>
      <vt:lpstr>PIR1 (for peripheral interrupt) </vt:lpstr>
      <vt:lpstr>Cont…</vt:lpstr>
      <vt:lpstr>PIE1 (for peripheral interrupt) </vt:lpstr>
      <vt:lpstr>Cont…</vt:lpstr>
      <vt:lpstr>Cont… </vt:lpstr>
      <vt:lpstr>External hardware interrupt</vt:lpstr>
      <vt:lpstr>Cont….</vt:lpstr>
      <vt:lpstr>Cont…</vt:lpstr>
      <vt:lpstr>INTCON3</vt:lpstr>
      <vt:lpstr>Negative edge interrupt</vt:lpstr>
      <vt:lpstr>Cont…</vt:lpstr>
      <vt:lpstr>PowerPoint Presentation</vt:lpstr>
      <vt:lpstr>Serial communication interrupt</vt:lpstr>
      <vt:lpstr>Cont…</vt:lpstr>
      <vt:lpstr>IPR1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 Interrupts</dc:title>
  <dc:creator>ismail - [2010]</dc:creator>
  <cp:lastModifiedBy>user</cp:lastModifiedBy>
  <cp:revision>105</cp:revision>
  <dcterms:created xsi:type="dcterms:W3CDTF">2018-03-02T10:34:31Z</dcterms:created>
  <dcterms:modified xsi:type="dcterms:W3CDTF">2024-11-05T11:14:54Z</dcterms:modified>
</cp:coreProperties>
</file>