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95" r:id="rId2"/>
    <p:sldId id="259" r:id="rId3"/>
    <p:sldId id="374" r:id="rId4"/>
    <p:sldId id="260" r:id="rId5"/>
    <p:sldId id="261" r:id="rId6"/>
    <p:sldId id="262" r:id="rId7"/>
    <p:sldId id="263" r:id="rId8"/>
    <p:sldId id="368" r:id="rId9"/>
    <p:sldId id="369" r:id="rId10"/>
    <p:sldId id="264" r:id="rId11"/>
    <p:sldId id="373" r:id="rId12"/>
    <p:sldId id="372" r:id="rId13"/>
    <p:sldId id="370" r:id="rId14"/>
    <p:sldId id="371" r:id="rId15"/>
    <p:sldId id="300" r:id="rId16"/>
    <p:sldId id="301" r:id="rId17"/>
    <p:sldId id="302" r:id="rId18"/>
    <p:sldId id="303" r:id="rId19"/>
    <p:sldId id="306" r:id="rId20"/>
    <p:sldId id="308" r:id="rId21"/>
    <p:sldId id="309" r:id="rId22"/>
    <p:sldId id="310" r:id="rId23"/>
    <p:sldId id="375" r:id="rId24"/>
    <p:sldId id="376" r:id="rId25"/>
    <p:sldId id="377" r:id="rId26"/>
    <p:sldId id="378" r:id="rId27"/>
    <p:sldId id="379" r:id="rId28"/>
    <p:sldId id="380" r:id="rId29"/>
    <p:sldId id="381" r:id="rId30"/>
    <p:sldId id="382" r:id="rId31"/>
    <p:sldId id="383" r:id="rId32"/>
    <p:sldId id="384" r:id="rId33"/>
    <p:sldId id="385" r:id="rId34"/>
    <p:sldId id="388" r:id="rId35"/>
    <p:sldId id="387" r:id="rId36"/>
    <p:sldId id="390" r:id="rId37"/>
    <p:sldId id="386" r:id="rId38"/>
    <p:sldId id="392" r:id="rId39"/>
    <p:sldId id="393" r:id="rId40"/>
    <p:sldId id="394" r:id="rId41"/>
    <p:sldId id="402" r:id="rId42"/>
    <p:sldId id="403" r:id="rId43"/>
    <p:sldId id="3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2" d="100"/>
          <a:sy n="62" d="100"/>
        </p:scale>
        <p:origin x="8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8687-3385-547F-DDB1-AE468C5938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E70775-120C-B36A-7860-A6F05FB8A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83974B-78CD-A31D-4183-F7CA309AF93B}"/>
              </a:ext>
            </a:extLst>
          </p:cNvPr>
          <p:cNvSpPr>
            <a:spLocks noGrp="1"/>
          </p:cNvSpPr>
          <p:nvPr>
            <p:ph type="dt" sz="half" idx="10"/>
          </p:nvPr>
        </p:nvSpPr>
        <p:spPr/>
        <p:txBody>
          <a:bodyPr/>
          <a:lstStyle/>
          <a:p>
            <a:fld id="{CD25F864-EFF0-49EC-BC3E-2D05A63F0FF6}" type="datetimeFigureOut">
              <a:rPr lang="en-US" smtClean="0"/>
              <a:t>8/6/2025</a:t>
            </a:fld>
            <a:endParaRPr lang="en-US"/>
          </a:p>
        </p:txBody>
      </p:sp>
      <p:sp>
        <p:nvSpPr>
          <p:cNvPr id="5" name="Footer Placeholder 4">
            <a:extLst>
              <a:ext uri="{FF2B5EF4-FFF2-40B4-BE49-F238E27FC236}">
                <a16:creationId xmlns:a16="http://schemas.microsoft.com/office/drawing/2014/main" id="{3051284D-0261-4532-3271-5392624C5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86DDF-F5F6-6B5C-CC19-AAA0FE63D988}"/>
              </a:ext>
            </a:extLst>
          </p:cNvPr>
          <p:cNvSpPr>
            <a:spLocks noGrp="1"/>
          </p:cNvSpPr>
          <p:nvPr>
            <p:ph type="sldNum" sz="quarter" idx="12"/>
          </p:nvPr>
        </p:nvSpPr>
        <p:spPr/>
        <p:txBody>
          <a:bodyPr/>
          <a:lstStyle/>
          <a:p>
            <a:fld id="{304ECCC6-5A05-4D26-B318-63B7840A920F}" type="slidenum">
              <a:rPr lang="en-US" smtClean="0"/>
              <a:t>‹#›</a:t>
            </a:fld>
            <a:endParaRPr lang="en-US"/>
          </a:p>
        </p:txBody>
      </p:sp>
    </p:spTree>
    <p:extLst>
      <p:ext uri="{BB962C8B-B14F-4D97-AF65-F5344CB8AC3E}">
        <p14:creationId xmlns:p14="http://schemas.microsoft.com/office/powerpoint/2010/main" val="239795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45F20-804B-7887-BFCA-7F16DB720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B4EC86-82A4-6B89-DD06-E4FF0A4EF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A5E52-AABD-728E-F1A0-3991FF779D44}"/>
              </a:ext>
            </a:extLst>
          </p:cNvPr>
          <p:cNvSpPr>
            <a:spLocks noGrp="1"/>
          </p:cNvSpPr>
          <p:nvPr>
            <p:ph type="dt" sz="half" idx="10"/>
          </p:nvPr>
        </p:nvSpPr>
        <p:spPr/>
        <p:txBody>
          <a:bodyPr/>
          <a:lstStyle/>
          <a:p>
            <a:fld id="{CD25F864-EFF0-49EC-BC3E-2D05A63F0FF6}" type="datetimeFigureOut">
              <a:rPr lang="en-US" smtClean="0"/>
              <a:t>8/6/2025</a:t>
            </a:fld>
            <a:endParaRPr lang="en-US"/>
          </a:p>
        </p:txBody>
      </p:sp>
      <p:sp>
        <p:nvSpPr>
          <p:cNvPr id="5" name="Footer Placeholder 4">
            <a:extLst>
              <a:ext uri="{FF2B5EF4-FFF2-40B4-BE49-F238E27FC236}">
                <a16:creationId xmlns:a16="http://schemas.microsoft.com/office/drawing/2014/main" id="{FC46D21E-5CAF-4CB4-A77C-7683647FF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20399-437A-E917-E9B4-9E12A244CDFE}"/>
              </a:ext>
            </a:extLst>
          </p:cNvPr>
          <p:cNvSpPr>
            <a:spLocks noGrp="1"/>
          </p:cNvSpPr>
          <p:nvPr>
            <p:ph type="sldNum" sz="quarter" idx="12"/>
          </p:nvPr>
        </p:nvSpPr>
        <p:spPr/>
        <p:txBody>
          <a:bodyPr/>
          <a:lstStyle/>
          <a:p>
            <a:fld id="{304ECCC6-5A05-4D26-B318-63B7840A920F}" type="slidenum">
              <a:rPr lang="en-US" smtClean="0"/>
              <a:t>‹#›</a:t>
            </a:fld>
            <a:endParaRPr lang="en-US"/>
          </a:p>
        </p:txBody>
      </p:sp>
    </p:spTree>
    <p:extLst>
      <p:ext uri="{BB962C8B-B14F-4D97-AF65-F5344CB8AC3E}">
        <p14:creationId xmlns:p14="http://schemas.microsoft.com/office/powerpoint/2010/main" val="72197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0D94B9-59A5-2ACD-9F48-8A6630871C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2B66F2-EAA1-FFD8-3E21-A6E2E1727B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1FC53-7EF9-74D0-5C83-57BC507B9FB9}"/>
              </a:ext>
            </a:extLst>
          </p:cNvPr>
          <p:cNvSpPr>
            <a:spLocks noGrp="1"/>
          </p:cNvSpPr>
          <p:nvPr>
            <p:ph type="dt" sz="half" idx="10"/>
          </p:nvPr>
        </p:nvSpPr>
        <p:spPr/>
        <p:txBody>
          <a:bodyPr/>
          <a:lstStyle/>
          <a:p>
            <a:fld id="{CD25F864-EFF0-49EC-BC3E-2D05A63F0FF6}" type="datetimeFigureOut">
              <a:rPr lang="en-US" smtClean="0"/>
              <a:t>8/6/2025</a:t>
            </a:fld>
            <a:endParaRPr lang="en-US"/>
          </a:p>
        </p:txBody>
      </p:sp>
      <p:sp>
        <p:nvSpPr>
          <p:cNvPr id="5" name="Footer Placeholder 4">
            <a:extLst>
              <a:ext uri="{FF2B5EF4-FFF2-40B4-BE49-F238E27FC236}">
                <a16:creationId xmlns:a16="http://schemas.microsoft.com/office/drawing/2014/main" id="{FA4D0B5F-0C54-35CC-1871-03531F493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1D409-11FD-576B-ACB6-C78A285BEFC5}"/>
              </a:ext>
            </a:extLst>
          </p:cNvPr>
          <p:cNvSpPr>
            <a:spLocks noGrp="1"/>
          </p:cNvSpPr>
          <p:nvPr>
            <p:ph type="sldNum" sz="quarter" idx="12"/>
          </p:nvPr>
        </p:nvSpPr>
        <p:spPr/>
        <p:txBody>
          <a:bodyPr/>
          <a:lstStyle/>
          <a:p>
            <a:fld id="{304ECCC6-5A05-4D26-B318-63B7840A920F}" type="slidenum">
              <a:rPr lang="en-US" smtClean="0"/>
              <a:t>‹#›</a:t>
            </a:fld>
            <a:endParaRPr lang="en-US"/>
          </a:p>
        </p:txBody>
      </p:sp>
    </p:spTree>
    <p:extLst>
      <p:ext uri="{BB962C8B-B14F-4D97-AF65-F5344CB8AC3E}">
        <p14:creationId xmlns:p14="http://schemas.microsoft.com/office/powerpoint/2010/main" val="380934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92E9-B5EA-028F-B1C9-BC32D6D2E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E2378-8731-4F87-3F40-1EE647184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1EA6B-C71B-9881-6913-944E757B1B6D}"/>
              </a:ext>
            </a:extLst>
          </p:cNvPr>
          <p:cNvSpPr>
            <a:spLocks noGrp="1"/>
          </p:cNvSpPr>
          <p:nvPr>
            <p:ph type="dt" sz="half" idx="10"/>
          </p:nvPr>
        </p:nvSpPr>
        <p:spPr/>
        <p:txBody>
          <a:bodyPr/>
          <a:lstStyle/>
          <a:p>
            <a:fld id="{CD25F864-EFF0-49EC-BC3E-2D05A63F0FF6}" type="datetimeFigureOut">
              <a:rPr lang="en-US" smtClean="0"/>
              <a:t>8/6/2025</a:t>
            </a:fld>
            <a:endParaRPr lang="en-US"/>
          </a:p>
        </p:txBody>
      </p:sp>
      <p:sp>
        <p:nvSpPr>
          <p:cNvPr id="5" name="Footer Placeholder 4">
            <a:extLst>
              <a:ext uri="{FF2B5EF4-FFF2-40B4-BE49-F238E27FC236}">
                <a16:creationId xmlns:a16="http://schemas.microsoft.com/office/drawing/2014/main" id="{202C0B53-987C-BB76-8C69-40AD8B63D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6B487-DEC0-17DD-4033-CF1575B0BFA9}"/>
              </a:ext>
            </a:extLst>
          </p:cNvPr>
          <p:cNvSpPr>
            <a:spLocks noGrp="1"/>
          </p:cNvSpPr>
          <p:nvPr>
            <p:ph type="sldNum" sz="quarter" idx="12"/>
          </p:nvPr>
        </p:nvSpPr>
        <p:spPr/>
        <p:txBody>
          <a:bodyPr/>
          <a:lstStyle/>
          <a:p>
            <a:fld id="{304ECCC6-5A05-4D26-B318-63B7840A920F}" type="slidenum">
              <a:rPr lang="en-US" smtClean="0"/>
              <a:t>‹#›</a:t>
            </a:fld>
            <a:endParaRPr lang="en-US"/>
          </a:p>
        </p:txBody>
      </p:sp>
    </p:spTree>
    <p:extLst>
      <p:ext uri="{BB962C8B-B14F-4D97-AF65-F5344CB8AC3E}">
        <p14:creationId xmlns:p14="http://schemas.microsoft.com/office/powerpoint/2010/main" val="83824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9768-80CA-4E26-8380-398D0C19DB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4510B3-7596-EBED-DC60-0BC229C126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BF4DA6-6527-5227-D7DE-7118DA8633F9}"/>
              </a:ext>
            </a:extLst>
          </p:cNvPr>
          <p:cNvSpPr>
            <a:spLocks noGrp="1"/>
          </p:cNvSpPr>
          <p:nvPr>
            <p:ph type="dt" sz="half" idx="10"/>
          </p:nvPr>
        </p:nvSpPr>
        <p:spPr/>
        <p:txBody>
          <a:bodyPr/>
          <a:lstStyle/>
          <a:p>
            <a:fld id="{CD25F864-EFF0-49EC-BC3E-2D05A63F0FF6}" type="datetimeFigureOut">
              <a:rPr lang="en-US" smtClean="0"/>
              <a:t>8/6/2025</a:t>
            </a:fld>
            <a:endParaRPr lang="en-US"/>
          </a:p>
        </p:txBody>
      </p:sp>
      <p:sp>
        <p:nvSpPr>
          <p:cNvPr id="5" name="Footer Placeholder 4">
            <a:extLst>
              <a:ext uri="{FF2B5EF4-FFF2-40B4-BE49-F238E27FC236}">
                <a16:creationId xmlns:a16="http://schemas.microsoft.com/office/drawing/2014/main" id="{B119A9D3-F2DD-9157-DA7B-C704A3D65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33199-7A6F-286A-7FFC-6D28890119FB}"/>
              </a:ext>
            </a:extLst>
          </p:cNvPr>
          <p:cNvSpPr>
            <a:spLocks noGrp="1"/>
          </p:cNvSpPr>
          <p:nvPr>
            <p:ph type="sldNum" sz="quarter" idx="12"/>
          </p:nvPr>
        </p:nvSpPr>
        <p:spPr/>
        <p:txBody>
          <a:bodyPr/>
          <a:lstStyle/>
          <a:p>
            <a:fld id="{304ECCC6-5A05-4D26-B318-63B7840A920F}" type="slidenum">
              <a:rPr lang="en-US" smtClean="0"/>
              <a:t>‹#›</a:t>
            </a:fld>
            <a:endParaRPr lang="en-US"/>
          </a:p>
        </p:txBody>
      </p:sp>
    </p:spTree>
    <p:extLst>
      <p:ext uri="{BB962C8B-B14F-4D97-AF65-F5344CB8AC3E}">
        <p14:creationId xmlns:p14="http://schemas.microsoft.com/office/powerpoint/2010/main" val="232252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33D2-3A2C-8145-3DA4-8ED553106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7ED8A-4EA4-7D30-2B23-1A608F930B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5ABCF4-AA43-43C8-7774-00417586E9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9925DC-8F3D-4222-76FD-6FBC270593C8}"/>
              </a:ext>
            </a:extLst>
          </p:cNvPr>
          <p:cNvSpPr>
            <a:spLocks noGrp="1"/>
          </p:cNvSpPr>
          <p:nvPr>
            <p:ph type="dt" sz="half" idx="10"/>
          </p:nvPr>
        </p:nvSpPr>
        <p:spPr/>
        <p:txBody>
          <a:bodyPr/>
          <a:lstStyle/>
          <a:p>
            <a:fld id="{CD25F864-EFF0-49EC-BC3E-2D05A63F0FF6}" type="datetimeFigureOut">
              <a:rPr lang="en-US" smtClean="0"/>
              <a:t>8/6/2025</a:t>
            </a:fld>
            <a:endParaRPr lang="en-US"/>
          </a:p>
        </p:txBody>
      </p:sp>
      <p:sp>
        <p:nvSpPr>
          <p:cNvPr id="6" name="Footer Placeholder 5">
            <a:extLst>
              <a:ext uri="{FF2B5EF4-FFF2-40B4-BE49-F238E27FC236}">
                <a16:creationId xmlns:a16="http://schemas.microsoft.com/office/drawing/2014/main" id="{F78133C3-A614-CBC5-C988-2DE8E122F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45B0B-69BC-1AE3-168E-A4EB7FD1F92A}"/>
              </a:ext>
            </a:extLst>
          </p:cNvPr>
          <p:cNvSpPr>
            <a:spLocks noGrp="1"/>
          </p:cNvSpPr>
          <p:nvPr>
            <p:ph type="sldNum" sz="quarter" idx="12"/>
          </p:nvPr>
        </p:nvSpPr>
        <p:spPr/>
        <p:txBody>
          <a:bodyPr/>
          <a:lstStyle/>
          <a:p>
            <a:fld id="{304ECCC6-5A05-4D26-B318-63B7840A920F}" type="slidenum">
              <a:rPr lang="en-US" smtClean="0"/>
              <a:t>‹#›</a:t>
            </a:fld>
            <a:endParaRPr lang="en-US"/>
          </a:p>
        </p:txBody>
      </p:sp>
    </p:spTree>
    <p:extLst>
      <p:ext uri="{BB962C8B-B14F-4D97-AF65-F5344CB8AC3E}">
        <p14:creationId xmlns:p14="http://schemas.microsoft.com/office/powerpoint/2010/main" val="172480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0BB3-6AE7-8E57-4673-F08304B053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8EBBD-3DE0-C7BE-F41C-4881810BCD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6915E0-2DD3-103B-5C09-E6426F5E2B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9C4C8F-6EF8-C3A5-27DE-9CB968CFF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A7E7CA-56E1-593A-164E-52A12278C0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5F9EF8-AC5C-54AF-6020-24FDD516B735}"/>
              </a:ext>
            </a:extLst>
          </p:cNvPr>
          <p:cNvSpPr>
            <a:spLocks noGrp="1"/>
          </p:cNvSpPr>
          <p:nvPr>
            <p:ph type="dt" sz="half" idx="10"/>
          </p:nvPr>
        </p:nvSpPr>
        <p:spPr/>
        <p:txBody>
          <a:bodyPr/>
          <a:lstStyle/>
          <a:p>
            <a:fld id="{CD25F864-EFF0-49EC-BC3E-2D05A63F0FF6}" type="datetimeFigureOut">
              <a:rPr lang="en-US" smtClean="0"/>
              <a:t>8/6/2025</a:t>
            </a:fld>
            <a:endParaRPr lang="en-US"/>
          </a:p>
        </p:txBody>
      </p:sp>
      <p:sp>
        <p:nvSpPr>
          <p:cNvPr id="8" name="Footer Placeholder 7">
            <a:extLst>
              <a:ext uri="{FF2B5EF4-FFF2-40B4-BE49-F238E27FC236}">
                <a16:creationId xmlns:a16="http://schemas.microsoft.com/office/drawing/2014/main" id="{9E09F96C-7364-F8A6-9559-9CBC3A3A7E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969B8-3938-EB7F-39E4-6589DD38125B}"/>
              </a:ext>
            </a:extLst>
          </p:cNvPr>
          <p:cNvSpPr>
            <a:spLocks noGrp="1"/>
          </p:cNvSpPr>
          <p:nvPr>
            <p:ph type="sldNum" sz="quarter" idx="12"/>
          </p:nvPr>
        </p:nvSpPr>
        <p:spPr/>
        <p:txBody>
          <a:bodyPr/>
          <a:lstStyle/>
          <a:p>
            <a:fld id="{304ECCC6-5A05-4D26-B318-63B7840A920F}" type="slidenum">
              <a:rPr lang="en-US" smtClean="0"/>
              <a:t>‹#›</a:t>
            </a:fld>
            <a:endParaRPr lang="en-US"/>
          </a:p>
        </p:txBody>
      </p:sp>
    </p:spTree>
    <p:extLst>
      <p:ext uri="{BB962C8B-B14F-4D97-AF65-F5344CB8AC3E}">
        <p14:creationId xmlns:p14="http://schemas.microsoft.com/office/powerpoint/2010/main" val="35251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B9CE-25D9-2861-BE11-132689838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95446C-A577-2B66-CCEC-BD00094E32B2}"/>
              </a:ext>
            </a:extLst>
          </p:cNvPr>
          <p:cNvSpPr>
            <a:spLocks noGrp="1"/>
          </p:cNvSpPr>
          <p:nvPr>
            <p:ph type="dt" sz="half" idx="10"/>
          </p:nvPr>
        </p:nvSpPr>
        <p:spPr/>
        <p:txBody>
          <a:bodyPr/>
          <a:lstStyle/>
          <a:p>
            <a:fld id="{CD25F864-EFF0-49EC-BC3E-2D05A63F0FF6}" type="datetimeFigureOut">
              <a:rPr lang="en-US" smtClean="0"/>
              <a:t>8/6/2025</a:t>
            </a:fld>
            <a:endParaRPr lang="en-US"/>
          </a:p>
        </p:txBody>
      </p:sp>
      <p:sp>
        <p:nvSpPr>
          <p:cNvPr id="4" name="Footer Placeholder 3">
            <a:extLst>
              <a:ext uri="{FF2B5EF4-FFF2-40B4-BE49-F238E27FC236}">
                <a16:creationId xmlns:a16="http://schemas.microsoft.com/office/drawing/2014/main" id="{CF0AA607-DB04-CFC3-B606-44A369D0E4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F0EB67-DE60-BC1F-6E97-7637306B6268}"/>
              </a:ext>
            </a:extLst>
          </p:cNvPr>
          <p:cNvSpPr>
            <a:spLocks noGrp="1"/>
          </p:cNvSpPr>
          <p:nvPr>
            <p:ph type="sldNum" sz="quarter" idx="12"/>
          </p:nvPr>
        </p:nvSpPr>
        <p:spPr/>
        <p:txBody>
          <a:bodyPr/>
          <a:lstStyle/>
          <a:p>
            <a:fld id="{304ECCC6-5A05-4D26-B318-63B7840A920F}" type="slidenum">
              <a:rPr lang="en-US" smtClean="0"/>
              <a:t>‹#›</a:t>
            </a:fld>
            <a:endParaRPr lang="en-US"/>
          </a:p>
        </p:txBody>
      </p:sp>
    </p:spTree>
    <p:extLst>
      <p:ext uri="{BB962C8B-B14F-4D97-AF65-F5344CB8AC3E}">
        <p14:creationId xmlns:p14="http://schemas.microsoft.com/office/powerpoint/2010/main" val="165812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76A96-9981-B2C8-E877-90A72059F6AA}"/>
              </a:ext>
            </a:extLst>
          </p:cNvPr>
          <p:cNvSpPr>
            <a:spLocks noGrp="1"/>
          </p:cNvSpPr>
          <p:nvPr>
            <p:ph type="dt" sz="half" idx="10"/>
          </p:nvPr>
        </p:nvSpPr>
        <p:spPr/>
        <p:txBody>
          <a:bodyPr/>
          <a:lstStyle/>
          <a:p>
            <a:fld id="{CD25F864-EFF0-49EC-BC3E-2D05A63F0FF6}" type="datetimeFigureOut">
              <a:rPr lang="en-US" smtClean="0"/>
              <a:t>8/6/2025</a:t>
            </a:fld>
            <a:endParaRPr lang="en-US"/>
          </a:p>
        </p:txBody>
      </p:sp>
      <p:sp>
        <p:nvSpPr>
          <p:cNvPr id="3" name="Footer Placeholder 2">
            <a:extLst>
              <a:ext uri="{FF2B5EF4-FFF2-40B4-BE49-F238E27FC236}">
                <a16:creationId xmlns:a16="http://schemas.microsoft.com/office/drawing/2014/main" id="{AAA75FE1-C795-B27A-7846-2217CBABA9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1A117A-18F2-C8E6-DA31-12B8EA6F412C}"/>
              </a:ext>
            </a:extLst>
          </p:cNvPr>
          <p:cNvSpPr>
            <a:spLocks noGrp="1"/>
          </p:cNvSpPr>
          <p:nvPr>
            <p:ph type="sldNum" sz="quarter" idx="12"/>
          </p:nvPr>
        </p:nvSpPr>
        <p:spPr/>
        <p:txBody>
          <a:bodyPr/>
          <a:lstStyle/>
          <a:p>
            <a:fld id="{304ECCC6-5A05-4D26-B318-63B7840A920F}" type="slidenum">
              <a:rPr lang="en-US" smtClean="0"/>
              <a:t>‹#›</a:t>
            </a:fld>
            <a:endParaRPr lang="en-US"/>
          </a:p>
        </p:txBody>
      </p:sp>
    </p:spTree>
    <p:extLst>
      <p:ext uri="{BB962C8B-B14F-4D97-AF65-F5344CB8AC3E}">
        <p14:creationId xmlns:p14="http://schemas.microsoft.com/office/powerpoint/2010/main" val="180470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552A-57D9-3178-C7C2-2A759B60D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ACE597-72A9-AFE8-5E7F-C539492D56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0B77FB-3175-75B3-EE4C-9912B0A45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87F9F-C3ED-C9C2-9148-11B32C552261}"/>
              </a:ext>
            </a:extLst>
          </p:cNvPr>
          <p:cNvSpPr>
            <a:spLocks noGrp="1"/>
          </p:cNvSpPr>
          <p:nvPr>
            <p:ph type="dt" sz="half" idx="10"/>
          </p:nvPr>
        </p:nvSpPr>
        <p:spPr/>
        <p:txBody>
          <a:bodyPr/>
          <a:lstStyle/>
          <a:p>
            <a:fld id="{CD25F864-EFF0-49EC-BC3E-2D05A63F0FF6}" type="datetimeFigureOut">
              <a:rPr lang="en-US" smtClean="0"/>
              <a:t>8/6/2025</a:t>
            </a:fld>
            <a:endParaRPr lang="en-US"/>
          </a:p>
        </p:txBody>
      </p:sp>
      <p:sp>
        <p:nvSpPr>
          <p:cNvPr id="6" name="Footer Placeholder 5">
            <a:extLst>
              <a:ext uri="{FF2B5EF4-FFF2-40B4-BE49-F238E27FC236}">
                <a16:creationId xmlns:a16="http://schemas.microsoft.com/office/drawing/2014/main" id="{6098EEE2-698B-5C2E-5DCE-1EBF47EEF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848F6-3650-9299-3EFB-11B4B6F02919}"/>
              </a:ext>
            </a:extLst>
          </p:cNvPr>
          <p:cNvSpPr>
            <a:spLocks noGrp="1"/>
          </p:cNvSpPr>
          <p:nvPr>
            <p:ph type="sldNum" sz="quarter" idx="12"/>
          </p:nvPr>
        </p:nvSpPr>
        <p:spPr/>
        <p:txBody>
          <a:bodyPr/>
          <a:lstStyle/>
          <a:p>
            <a:fld id="{304ECCC6-5A05-4D26-B318-63B7840A920F}" type="slidenum">
              <a:rPr lang="en-US" smtClean="0"/>
              <a:t>‹#›</a:t>
            </a:fld>
            <a:endParaRPr lang="en-US"/>
          </a:p>
        </p:txBody>
      </p:sp>
    </p:spTree>
    <p:extLst>
      <p:ext uri="{BB962C8B-B14F-4D97-AF65-F5344CB8AC3E}">
        <p14:creationId xmlns:p14="http://schemas.microsoft.com/office/powerpoint/2010/main" val="387804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C03A-687E-6BFE-286D-F7EBA4D67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0FF23-B4A3-457E-F1E0-0E31D67E8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B9C7F5-34F1-3728-F254-9B04C658D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850B1-78E9-B61B-5CE8-2CC80ACAA42F}"/>
              </a:ext>
            </a:extLst>
          </p:cNvPr>
          <p:cNvSpPr>
            <a:spLocks noGrp="1"/>
          </p:cNvSpPr>
          <p:nvPr>
            <p:ph type="dt" sz="half" idx="10"/>
          </p:nvPr>
        </p:nvSpPr>
        <p:spPr/>
        <p:txBody>
          <a:bodyPr/>
          <a:lstStyle/>
          <a:p>
            <a:fld id="{CD25F864-EFF0-49EC-BC3E-2D05A63F0FF6}" type="datetimeFigureOut">
              <a:rPr lang="en-US" smtClean="0"/>
              <a:t>8/6/2025</a:t>
            </a:fld>
            <a:endParaRPr lang="en-US"/>
          </a:p>
        </p:txBody>
      </p:sp>
      <p:sp>
        <p:nvSpPr>
          <p:cNvPr id="6" name="Footer Placeholder 5">
            <a:extLst>
              <a:ext uri="{FF2B5EF4-FFF2-40B4-BE49-F238E27FC236}">
                <a16:creationId xmlns:a16="http://schemas.microsoft.com/office/drawing/2014/main" id="{C9BE7E78-10D5-325D-E081-807DCBAC1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BCDF3-CD5C-9D76-6F8F-BBFD5BAFA065}"/>
              </a:ext>
            </a:extLst>
          </p:cNvPr>
          <p:cNvSpPr>
            <a:spLocks noGrp="1"/>
          </p:cNvSpPr>
          <p:nvPr>
            <p:ph type="sldNum" sz="quarter" idx="12"/>
          </p:nvPr>
        </p:nvSpPr>
        <p:spPr/>
        <p:txBody>
          <a:bodyPr/>
          <a:lstStyle/>
          <a:p>
            <a:fld id="{304ECCC6-5A05-4D26-B318-63B7840A920F}" type="slidenum">
              <a:rPr lang="en-US" smtClean="0"/>
              <a:t>‹#›</a:t>
            </a:fld>
            <a:endParaRPr lang="en-US"/>
          </a:p>
        </p:txBody>
      </p:sp>
    </p:spTree>
    <p:extLst>
      <p:ext uri="{BB962C8B-B14F-4D97-AF65-F5344CB8AC3E}">
        <p14:creationId xmlns:p14="http://schemas.microsoft.com/office/powerpoint/2010/main" val="290898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22DBF-F3F0-4C5B-AFEC-F7F1F1868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C3E650-17BE-8995-FD6B-171BE9C2FA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F4FB7-E9D3-A463-61C5-9FE2DAE07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5F864-EFF0-49EC-BC3E-2D05A63F0FF6}" type="datetimeFigureOut">
              <a:rPr lang="en-US" smtClean="0"/>
              <a:t>8/6/2025</a:t>
            </a:fld>
            <a:endParaRPr lang="en-US"/>
          </a:p>
        </p:txBody>
      </p:sp>
      <p:sp>
        <p:nvSpPr>
          <p:cNvPr id="5" name="Footer Placeholder 4">
            <a:extLst>
              <a:ext uri="{FF2B5EF4-FFF2-40B4-BE49-F238E27FC236}">
                <a16:creationId xmlns:a16="http://schemas.microsoft.com/office/drawing/2014/main" id="{1F37F9A3-50D6-273E-3B6A-3E39DFE9E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869F05-5EDD-6757-2F19-CB5C8D913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ECCC6-5A05-4D26-B318-63B7840A920F}" type="slidenum">
              <a:rPr lang="en-US" smtClean="0"/>
              <a:t>‹#›</a:t>
            </a:fld>
            <a:endParaRPr lang="en-US"/>
          </a:p>
        </p:txBody>
      </p:sp>
    </p:spTree>
    <p:extLst>
      <p:ext uri="{BB962C8B-B14F-4D97-AF65-F5344CB8AC3E}">
        <p14:creationId xmlns:p14="http://schemas.microsoft.com/office/powerpoint/2010/main" val="1274851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1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B3A29-A83E-8CF8-44A2-D014F2798D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FA2CE0-7B20-37B2-A96E-5235297B9B9E}"/>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C4B97350-93EA-90C9-077E-444662B32484}"/>
              </a:ext>
            </a:extLst>
          </p:cNvPr>
          <p:cNvSpPr>
            <a:spLocks noGrp="1"/>
          </p:cNvSpPr>
          <p:nvPr>
            <p:ph type="subTitle" idx="1"/>
          </p:nvPr>
        </p:nvSpPr>
        <p:spPr>
          <a:xfrm>
            <a:off x="0" y="914400"/>
            <a:ext cx="12192000" cy="5397909"/>
          </a:xfrm>
        </p:spPr>
        <p:txBody>
          <a:bodyPr>
            <a:noAutofit/>
          </a:bodyPr>
          <a:lstStyle/>
          <a:p>
            <a:pPr marL="285750" indent="-285750" algn="just">
              <a:lnSpc>
                <a:spcPct val="150000"/>
              </a:lnSpc>
              <a:buFont typeface="Arial" panose="020B0604020202020204" pitchFamily="34" charset="0"/>
              <a:buChar char="•"/>
            </a:pPr>
            <a:r>
              <a:rPr lang="en-GB" sz="2000" i="0" dirty="0">
                <a:solidFill>
                  <a:srgbClr val="000000"/>
                </a:solidFill>
                <a:effectLst/>
                <a:latin typeface="Arial" panose="020B0604020202020204" pitchFamily="34" charset="0"/>
                <a:cs typeface="Arial" panose="020B0604020202020204" pitchFamily="34" charset="0"/>
              </a:rPr>
              <a:t>You can view software development as a process that </a:t>
            </a:r>
            <a:r>
              <a:rPr lang="en-GB" sz="2000" b="1" i="0" dirty="0">
                <a:solidFill>
                  <a:srgbClr val="000000"/>
                </a:solidFill>
                <a:effectLst/>
                <a:latin typeface="Arial" panose="020B0604020202020204" pitchFamily="34" charset="0"/>
                <a:cs typeface="Arial" panose="020B0604020202020204" pitchFamily="34" charset="0"/>
              </a:rPr>
              <a:t>chops</a:t>
            </a:r>
            <a:r>
              <a:rPr lang="en-GB" sz="2000" i="0" dirty="0">
                <a:solidFill>
                  <a:srgbClr val="000000"/>
                </a:solidFill>
                <a:effectLst/>
                <a:latin typeface="Arial" panose="020B0604020202020204" pitchFamily="34" charset="0"/>
                <a:cs typeface="Arial" panose="020B0604020202020204" pitchFamily="34" charset="0"/>
              </a:rPr>
              <a:t> up the system into </a:t>
            </a:r>
            <a:r>
              <a:rPr lang="en-GB" sz="2000" b="1" i="0" dirty="0">
                <a:solidFill>
                  <a:srgbClr val="000000"/>
                </a:solidFill>
                <a:effectLst/>
                <a:latin typeface="Arial" panose="020B0604020202020204" pitchFamily="34" charset="0"/>
                <a:cs typeface="Arial" panose="020B0604020202020204" pitchFamily="34" charset="0"/>
              </a:rPr>
              <a:t>smaller</a:t>
            </a:r>
            <a:r>
              <a:rPr lang="en-GB" sz="2000" i="0" dirty="0">
                <a:solidFill>
                  <a:srgbClr val="000000"/>
                </a:solidFill>
                <a:effectLst/>
                <a:latin typeface="Arial" panose="020B0604020202020204" pitchFamily="34" charset="0"/>
                <a:cs typeface="Arial" panose="020B0604020202020204" pitchFamily="34" charset="0"/>
              </a:rPr>
              <a:t> and </a:t>
            </a:r>
            <a:r>
              <a:rPr lang="en-GB" sz="2000" b="1" i="0" dirty="0">
                <a:solidFill>
                  <a:srgbClr val="000000"/>
                </a:solidFill>
                <a:effectLst/>
                <a:latin typeface="Arial" panose="020B0604020202020204" pitchFamily="34" charset="0"/>
                <a:cs typeface="Arial" panose="020B0604020202020204" pitchFamily="34" charset="0"/>
              </a:rPr>
              <a:t>smaller</a:t>
            </a:r>
            <a:r>
              <a:rPr lang="en-GB" sz="2000" i="0" dirty="0">
                <a:solidFill>
                  <a:srgbClr val="000000"/>
                </a:solidFill>
                <a:effectLst/>
                <a:latin typeface="Arial" panose="020B0604020202020204" pitchFamily="34" charset="0"/>
                <a:cs typeface="Arial" panose="020B0604020202020204" pitchFamily="34" charset="0"/>
              </a:rPr>
              <a:t> pieces until the pieces are small enough to implement. </a:t>
            </a:r>
          </a:p>
          <a:p>
            <a:pPr marL="285750" indent="-285750" algn="just">
              <a:lnSpc>
                <a:spcPct val="150000"/>
              </a:lnSpc>
              <a:buFont typeface="Arial" panose="020B0604020202020204" pitchFamily="34" charset="0"/>
              <a:buChar char="•"/>
            </a:pPr>
            <a:r>
              <a:rPr lang="en-GB" sz="2000" i="0" dirty="0">
                <a:solidFill>
                  <a:srgbClr val="000000"/>
                </a:solidFill>
                <a:effectLst/>
                <a:latin typeface="Arial" panose="020B0604020202020204" pitchFamily="34" charset="0"/>
                <a:cs typeface="Arial" panose="020B0604020202020204" pitchFamily="34" charset="0"/>
              </a:rPr>
              <a:t>Using that viewpoint, high‐level design is the </a:t>
            </a:r>
            <a:r>
              <a:rPr lang="en-GB" sz="2000" b="1" i="0" dirty="0">
                <a:solidFill>
                  <a:srgbClr val="000000"/>
                </a:solidFill>
                <a:effectLst/>
                <a:latin typeface="Arial" panose="020B0604020202020204" pitchFamily="34" charset="0"/>
                <a:cs typeface="Arial" panose="020B0604020202020204" pitchFamily="34" charset="0"/>
              </a:rPr>
              <a:t>first step </a:t>
            </a:r>
            <a:r>
              <a:rPr lang="en-GB" sz="2000" i="0" dirty="0">
                <a:solidFill>
                  <a:srgbClr val="000000"/>
                </a:solidFill>
                <a:effectLst/>
                <a:latin typeface="Arial" panose="020B0604020202020204" pitchFamily="34" charset="0"/>
                <a:cs typeface="Arial" panose="020B0604020202020204" pitchFamily="34" charset="0"/>
              </a:rPr>
              <a:t>in the chopping up process.</a:t>
            </a:r>
          </a:p>
          <a:p>
            <a:pPr marL="285750" indent="-285750" algn="just">
              <a:lnSpc>
                <a:spcPct val="150000"/>
              </a:lnSpc>
              <a:buFont typeface="Arial" panose="020B0604020202020204" pitchFamily="34" charset="0"/>
              <a:buChar char="•"/>
            </a:pPr>
            <a:r>
              <a:rPr lang="en-GB" sz="2000" i="0" dirty="0">
                <a:solidFill>
                  <a:srgbClr val="000000"/>
                </a:solidFill>
                <a:effectLst/>
                <a:latin typeface="Arial" panose="020B0604020202020204" pitchFamily="34" charset="0"/>
                <a:cs typeface="Arial" panose="020B0604020202020204" pitchFamily="34" charset="0"/>
              </a:rPr>
              <a:t>High‐level design provides a view of the system at an </a:t>
            </a:r>
            <a:r>
              <a:rPr lang="en-GB" sz="2000" b="1" i="0" dirty="0">
                <a:solidFill>
                  <a:srgbClr val="000000"/>
                </a:solidFill>
                <a:effectLst/>
                <a:latin typeface="Arial" panose="020B0604020202020204" pitchFamily="34" charset="0"/>
                <a:cs typeface="Arial" panose="020B0604020202020204" pitchFamily="34" charset="0"/>
              </a:rPr>
              <a:t>abstract level</a:t>
            </a:r>
            <a:r>
              <a:rPr lang="en-GB" sz="2000" i="0" dirty="0">
                <a:solidFill>
                  <a:srgbClr val="000000"/>
                </a:solidFill>
                <a:effectLst/>
                <a:latin typeface="Arial" panose="020B0604020202020204" pitchFamily="34" charset="0"/>
                <a:cs typeface="Arial" panose="020B0604020202020204" pitchFamily="34" charset="0"/>
              </a:rPr>
              <a:t>. It shows how the major pieces of the finished application will fit together and interact with each other.</a:t>
            </a:r>
          </a:p>
          <a:p>
            <a:pPr algn="just">
              <a:lnSpc>
                <a:spcPct val="150000"/>
              </a:lnSpc>
            </a:pPr>
            <a:r>
              <a:rPr lang="en-GB" sz="3200" b="1" i="0" dirty="0">
                <a:solidFill>
                  <a:srgbClr val="000000"/>
                </a:solidFill>
                <a:effectLst/>
                <a:latin typeface="Arial" panose="020B0604020202020204" pitchFamily="34" charset="0"/>
                <a:cs typeface="Arial" panose="020B0604020202020204" pitchFamily="34" charset="0"/>
              </a:rPr>
              <a:t>UML (Unified Modelling Language)</a:t>
            </a:r>
          </a:p>
          <a:p>
            <a:pPr algn="just">
              <a:lnSpc>
                <a:spcPct val="150000"/>
              </a:lnSpc>
            </a:pPr>
            <a:r>
              <a:rPr lang="en-GB" sz="2000" dirty="0">
                <a:solidFill>
                  <a:srgbClr val="000000"/>
                </a:solidFill>
                <a:latin typeface="SabonLTStd-Roman"/>
              </a:rPr>
              <a:t>I</a:t>
            </a:r>
            <a:r>
              <a:rPr lang="en-GB" sz="2000" i="0" dirty="0">
                <a:solidFill>
                  <a:srgbClr val="000000"/>
                </a:solidFill>
                <a:effectLst/>
                <a:latin typeface="SabonLTStd-Roman"/>
              </a:rPr>
              <a:t>t defines several kinds of diagrams that you can use to represent different pieces of the system.</a:t>
            </a:r>
          </a:p>
          <a:p>
            <a:pPr algn="just">
              <a:lnSpc>
                <a:spcPct val="150000"/>
              </a:lnSpc>
            </a:pPr>
            <a:br>
              <a:rPr lang="en-GB" sz="2000" i="0" dirty="0">
                <a:solidFill>
                  <a:srgbClr val="000000"/>
                </a:solidFill>
                <a:effectLst/>
                <a:latin typeface="SabonLTStd-Roman"/>
              </a:rPr>
            </a:br>
            <a:endParaRPr lang="en-GB" sz="2000" i="0" dirty="0">
              <a:solidFill>
                <a:srgbClr val="000000"/>
              </a:solidFill>
              <a:effectLst/>
              <a:latin typeface="Arial" panose="020B0604020202020204" pitchFamily="34" charset="0"/>
              <a:cs typeface="Arial" panose="020B0604020202020204" pitchFamily="34" charset="0"/>
            </a:endParaRPr>
          </a:p>
          <a:p>
            <a:pPr algn="just">
              <a:lnSpc>
                <a:spcPct val="150000"/>
              </a:lnSpc>
            </a:pPr>
            <a:br>
              <a:rPr lang="en-GB" sz="2000" i="0" dirty="0">
                <a:solidFill>
                  <a:srgbClr val="000000"/>
                </a:solidFill>
                <a:effectLst/>
                <a:latin typeface="SabonLTStd-Roman"/>
              </a:rPr>
            </a:br>
            <a:endParaRPr lang="en-GB" sz="2000" dirty="0">
              <a:solidFill>
                <a:srgbClr val="000000"/>
              </a:solidFill>
              <a:latin typeface="SabonLTStd-Roman"/>
            </a:endParaRPr>
          </a:p>
          <a:p>
            <a:pPr algn="just">
              <a:lnSpc>
                <a:spcPct val="150000"/>
              </a:lnSpc>
            </a:pPr>
            <a:endParaRPr lang="en-GB" sz="2000" i="0" dirty="0">
              <a:solidFill>
                <a:srgbClr val="000000"/>
              </a:solidFill>
              <a:effectLst/>
              <a:latin typeface="SabonLTStd-Roman"/>
            </a:endParaRPr>
          </a:p>
          <a:p>
            <a:pPr algn="just">
              <a:lnSpc>
                <a:spcPct val="150000"/>
              </a:lnSpc>
            </a:pPr>
            <a:br>
              <a:rPr lang="en-GB" sz="2000" i="0" dirty="0">
                <a:solidFill>
                  <a:srgbClr val="000000"/>
                </a:solidFill>
                <a:effectLst/>
                <a:latin typeface="SabonLTStd-Roman"/>
              </a:rPr>
            </a:br>
            <a:endParaRPr lang="en-US" sz="2000"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9E045EB3-C33F-450E-D054-3623F0C2197A}"/>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41690428"/>
                  </a:ext>
                </a:extLst>
              </a:tr>
            </a:tbl>
          </a:graphicData>
        </a:graphic>
      </p:graphicFrame>
      <p:cxnSp>
        <p:nvCxnSpPr>
          <p:cNvPr id="7" name="Straight Connector 6">
            <a:extLst>
              <a:ext uri="{FF2B5EF4-FFF2-40B4-BE49-F238E27FC236}">
                <a16:creationId xmlns:a16="http://schemas.microsoft.com/office/drawing/2014/main" id="{4A5E2E58-B867-DF2F-A168-3E58E79C757C}"/>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717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2441-D263-8694-A96F-655252EA50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A13126-233B-7743-D31E-D0F998C8AE2E}"/>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F0F14471-596F-E937-5D36-7109085D538C}"/>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800" b="1" dirty="0">
                <a:cs typeface="Arial" panose="020B0604020202020204" pitchFamily="34" charset="0"/>
              </a:rPr>
              <a:t>Use case diagram</a:t>
            </a:r>
          </a:p>
          <a:p>
            <a:pPr algn="just">
              <a:lnSpc>
                <a:spcPct val="150000"/>
              </a:lnSpc>
            </a:pPr>
            <a:r>
              <a:rPr lang="en-GB" i="0" dirty="0">
                <a:solidFill>
                  <a:srgbClr val="000000"/>
                </a:solidFill>
                <a:effectLst/>
              </a:rPr>
              <a:t>A </a:t>
            </a:r>
            <a:r>
              <a:rPr lang="en-GB" b="1" i="1" dirty="0">
                <a:solidFill>
                  <a:srgbClr val="000000"/>
                </a:solidFill>
                <a:effectLst/>
              </a:rPr>
              <a:t>use case diagram </a:t>
            </a:r>
            <a:r>
              <a:rPr lang="en-GB" i="0" dirty="0">
                <a:solidFill>
                  <a:srgbClr val="000000"/>
                </a:solidFill>
                <a:effectLst/>
              </a:rPr>
              <a:t>represents a user’s </a:t>
            </a:r>
            <a:r>
              <a:rPr lang="en-GB" b="1" i="0" dirty="0">
                <a:solidFill>
                  <a:srgbClr val="000000"/>
                </a:solidFill>
                <a:effectLst/>
              </a:rPr>
              <a:t>interaction with the system</a:t>
            </a:r>
            <a:r>
              <a:rPr lang="en-GB" i="0" dirty="0">
                <a:solidFill>
                  <a:srgbClr val="000000"/>
                </a:solidFill>
                <a:effectLst/>
              </a:rPr>
              <a:t>. </a:t>
            </a:r>
          </a:p>
          <a:p>
            <a:pPr marL="342900" indent="-342900" algn="just">
              <a:lnSpc>
                <a:spcPct val="150000"/>
              </a:lnSpc>
              <a:buFont typeface="Arial" panose="020B0604020202020204" pitchFamily="34" charset="0"/>
              <a:buChar char="•"/>
            </a:pPr>
            <a:r>
              <a:rPr lang="en-GB" i="0" dirty="0">
                <a:solidFill>
                  <a:srgbClr val="000000"/>
                </a:solidFill>
                <a:effectLst/>
              </a:rPr>
              <a:t>Use case diagrams show </a:t>
            </a:r>
            <a:r>
              <a:rPr lang="en-GB" b="1" i="0" dirty="0">
                <a:solidFill>
                  <a:srgbClr val="000000"/>
                </a:solidFill>
                <a:effectLst/>
              </a:rPr>
              <a:t>stick figures representing actors </a:t>
            </a:r>
            <a:r>
              <a:rPr lang="en-GB" i="0" dirty="0">
                <a:solidFill>
                  <a:srgbClr val="000000"/>
                </a:solidFill>
                <a:effectLst/>
              </a:rPr>
              <a:t>(someone or something that performs a task) connected to </a:t>
            </a:r>
            <a:r>
              <a:rPr lang="en-GB" b="1" i="0" dirty="0">
                <a:solidFill>
                  <a:srgbClr val="000000"/>
                </a:solidFill>
                <a:effectLst/>
              </a:rPr>
              <a:t>tasks represented </a:t>
            </a:r>
            <a:r>
              <a:rPr lang="en-GB" i="0" dirty="0">
                <a:solidFill>
                  <a:srgbClr val="000000"/>
                </a:solidFill>
                <a:effectLst/>
              </a:rPr>
              <a:t>by ellipses.</a:t>
            </a:r>
          </a:p>
          <a:p>
            <a:pPr marL="342900" indent="-342900" algn="just">
              <a:lnSpc>
                <a:spcPct val="150000"/>
              </a:lnSpc>
              <a:buFont typeface="Arial" panose="020B0604020202020204" pitchFamily="34" charset="0"/>
              <a:buChar char="•"/>
            </a:pPr>
            <a:r>
              <a:rPr lang="en-GB" i="0" dirty="0">
                <a:solidFill>
                  <a:srgbClr val="000000"/>
                </a:solidFill>
                <a:effectLst/>
              </a:rPr>
              <a:t>To provide more detail, you can use </a:t>
            </a:r>
            <a:r>
              <a:rPr lang="en-GB" b="1" i="0" dirty="0">
                <a:solidFill>
                  <a:srgbClr val="000000"/>
                </a:solidFill>
                <a:effectLst/>
              </a:rPr>
              <a:t>arrows to join subtasks </a:t>
            </a:r>
            <a:r>
              <a:rPr lang="en-GB" i="0" dirty="0">
                <a:solidFill>
                  <a:srgbClr val="000000"/>
                </a:solidFill>
                <a:effectLst/>
              </a:rPr>
              <a:t>to tasks. </a:t>
            </a:r>
          </a:p>
          <a:p>
            <a:pPr marL="342900" indent="-342900" algn="just">
              <a:lnSpc>
                <a:spcPct val="150000"/>
              </a:lnSpc>
              <a:buFont typeface="Arial" panose="020B0604020202020204" pitchFamily="34" charset="0"/>
              <a:buChar char="•"/>
            </a:pPr>
            <a:r>
              <a:rPr lang="en-GB" i="0" dirty="0">
                <a:solidFill>
                  <a:srgbClr val="000000"/>
                </a:solidFill>
                <a:effectLst/>
              </a:rPr>
              <a:t>Use the annotation </a:t>
            </a:r>
            <a:r>
              <a:rPr lang="en-GB" b="1" i="0" dirty="0">
                <a:solidFill>
                  <a:srgbClr val="000000"/>
                </a:solidFill>
                <a:effectLst/>
              </a:rPr>
              <a:t>&lt;&lt;include&gt;&gt; </a:t>
            </a:r>
            <a:r>
              <a:rPr lang="en-GB" i="0" dirty="0">
                <a:solidFill>
                  <a:srgbClr val="000000"/>
                </a:solidFill>
                <a:effectLst/>
              </a:rPr>
              <a:t>to mean the task includes the subtask. </a:t>
            </a:r>
          </a:p>
        </p:txBody>
      </p:sp>
      <p:graphicFrame>
        <p:nvGraphicFramePr>
          <p:cNvPr id="2" name="Table 1">
            <a:extLst>
              <a:ext uri="{FF2B5EF4-FFF2-40B4-BE49-F238E27FC236}">
                <a16:creationId xmlns:a16="http://schemas.microsoft.com/office/drawing/2014/main" id="{CEA48F8D-20FD-714C-4315-6CF26312D508}"/>
              </a:ext>
            </a:extLst>
          </p:cNvPr>
          <p:cNvGraphicFramePr>
            <a:graphicFrameLocks noGrp="1"/>
          </p:cNvGraphicFramePr>
          <p:nvPr>
            <p:extLst>
              <p:ext uri="{D42A27DB-BD31-4B8C-83A1-F6EECF244321}">
                <p14:modId xmlns:p14="http://schemas.microsoft.com/office/powerpoint/2010/main" val="775414806"/>
              </p:ext>
            </p:extLst>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782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E4B08-9800-6D7C-038D-FB4901A9FC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FD6A28-0493-93C8-ACF6-193C4B43A049}"/>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6CA61F30-FB14-ABE9-1834-5C060092745B}"/>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800" b="1" dirty="0">
                <a:cs typeface="Arial" panose="020B0604020202020204" pitchFamily="34" charset="0"/>
              </a:rPr>
              <a:t>Use case diagram</a:t>
            </a:r>
          </a:p>
          <a:p>
            <a:pPr algn="just">
              <a:lnSpc>
                <a:spcPct val="150000"/>
              </a:lnSpc>
            </a:pPr>
            <a:endParaRPr lang="en-GB" sz="2000" b="1" dirty="0">
              <a:cs typeface="Arial" panose="020B0604020202020204" pitchFamily="34" charset="0"/>
            </a:endParaRPr>
          </a:p>
        </p:txBody>
      </p:sp>
      <p:graphicFrame>
        <p:nvGraphicFramePr>
          <p:cNvPr id="2" name="Table 1">
            <a:extLst>
              <a:ext uri="{FF2B5EF4-FFF2-40B4-BE49-F238E27FC236}">
                <a16:creationId xmlns:a16="http://schemas.microsoft.com/office/drawing/2014/main" id="{6F65D722-1ADC-8EA1-000E-8C515CA5031C}"/>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pic>
        <p:nvPicPr>
          <p:cNvPr id="6" name="Picture 5">
            <a:extLst>
              <a:ext uri="{FF2B5EF4-FFF2-40B4-BE49-F238E27FC236}">
                <a16:creationId xmlns:a16="http://schemas.microsoft.com/office/drawing/2014/main" id="{8014DCF6-3436-D83F-7830-4D290E27C498}"/>
              </a:ext>
            </a:extLst>
          </p:cNvPr>
          <p:cNvPicPr>
            <a:picLocks noChangeAspect="1"/>
          </p:cNvPicPr>
          <p:nvPr/>
        </p:nvPicPr>
        <p:blipFill>
          <a:blip r:embed="rId2"/>
          <a:stretch>
            <a:fillRect/>
          </a:stretch>
        </p:blipFill>
        <p:spPr>
          <a:xfrm>
            <a:off x="5849270" y="1224117"/>
            <a:ext cx="6327979" cy="4146600"/>
          </a:xfrm>
          <a:prstGeom prst="rect">
            <a:avLst/>
          </a:prstGeom>
        </p:spPr>
      </p:pic>
      <p:sp>
        <p:nvSpPr>
          <p:cNvPr id="8" name="TextBox 7">
            <a:extLst>
              <a:ext uri="{FF2B5EF4-FFF2-40B4-BE49-F238E27FC236}">
                <a16:creationId xmlns:a16="http://schemas.microsoft.com/office/drawing/2014/main" id="{FC0D9A4A-5011-974C-25CA-8DB1C87CA584}"/>
              </a:ext>
            </a:extLst>
          </p:cNvPr>
          <p:cNvSpPr txBox="1"/>
          <p:nvPr/>
        </p:nvSpPr>
        <p:spPr>
          <a:xfrm>
            <a:off x="289128" y="1855991"/>
            <a:ext cx="5271014" cy="446705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400" i="0" dirty="0">
                <a:solidFill>
                  <a:srgbClr val="000000"/>
                </a:solidFill>
                <a:effectLst/>
              </a:rPr>
              <a:t>If a subtask might occur only under some circumstances, connect it to the main task and add the annotation </a:t>
            </a:r>
            <a:r>
              <a:rPr lang="en-GB" sz="2400" b="1" i="0" dirty="0">
                <a:solidFill>
                  <a:srgbClr val="000000"/>
                </a:solidFill>
                <a:effectLst/>
              </a:rPr>
              <a:t>&lt;&lt;extend&gt;&gt;. </a:t>
            </a:r>
          </a:p>
          <a:p>
            <a:pPr marL="342900" indent="-342900" algn="just">
              <a:lnSpc>
                <a:spcPct val="150000"/>
              </a:lnSpc>
              <a:buFont typeface="Arial" panose="020B0604020202020204" pitchFamily="34" charset="0"/>
              <a:buChar char="•"/>
            </a:pPr>
            <a:r>
              <a:rPr lang="en-GB" sz="2400" i="0" dirty="0">
                <a:solidFill>
                  <a:srgbClr val="000000"/>
                </a:solidFill>
                <a:effectLst/>
              </a:rPr>
              <a:t>If you like, you can add a note indicating when the extension occurs. (Usually both </a:t>
            </a:r>
            <a:r>
              <a:rPr lang="en-GB" sz="2400" b="1" i="0" dirty="0">
                <a:solidFill>
                  <a:srgbClr val="000000"/>
                </a:solidFill>
                <a:effectLst/>
              </a:rPr>
              <a:t>&lt;&lt;include&gt;&gt; </a:t>
            </a:r>
            <a:r>
              <a:rPr lang="en-GB" sz="2400" i="0" dirty="0">
                <a:solidFill>
                  <a:srgbClr val="000000"/>
                </a:solidFill>
                <a:effectLst/>
              </a:rPr>
              <a:t>and </a:t>
            </a:r>
            <a:r>
              <a:rPr lang="en-GB" sz="2400" b="1" i="0" dirty="0">
                <a:solidFill>
                  <a:srgbClr val="000000"/>
                </a:solidFill>
                <a:effectLst/>
              </a:rPr>
              <a:t>&lt;&lt;extend&gt;&gt; </a:t>
            </a:r>
            <a:r>
              <a:rPr lang="en-GB" sz="2400" i="0" dirty="0">
                <a:solidFill>
                  <a:srgbClr val="000000"/>
                </a:solidFill>
                <a:effectLst/>
              </a:rPr>
              <a:t>arrows are dashed.)</a:t>
            </a:r>
          </a:p>
        </p:txBody>
      </p:sp>
      <p:cxnSp>
        <p:nvCxnSpPr>
          <p:cNvPr id="7" name="Straight Connector 6">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302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D6ED0-098A-4DA0-6CA0-97D3BB47CE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CB86EB-7C25-18A8-25BD-CF7B0987FFBA}"/>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81854164-044D-0030-D0B6-62F9083AC470}"/>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800" b="1" dirty="0">
                <a:cs typeface="Arial" panose="020B0604020202020204" pitchFamily="34" charset="0"/>
              </a:rPr>
              <a:t>Use case diagram</a:t>
            </a:r>
          </a:p>
          <a:p>
            <a:pPr algn="just">
              <a:lnSpc>
                <a:spcPct val="150000"/>
              </a:lnSpc>
            </a:pPr>
            <a:r>
              <a:rPr lang="en-GB" sz="2000" dirty="0">
                <a:cs typeface="Arial" panose="020B0604020202020204" pitchFamily="34" charset="0"/>
              </a:rPr>
              <a:t>Sample use case diagram</a:t>
            </a:r>
          </a:p>
          <a:p>
            <a:pPr algn="just">
              <a:lnSpc>
                <a:spcPct val="150000"/>
              </a:lnSpc>
            </a:pPr>
            <a:r>
              <a:rPr lang="en-GB" sz="2000" dirty="0">
                <a:cs typeface="Arial" panose="020B0604020202020204" pitchFamily="34" charset="0"/>
              </a:rPr>
              <a:t>For meal attendance system</a:t>
            </a: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4697022F-2B32-0716-F00C-31F2C310A5DA}"/>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pic>
        <p:nvPicPr>
          <p:cNvPr id="3" name="Picture 2">
            <a:extLst>
              <a:ext uri="{FF2B5EF4-FFF2-40B4-BE49-F238E27FC236}">
                <a16:creationId xmlns:a16="http://schemas.microsoft.com/office/drawing/2014/main" id="{0F1B201C-ECE4-45FF-588A-9A378AA8456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66716" y="914400"/>
            <a:ext cx="8910533" cy="5161935"/>
          </a:xfrm>
          <a:prstGeom prst="rect">
            <a:avLst/>
          </a:prstGeom>
          <a:noFill/>
          <a:ln>
            <a:noFill/>
          </a:ln>
        </p:spPr>
      </p:pic>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987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F245A-211A-FA0C-7104-E4E379CF1C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9BC3C7-BD5C-182B-93E5-5273217A90F9}"/>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829A09A0-00CB-593E-0A86-E290C0F09554}"/>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800" b="1" dirty="0">
                <a:cs typeface="Arial" panose="020B0604020202020204" pitchFamily="34" charset="0"/>
              </a:rPr>
              <a:t>Use case diagram</a:t>
            </a:r>
          </a:p>
          <a:p>
            <a:pPr algn="just">
              <a:lnSpc>
                <a:spcPct val="150000"/>
              </a:lnSpc>
            </a:pPr>
            <a:r>
              <a:rPr lang="en-GB" sz="2000" dirty="0">
                <a:cs typeface="Arial" panose="020B0604020202020204" pitchFamily="34" charset="0"/>
              </a:rPr>
              <a:t>Sample use case diagram</a:t>
            </a:r>
          </a:p>
          <a:p>
            <a:pPr algn="just">
              <a:lnSpc>
                <a:spcPct val="150000"/>
              </a:lnSpc>
            </a:pPr>
            <a:r>
              <a:rPr lang="en-GB" sz="2000" dirty="0">
                <a:cs typeface="Arial" panose="020B0604020202020204" pitchFamily="34" charset="0"/>
              </a:rPr>
              <a:t>For book borrowing system</a:t>
            </a: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015EE160-0FF4-E423-7E87-4F34F99517E1}"/>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pic>
        <p:nvPicPr>
          <p:cNvPr id="6" name="Picture 5">
            <a:extLst>
              <a:ext uri="{FF2B5EF4-FFF2-40B4-BE49-F238E27FC236}">
                <a16:creationId xmlns:a16="http://schemas.microsoft.com/office/drawing/2014/main" id="{11F83EA8-A4D5-CD15-3E06-D31A2809ACE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68039" y="914400"/>
            <a:ext cx="8809209" cy="5397909"/>
          </a:xfrm>
          <a:prstGeom prst="rect">
            <a:avLst/>
          </a:prstGeom>
          <a:noFill/>
          <a:ln>
            <a:noFill/>
          </a:ln>
        </p:spPr>
      </p:pic>
      <p:cxnSp>
        <p:nvCxnSpPr>
          <p:cNvPr id="7" name="Straight Connector 6">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785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76A99-B6D9-BCA2-A2E4-2EE6010437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9955BF-7491-9716-5CDA-B26B4C7163E1}"/>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43A823E1-B3D4-06B8-A9DD-A57E2914DC26}"/>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800" b="1" dirty="0">
                <a:cs typeface="Arial" panose="020B0604020202020204" pitchFamily="34" charset="0"/>
              </a:rPr>
              <a:t>Use case diagram</a:t>
            </a:r>
          </a:p>
          <a:p>
            <a:pPr algn="just">
              <a:lnSpc>
                <a:spcPct val="150000"/>
              </a:lnSpc>
            </a:pPr>
            <a:r>
              <a:rPr lang="en-GB" sz="2000" dirty="0">
                <a:cs typeface="Arial" panose="020B0604020202020204" pitchFamily="34" charset="0"/>
              </a:rPr>
              <a:t>Sample use case diagram</a:t>
            </a:r>
          </a:p>
          <a:p>
            <a:pPr algn="just">
              <a:lnSpc>
                <a:spcPct val="150000"/>
              </a:lnSpc>
            </a:pPr>
            <a:r>
              <a:rPr lang="en-GB" sz="2000" dirty="0">
                <a:cs typeface="Arial" panose="020B0604020202020204" pitchFamily="34" charset="0"/>
              </a:rPr>
              <a:t>For outgoing</a:t>
            </a:r>
          </a:p>
          <a:p>
            <a:pPr algn="just">
              <a:lnSpc>
                <a:spcPct val="150000"/>
              </a:lnSpc>
            </a:pPr>
            <a:r>
              <a:rPr lang="en-GB" sz="2000" dirty="0">
                <a:cs typeface="Arial" panose="020B0604020202020204" pitchFamily="34" charset="0"/>
              </a:rPr>
              <a:t>PC control system</a:t>
            </a:r>
          </a:p>
          <a:p>
            <a:pPr algn="just">
              <a:lnSpc>
                <a:spcPct val="150000"/>
              </a:lnSpc>
            </a:pPr>
            <a:r>
              <a:rPr lang="en-GB" sz="2000" dirty="0">
                <a:cs typeface="Arial" panose="020B0604020202020204" pitchFamily="34" charset="0"/>
              </a:rPr>
              <a:t>At the </a:t>
            </a:r>
            <a:r>
              <a:rPr lang="en-GB" sz="2000" dirty="0" err="1">
                <a:cs typeface="Arial" panose="020B0604020202020204" pitchFamily="34" charset="0"/>
              </a:rPr>
              <a:t>gatway</a:t>
            </a: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2C2CA78D-8006-60D1-FAD1-1AFD6D0041F2}"/>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pic>
        <p:nvPicPr>
          <p:cNvPr id="3" name="Picture 2">
            <a:extLst>
              <a:ext uri="{FF2B5EF4-FFF2-40B4-BE49-F238E27FC236}">
                <a16:creationId xmlns:a16="http://schemas.microsoft.com/office/drawing/2014/main" id="{1DAA9AE2-BF28-A34E-F40C-B7B910FC24E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93923" y="1047135"/>
            <a:ext cx="8745793" cy="5147187"/>
          </a:xfrm>
          <a:prstGeom prst="rect">
            <a:avLst/>
          </a:prstGeom>
          <a:noFill/>
          <a:ln>
            <a:noFill/>
          </a:ln>
        </p:spPr>
      </p:pic>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677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38015-5622-4EEC-9BE5-FF69661982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11730A-4AFB-CFDA-0B8D-92D59D10B36F}"/>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2F671109-D3EC-7A16-81C5-4B7991C43309}"/>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800" b="1" dirty="0">
                <a:cs typeface="Arial" panose="020B0604020202020204" pitchFamily="34" charset="0"/>
              </a:rPr>
              <a:t>Sequence diagram</a:t>
            </a:r>
          </a:p>
          <a:p>
            <a:pPr marL="342900" indent="-342900" algn="just">
              <a:lnSpc>
                <a:spcPct val="150000"/>
              </a:lnSpc>
              <a:buFont typeface="Arial" panose="020B0604020202020204" pitchFamily="34" charset="0"/>
              <a:buChar char="•"/>
            </a:pPr>
            <a:r>
              <a:rPr lang="en-GB" i="0" dirty="0">
                <a:solidFill>
                  <a:srgbClr val="000000"/>
                </a:solidFill>
                <a:effectLst/>
              </a:rPr>
              <a:t>A </a:t>
            </a:r>
            <a:r>
              <a:rPr lang="en-GB" i="1" dirty="0">
                <a:solidFill>
                  <a:srgbClr val="000000"/>
                </a:solidFill>
                <a:effectLst/>
              </a:rPr>
              <a:t>sequence diagram </a:t>
            </a:r>
            <a:r>
              <a:rPr lang="en-GB" i="0" dirty="0">
                <a:solidFill>
                  <a:srgbClr val="000000"/>
                </a:solidFill>
                <a:effectLst/>
              </a:rPr>
              <a:t>shows how </a:t>
            </a:r>
            <a:r>
              <a:rPr lang="en-GB" b="1" i="0" dirty="0">
                <a:solidFill>
                  <a:srgbClr val="000000"/>
                </a:solidFill>
                <a:effectLst/>
              </a:rPr>
              <a:t>objects collaborate </a:t>
            </a:r>
            <a:r>
              <a:rPr lang="en-GB" i="0" dirty="0">
                <a:solidFill>
                  <a:srgbClr val="000000"/>
                </a:solidFill>
                <a:effectLst/>
              </a:rPr>
              <a:t>in a particular scenario. </a:t>
            </a:r>
          </a:p>
          <a:p>
            <a:pPr marL="342900" indent="-342900" algn="just">
              <a:lnSpc>
                <a:spcPct val="150000"/>
              </a:lnSpc>
              <a:buFont typeface="Arial" panose="020B0604020202020204" pitchFamily="34" charset="0"/>
              <a:buChar char="•"/>
            </a:pPr>
            <a:r>
              <a:rPr lang="en-GB" i="0" dirty="0">
                <a:solidFill>
                  <a:srgbClr val="000000"/>
                </a:solidFill>
                <a:effectLst/>
              </a:rPr>
              <a:t>It represents the </a:t>
            </a:r>
            <a:r>
              <a:rPr lang="en-GB" b="1" i="0" dirty="0">
                <a:solidFill>
                  <a:srgbClr val="000000"/>
                </a:solidFill>
                <a:effectLst/>
              </a:rPr>
              <a:t>collaboration</a:t>
            </a:r>
            <a:r>
              <a:rPr lang="en-GB" i="0" dirty="0">
                <a:solidFill>
                  <a:srgbClr val="000000"/>
                </a:solidFill>
                <a:effectLst/>
              </a:rPr>
              <a:t> as a sequence of messages.</a:t>
            </a:r>
          </a:p>
          <a:p>
            <a:pPr marL="342900" indent="-342900" algn="just">
              <a:lnSpc>
                <a:spcPct val="150000"/>
              </a:lnSpc>
              <a:buFont typeface="Arial" panose="020B0604020202020204" pitchFamily="34" charset="0"/>
              <a:buChar char="•"/>
            </a:pPr>
            <a:r>
              <a:rPr lang="en-GB" b="1" i="0" dirty="0">
                <a:solidFill>
                  <a:srgbClr val="000000"/>
                </a:solidFill>
                <a:effectLst/>
              </a:rPr>
              <a:t>Objects</a:t>
            </a:r>
            <a:r>
              <a:rPr lang="en-GB" i="0" dirty="0">
                <a:solidFill>
                  <a:srgbClr val="000000"/>
                </a:solidFill>
                <a:effectLst/>
              </a:rPr>
              <a:t> participating in the collaboration are represented as </a:t>
            </a:r>
            <a:r>
              <a:rPr lang="en-GB" b="1" i="0" dirty="0">
                <a:solidFill>
                  <a:srgbClr val="000000"/>
                </a:solidFill>
                <a:effectLst/>
              </a:rPr>
              <a:t>rectangles</a:t>
            </a:r>
            <a:r>
              <a:rPr lang="en-GB" i="0" dirty="0">
                <a:solidFill>
                  <a:srgbClr val="000000"/>
                </a:solidFill>
                <a:effectLst/>
              </a:rPr>
              <a:t> or sometimes as </a:t>
            </a:r>
            <a:r>
              <a:rPr lang="en-GB" b="1" i="0" dirty="0">
                <a:solidFill>
                  <a:srgbClr val="000000"/>
                </a:solidFill>
                <a:effectLst/>
              </a:rPr>
              <a:t>stick figures</a:t>
            </a:r>
            <a:r>
              <a:rPr lang="en-GB" b="1" dirty="0">
                <a:solidFill>
                  <a:srgbClr val="000000"/>
                </a:solidFill>
              </a:rPr>
              <a:t> </a:t>
            </a:r>
            <a:r>
              <a:rPr lang="en-GB" i="0" dirty="0">
                <a:solidFill>
                  <a:srgbClr val="000000"/>
                </a:solidFill>
                <a:effectLst/>
              </a:rPr>
              <a:t>for </a:t>
            </a:r>
            <a:r>
              <a:rPr lang="en-GB" b="1" i="0" dirty="0">
                <a:solidFill>
                  <a:srgbClr val="000000"/>
                </a:solidFill>
                <a:effectLst/>
              </a:rPr>
              <a:t>actors</a:t>
            </a:r>
            <a:r>
              <a:rPr lang="en-GB" i="0" dirty="0">
                <a:solidFill>
                  <a:srgbClr val="000000"/>
                </a:solidFill>
                <a:effectLst/>
              </a:rPr>
              <a:t>. They are labelled with a name or class. </a:t>
            </a:r>
          </a:p>
          <a:p>
            <a:pPr marL="342900" indent="-342900" algn="just">
              <a:lnSpc>
                <a:spcPct val="150000"/>
              </a:lnSpc>
              <a:buFont typeface="Arial" panose="020B0604020202020204" pitchFamily="34" charset="0"/>
              <a:buChar char="•"/>
            </a:pPr>
            <a:r>
              <a:rPr lang="en-GB" i="0" dirty="0">
                <a:solidFill>
                  <a:srgbClr val="000000"/>
                </a:solidFill>
                <a:effectLst/>
              </a:rPr>
              <a:t>If the label includes both a </a:t>
            </a:r>
            <a:r>
              <a:rPr lang="en-GB" b="1" i="0" dirty="0">
                <a:solidFill>
                  <a:srgbClr val="000000"/>
                </a:solidFill>
                <a:effectLst/>
              </a:rPr>
              <a:t>name</a:t>
            </a:r>
            <a:r>
              <a:rPr lang="en-GB" i="0" dirty="0">
                <a:solidFill>
                  <a:srgbClr val="000000"/>
                </a:solidFill>
                <a:effectLst/>
              </a:rPr>
              <a:t> and </a:t>
            </a:r>
            <a:r>
              <a:rPr lang="en-GB" b="1" i="0" dirty="0">
                <a:solidFill>
                  <a:srgbClr val="000000"/>
                </a:solidFill>
                <a:effectLst/>
              </a:rPr>
              <a:t>class</a:t>
            </a:r>
            <a:r>
              <a:rPr lang="en-GB" i="0" dirty="0">
                <a:solidFill>
                  <a:srgbClr val="000000"/>
                </a:solidFill>
                <a:effectLst/>
              </a:rPr>
              <a:t>, they are separated by a </a:t>
            </a:r>
            <a:r>
              <a:rPr lang="en-GB" b="1" i="0" dirty="0">
                <a:solidFill>
                  <a:srgbClr val="000000"/>
                </a:solidFill>
                <a:effectLst/>
              </a:rPr>
              <a:t>colon</a:t>
            </a:r>
            <a:r>
              <a:rPr lang="en-GB" i="0" dirty="0">
                <a:solidFill>
                  <a:srgbClr val="000000"/>
                </a:solidFill>
                <a:effectLst/>
              </a:rPr>
              <a:t>.</a:t>
            </a:r>
          </a:p>
          <a:p>
            <a:pPr marL="342900" indent="-342900" algn="just">
              <a:lnSpc>
                <a:spcPct val="150000"/>
              </a:lnSpc>
              <a:buFont typeface="Arial" panose="020B0604020202020204" pitchFamily="34" charset="0"/>
              <a:buChar char="•"/>
            </a:pPr>
            <a:r>
              <a:rPr lang="en-GB" i="0" dirty="0">
                <a:solidFill>
                  <a:srgbClr val="000000"/>
                </a:solidFill>
                <a:effectLst/>
              </a:rPr>
              <a:t>Below each of the participants is a </a:t>
            </a:r>
            <a:r>
              <a:rPr lang="en-GB" b="1" i="0" dirty="0">
                <a:solidFill>
                  <a:srgbClr val="000000"/>
                </a:solidFill>
                <a:effectLst/>
              </a:rPr>
              <a:t>vertical dashed line </a:t>
            </a:r>
            <a:r>
              <a:rPr lang="en-GB" i="0" dirty="0">
                <a:solidFill>
                  <a:srgbClr val="000000"/>
                </a:solidFill>
                <a:effectLst/>
              </a:rPr>
              <a:t>called a </a:t>
            </a:r>
            <a:r>
              <a:rPr lang="en-GB" b="1" i="1" dirty="0">
                <a:solidFill>
                  <a:srgbClr val="000000"/>
                </a:solidFill>
                <a:effectLst/>
              </a:rPr>
              <a:t>lifeline</a:t>
            </a:r>
            <a:r>
              <a:rPr lang="en-GB" i="0" dirty="0">
                <a:solidFill>
                  <a:srgbClr val="000000"/>
                </a:solidFill>
                <a:effectLst/>
              </a:rPr>
              <a:t>. The </a:t>
            </a:r>
            <a:r>
              <a:rPr lang="en-GB" b="1" i="0" dirty="0">
                <a:solidFill>
                  <a:srgbClr val="000000"/>
                </a:solidFill>
                <a:effectLst/>
              </a:rPr>
              <a:t>lifeline</a:t>
            </a:r>
            <a:r>
              <a:rPr lang="en-GB" i="0" dirty="0">
                <a:solidFill>
                  <a:srgbClr val="000000"/>
                </a:solidFill>
                <a:effectLst/>
              </a:rPr>
              <a:t> basically represents the </a:t>
            </a:r>
            <a:r>
              <a:rPr lang="en-GB" b="1" i="0" dirty="0">
                <a:solidFill>
                  <a:srgbClr val="000000"/>
                </a:solidFill>
                <a:effectLst/>
              </a:rPr>
              <a:t>participant</a:t>
            </a:r>
            <a:r>
              <a:rPr lang="en-GB" i="0" dirty="0">
                <a:solidFill>
                  <a:srgbClr val="000000"/>
                </a:solidFill>
                <a:effectLst/>
              </a:rPr>
              <a:t> sitting there waiting for something to happen</a:t>
            </a:r>
          </a:p>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F5E10B41-A423-D376-2BF1-44BC8D3A7061}"/>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911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25E4E-8079-69AD-E648-C20A97F231C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648F91-4120-21F7-01B6-8DA9F4AC050C}"/>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FB6B1B88-7542-0062-61C4-F25719E63BE3}"/>
              </a:ext>
            </a:extLst>
          </p:cNvPr>
          <p:cNvSpPr>
            <a:spLocks noGrp="1"/>
          </p:cNvSpPr>
          <p:nvPr>
            <p:ph type="subTitle" idx="1"/>
          </p:nvPr>
        </p:nvSpPr>
        <p:spPr>
          <a:xfrm>
            <a:off x="0" y="914400"/>
            <a:ext cx="12192000" cy="5397909"/>
          </a:xfrm>
        </p:spPr>
        <p:txBody>
          <a:bodyPr>
            <a:normAutofit/>
          </a:bodyPr>
          <a:lstStyle/>
          <a:p>
            <a:pPr marL="342900" indent="-342900" algn="just">
              <a:lnSpc>
                <a:spcPct val="150000"/>
              </a:lnSpc>
              <a:buFont typeface="Arial" panose="020B0604020202020204" pitchFamily="34" charset="0"/>
              <a:buChar char="•"/>
            </a:pPr>
            <a:r>
              <a:rPr lang="en-GB" i="0" dirty="0">
                <a:solidFill>
                  <a:srgbClr val="000000"/>
                </a:solidFill>
                <a:effectLst/>
              </a:rPr>
              <a:t>An </a:t>
            </a:r>
            <a:r>
              <a:rPr lang="en-GB" b="1" i="1" dirty="0">
                <a:solidFill>
                  <a:srgbClr val="000000"/>
                </a:solidFill>
                <a:effectLst/>
              </a:rPr>
              <a:t>execution specification </a:t>
            </a:r>
            <a:r>
              <a:rPr lang="en-GB" i="0" dirty="0">
                <a:solidFill>
                  <a:srgbClr val="000000"/>
                </a:solidFill>
                <a:effectLst/>
              </a:rPr>
              <a:t>(called an </a:t>
            </a:r>
            <a:r>
              <a:rPr lang="en-GB" i="1" dirty="0">
                <a:solidFill>
                  <a:srgbClr val="000000"/>
                </a:solidFill>
                <a:effectLst/>
              </a:rPr>
              <a:t>execution </a:t>
            </a:r>
            <a:r>
              <a:rPr lang="en-GB" i="0" dirty="0">
                <a:solidFill>
                  <a:srgbClr val="000000"/>
                </a:solidFill>
                <a:effectLst/>
              </a:rPr>
              <a:t>or informally an </a:t>
            </a:r>
            <a:r>
              <a:rPr lang="en-GB" i="1" dirty="0">
                <a:solidFill>
                  <a:srgbClr val="000000"/>
                </a:solidFill>
                <a:effectLst/>
              </a:rPr>
              <a:t>activation</a:t>
            </a:r>
            <a:r>
              <a:rPr lang="en-GB" i="0" dirty="0">
                <a:solidFill>
                  <a:srgbClr val="000000"/>
                </a:solidFill>
                <a:effectLst/>
              </a:rPr>
              <a:t>) represents a </a:t>
            </a:r>
            <a:r>
              <a:rPr lang="en-GB" b="1" i="0" dirty="0">
                <a:solidFill>
                  <a:srgbClr val="000000"/>
                </a:solidFill>
                <a:effectLst/>
              </a:rPr>
              <a:t>participant doing something</a:t>
            </a:r>
            <a:r>
              <a:rPr lang="en-GB" i="0" dirty="0">
                <a:solidFill>
                  <a:srgbClr val="000000"/>
                </a:solidFill>
                <a:effectLst/>
              </a:rPr>
              <a:t>. </a:t>
            </a:r>
          </a:p>
          <a:p>
            <a:pPr marL="342900" indent="-342900" algn="just">
              <a:lnSpc>
                <a:spcPct val="150000"/>
              </a:lnSpc>
              <a:buFont typeface="Arial" panose="020B0604020202020204" pitchFamily="34" charset="0"/>
              <a:buChar char="•"/>
            </a:pPr>
            <a:r>
              <a:rPr lang="en-GB" i="0" dirty="0">
                <a:solidFill>
                  <a:srgbClr val="000000"/>
                </a:solidFill>
                <a:effectLst/>
              </a:rPr>
              <a:t>In the diagram, these are represented as </a:t>
            </a:r>
            <a:r>
              <a:rPr lang="en-GB" b="1" i="0" dirty="0" err="1">
                <a:solidFill>
                  <a:srgbClr val="000000"/>
                </a:solidFill>
                <a:effectLst/>
              </a:rPr>
              <a:t>gray</a:t>
            </a:r>
            <a:r>
              <a:rPr lang="en-GB" i="0" dirty="0">
                <a:solidFill>
                  <a:srgbClr val="000000"/>
                </a:solidFill>
                <a:effectLst/>
              </a:rPr>
              <a:t> or </a:t>
            </a:r>
            <a:r>
              <a:rPr lang="en-GB" b="1" i="0" dirty="0">
                <a:solidFill>
                  <a:srgbClr val="000000"/>
                </a:solidFill>
                <a:effectLst/>
              </a:rPr>
              <a:t>white</a:t>
            </a:r>
            <a:r>
              <a:rPr lang="en-GB" i="0" dirty="0">
                <a:solidFill>
                  <a:srgbClr val="000000"/>
                </a:solidFill>
                <a:effectLst/>
              </a:rPr>
              <a:t> rectangles drawn on top of the </a:t>
            </a:r>
            <a:r>
              <a:rPr lang="en-GB" b="1" i="0" dirty="0">
                <a:solidFill>
                  <a:srgbClr val="000000"/>
                </a:solidFill>
                <a:effectLst/>
              </a:rPr>
              <a:t>lifeline</a:t>
            </a:r>
            <a:r>
              <a:rPr lang="en-GB" i="0" dirty="0">
                <a:solidFill>
                  <a:srgbClr val="000000"/>
                </a:solidFill>
                <a:effectLst/>
              </a:rPr>
              <a:t>. </a:t>
            </a:r>
          </a:p>
          <a:p>
            <a:pPr marL="342900" indent="-342900" algn="just">
              <a:lnSpc>
                <a:spcPct val="150000"/>
              </a:lnSpc>
              <a:buFont typeface="Arial" panose="020B0604020202020204" pitchFamily="34" charset="0"/>
              <a:buChar char="•"/>
            </a:pPr>
            <a:r>
              <a:rPr lang="en-GB" i="0" dirty="0">
                <a:solidFill>
                  <a:srgbClr val="000000"/>
                </a:solidFill>
                <a:effectLst/>
              </a:rPr>
              <a:t>You can draw </a:t>
            </a:r>
            <a:r>
              <a:rPr lang="en-GB" b="1" i="0" dirty="0">
                <a:solidFill>
                  <a:srgbClr val="000000"/>
                </a:solidFill>
                <a:effectLst/>
              </a:rPr>
              <a:t>overlapping rectangles </a:t>
            </a:r>
            <a:r>
              <a:rPr lang="en-GB" i="0" dirty="0">
                <a:solidFill>
                  <a:srgbClr val="000000"/>
                </a:solidFill>
                <a:effectLst/>
              </a:rPr>
              <a:t>to represent overlapping executions. </a:t>
            </a:r>
          </a:p>
          <a:p>
            <a:pPr marL="342900" indent="-342900" algn="just">
              <a:lnSpc>
                <a:spcPct val="150000"/>
              </a:lnSpc>
              <a:buFont typeface="Arial" panose="020B0604020202020204" pitchFamily="34" charset="0"/>
              <a:buChar char="•"/>
            </a:pPr>
            <a:r>
              <a:rPr lang="en-GB" i="0" dirty="0">
                <a:solidFill>
                  <a:srgbClr val="000000"/>
                </a:solidFill>
                <a:effectLst/>
              </a:rPr>
              <a:t>Labelled arrows with </a:t>
            </a:r>
            <a:r>
              <a:rPr lang="en-GB" b="1" i="0" dirty="0">
                <a:solidFill>
                  <a:srgbClr val="000000"/>
                </a:solidFill>
                <a:effectLst/>
              </a:rPr>
              <a:t>solid arrowheads </a:t>
            </a:r>
            <a:r>
              <a:rPr lang="en-GB" i="0" dirty="0">
                <a:solidFill>
                  <a:srgbClr val="000000"/>
                </a:solidFill>
                <a:effectLst/>
              </a:rPr>
              <a:t>represent </a:t>
            </a:r>
            <a:r>
              <a:rPr lang="en-GB" b="1" i="0" dirty="0">
                <a:solidFill>
                  <a:srgbClr val="000000"/>
                </a:solidFill>
                <a:effectLst/>
              </a:rPr>
              <a:t>synchronous</a:t>
            </a:r>
            <a:r>
              <a:rPr lang="en-GB" i="0" dirty="0">
                <a:solidFill>
                  <a:srgbClr val="000000"/>
                </a:solidFill>
                <a:effectLst/>
              </a:rPr>
              <a:t> messages. </a:t>
            </a:r>
          </a:p>
          <a:p>
            <a:pPr marL="342900" indent="-342900" algn="just">
              <a:lnSpc>
                <a:spcPct val="150000"/>
              </a:lnSpc>
              <a:buFont typeface="Arial" panose="020B0604020202020204" pitchFamily="34" charset="0"/>
              <a:buChar char="•"/>
            </a:pPr>
            <a:r>
              <a:rPr lang="en-GB" i="0" dirty="0">
                <a:solidFill>
                  <a:srgbClr val="000000"/>
                </a:solidFill>
                <a:effectLst/>
              </a:rPr>
              <a:t>Arrows with </a:t>
            </a:r>
            <a:r>
              <a:rPr lang="en-GB" b="1" i="0" dirty="0">
                <a:solidFill>
                  <a:srgbClr val="000000"/>
                </a:solidFill>
                <a:effectLst/>
              </a:rPr>
              <a:t>open</a:t>
            </a:r>
            <a:r>
              <a:rPr lang="en-GB" i="0" dirty="0">
                <a:solidFill>
                  <a:srgbClr val="000000"/>
                </a:solidFill>
                <a:effectLst/>
              </a:rPr>
              <a:t> </a:t>
            </a:r>
            <a:r>
              <a:rPr lang="en-GB" b="1" i="0" dirty="0">
                <a:solidFill>
                  <a:srgbClr val="000000"/>
                </a:solidFill>
                <a:effectLst/>
              </a:rPr>
              <a:t>arrowheads</a:t>
            </a:r>
            <a:r>
              <a:rPr lang="en-GB" i="0" dirty="0">
                <a:solidFill>
                  <a:srgbClr val="000000"/>
                </a:solidFill>
                <a:effectLst/>
              </a:rPr>
              <a:t> represent </a:t>
            </a:r>
            <a:r>
              <a:rPr lang="en-GB" b="1" i="0" dirty="0">
                <a:solidFill>
                  <a:srgbClr val="000000"/>
                </a:solidFill>
                <a:effectLst/>
              </a:rPr>
              <a:t>asynchronous</a:t>
            </a:r>
            <a:r>
              <a:rPr lang="en-GB" i="0" dirty="0">
                <a:solidFill>
                  <a:srgbClr val="000000"/>
                </a:solidFill>
                <a:effectLst/>
              </a:rPr>
              <a:t> messages. </a:t>
            </a:r>
          </a:p>
          <a:p>
            <a:pPr marL="342900" indent="-342900" algn="just">
              <a:lnSpc>
                <a:spcPct val="150000"/>
              </a:lnSpc>
              <a:buFont typeface="Arial" panose="020B0604020202020204" pitchFamily="34" charset="0"/>
              <a:buChar char="•"/>
            </a:pPr>
            <a:r>
              <a:rPr lang="en-GB" i="0" dirty="0">
                <a:solidFill>
                  <a:srgbClr val="000000"/>
                </a:solidFill>
                <a:effectLst/>
              </a:rPr>
              <a:t>Finally, </a:t>
            </a:r>
            <a:r>
              <a:rPr lang="en-GB" b="1" i="0" dirty="0">
                <a:solidFill>
                  <a:srgbClr val="000000"/>
                </a:solidFill>
                <a:effectLst/>
              </a:rPr>
              <a:t>dashed arrows </a:t>
            </a:r>
            <a:r>
              <a:rPr lang="en-GB" i="0" dirty="0">
                <a:solidFill>
                  <a:srgbClr val="000000"/>
                </a:solidFill>
                <a:effectLst/>
              </a:rPr>
              <a:t>with open arrowheads represent </a:t>
            </a:r>
            <a:r>
              <a:rPr lang="en-GB" b="1" i="0" dirty="0">
                <a:solidFill>
                  <a:srgbClr val="000000"/>
                </a:solidFill>
                <a:effectLst/>
              </a:rPr>
              <a:t>return messages </a:t>
            </a:r>
            <a:r>
              <a:rPr lang="en-GB" i="0" dirty="0">
                <a:solidFill>
                  <a:srgbClr val="000000"/>
                </a:solidFill>
                <a:effectLst/>
              </a:rPr>
              <a:t>sent in reply to a calling message.</a:t>
            </a:r>
            <a:endParaRPr lang="en-US" dirty="0">
              <a:cs typeface="Arial" panose="020B0604020202020204" pitchFamily="34" charset="0"/>
            </a:endParaRPr>
          </a:p>
        </p:txBody>
      </p:sp>
      <p:graphicFrame>
        <p:nvGraphicFramePr>
          <p:cNvPr id="2" name="Table 1">
            <a:extLst>
              <a:ext uri="{FF2B5EF4-FFF2-40B4-BE49-F238E27FC236}">
                <a16:creationId xmlns:a16="http://schemas.microsoft.com/office/drawing/2014/main" id="{46D9F065-8F3A-1F24-F040-D15B36EB0174}"/>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722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DC089-3F49-78B7-DB11-8D4955C42F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3A9B85-B26E-18EF-0C77-985561B206AE}"/>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4DCBC22D-08B1-C9BE-A056-5012F6F8295C}"/>
              </a:ext>
            </a:extLst>
          </p:cNvPr>
          <p:cNvSpPr>
            <a:spLocks noGrp="1"/>
          </p:cNvSpPr>
          <p:nvPr>
            <p:ph type="subTitle" idx="1"/>
          </p:nvPr>
        </p:nvSpPr>
        <p:spPr>
          <a:xfrm>
            <a:off x="0" y="914400"/>
            <a:ext cx="12192000" cy="5397909"/>
          </a:xfrm>
        </p:spPr>
        <p:txBody>
          <a:bodyPr>
            <a:normAutofit/>
          </a:bodyPr>
          <a:lstStyle/>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79483153-8E3A-452D-761F-768E96FE0E18}"/>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pic>
        <p:nvPicPr>
          <p:cNvPr id="6" name="Picture 5">
            <a:extLst>
              <a:ext uri="{FF2B5EF4-FFF2-40B4-BE49-F238E27FC236}">
                <a16:creationId xmlns:a16="http://schemas.microsoft.com/office/drawing/2014/main" id="{2B2D4B9B-718F-2417-A445-073DEE133EF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649680" y="973392"/>
            <a:ext cx="4762500" cy="5321709"/>
          </a:xfrm>
          <a:prstGeom prst="rect">
            <a:avLst/>
          </a:prstGeom>
        </p:spPr>
      </p:pic>
      <p:sp>
        <p:nvSpPr>
          <p:cNvPr id="8" name="TextBox 7">
            <a:extLst>
              <a:ext uri="{FF2B5EF4-FFF2-40B4-BE49-F238E27FC236}">
                <a16:creationId xmlns:a16="http://schemas.microsoft.com/office/drawing/2014/main" id="{2718E4BB-9F42-A2F1-6297-DF7E1514D5AE}"/>
              </a:ext>
            </a:extLst>
          </p:cNvPr>
          <p:cNvSpPr txBox="1"/>
          <p:nvPr/>
        </p:nvSpPr>
        <p:spPr>
          <a:xfrm>
            <a:off x="0" y="1229799"/>
            <a:ext cx="6649680" cy="50210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400" dirty="0">
                <a:solidFill>
                  <a:srgbClr val="000000"/>
                </a:solidFill>
              </a:rPr>
              <a:t>A</a:t>
            </a:r>
            <a:r>
              <a:rPr lang="en-GB" sz="2400" i="0" dirty="0">
                <a:solidFill>
                  <a:srgbClr val="000000"/>
                </a:solidFill>
                <a:effectLst/>
              </a:rPr>
              <a:t> customer, a clerk, and the Movie class interacting to print a ticket for a movie. </a:t>
            </a:r>
          </a:p>
          <a:p>
            <a:pPr marL="342900" indent="-342900" algn="just">
              <a:lnSpc>
                <a:spcPct val="150000"/>
              </a:lnSpc>
              <a:buFont typeface="Arial" panose="020B0604020202020204" pitchFamily="34" charset="0"/>
              <a:buChar char="•"/>
            </a:pPr>
            <a:r>
              <a:rPr lang="en-GB" sz="2400" i="0" dirty="0">
                <a:solidFill>
                  <a:srgbClr val="000000"/>
                </a:solidFill>
                <a:effectLst/>
              </a:rPr>
              <a:t>The customer walks up to the ticket window and requests the movie from the clerk. </a:t>
            </a:r>
          </a:p>
          <a:p>
            <a:pPr marL="342900" indent="-342900" algn="just">
              <a:lnSpc>
                <a:spcPct val="150000"/>
              </a:lnSpc>
              <a:buFont typeface="Arial" panose="020B0604020202020204" pitchFamily="34" charset="0"/>
              <a:buChar char="•"/>
            </a:pPr>
            <a:r>
              <a:rPr lang="en-GB" sz="2400" i="0" dirty="0">
                <a:solidFill>
                  <a:srgbClr val="000000"/>
                </a:solidFill>
                <a:effectLst/>
              </a:rPr>
              <a:t>The clerk uses a computer to ask the Movie class whether tickets are available for the desired show. </a:t>
            </a:r>
          </a:p>
          <a:p>
            <a:pPr marL="342900" indent="-342900" algn="just">
              <a:lnSpc>
                <a:spcPct val="150000"/>
              </a:lnSpc>
              <a:buFont typeface="Arial" panose="020B0604020202020204" pitchFamily="34" charset="0"/>
              <a:buChar char="•"/>
            </a:pPr>
            <a:r>
              <a:rPr lang="en-GB" sz="2400" i="0" dirty="0">
                <a:solidFill>
                  <a:srgbClr val="000000"/>
                </a:solidFill>
                <a:effectLst/>
              </a:rPr>
              <a:t>The Movie class responds.</a:t>
            </a:r>
          </a:p>
          <a:p>
            <a:pPr algn="just">
              <a:lnSpc>
                <a:spcPct val="150000"/>
              </a:lnSpc>
            </a:pPr>
            <a:endParaRPr lang="en-US" sz="2400" dirty="0"/>
          </a:p>
        </p:txBody>
      </p:sp>
      <p:cxnSp>
        <p:nvCxnSpPr>
          <p:cNvPr id="7" name="Straight Connector 6">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314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62EEA-EF3E-1D6E-BF69-9483F82710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CFCA45-3F90-D4C6-DCF5-B206A644A402}"/>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00F4A463-A227-BF22-8C50-052486BFD3E4}"/>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b="1" dirty="0">
                <a:cs typeface="Arial" panose="020B0604020202020204" pitchFamily="34" charset="0"/>
              </a:rPr>
              <a:t>Sample Sequence diagram </a:t>
            </a:r>
          </a:p>
          <a:p>
            <a:pPr algn="just">
              <a:lnSpc>
                <a:spcPct val="150000"/>
              </a:lnSpc>
            </a:pPr>
            <a:r>
              <a:rPr lang="en-GB" sz="2000" b="1" dirty="0">
                <a:cs typeface="Arial" panose="020B0604020202020204" pitchFamily="34" charset="0"/>
              </a:rPr>
              <a:t>for  Login system</a:t>
            </a:r>
            <a:endParaRPr lang="en-US" sz="2000" b="1" dirty="0">
              <a:cs typeface="Arial" panose="020B0604020202020204" pitchFamily="34" charset="0"/>
            </a:endParaRPr>
          </a:p>
        </p:txBody>
      </p:sp>
      <p:graphicFrame>
        <p:nvGraphicFramePr>
          <p:cNvPr id="2" name="Table 1">
            <a:extLst>
              <a:ext uri="{FF2B5EF4-FFF2-40B4-BE49-F238E27FC236}">
                <a16:creationId xmlns:a16="http://schemas.microsoft.com/office/drawing/2014/main" id="{1C4318E6-B41C-5A38-65A7-856D770B008E}"/>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pic>
        <p:nvPicPr>
          <p:cNvPr id="6" name="Picture 5">
            <a:extLst>
              <a:ext uri="{FF2B5EF4-FFF2-40B4-BE49-F238E27FC236}">
                <a16:creationId xmlns:a16="http://schemas.microsoft.com/office/drawing/2014/main" id="{8BA4B109-B8E8-58C4-703C-B7A930DC07C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097161" y="914400"/>
            <a:ext cx="9080088" cy="5397909"/>
          </a:xfrm>
          <a:prstGeom prst="rect">
            <a:avLst/>
          </a:prstGeom>
        </p:spPr>
      </p:pic>
      <p:cxnSp>
        <p:nvCxnSpPr>
          <p:cNvPr id="7" name="Straight Connector 6">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5896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CAD89-6EE4-56AC-85B5-8A9FA534A4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69FD38-D6A5-8932-DB93-3D07B4D66A0A}"/>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07FAE3CE-A12F-5E70-D776-A937CCB35BE2}"/>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800" b="1" dirty="0">
                <a:cs typeface="Arial" panose="020B0604020202020204" pitchFamily="34" charset="0"/>
              </a:rPr>
              <a:t>Activity diagram</a:t>
            </a:r>
            <a:endParaRPr lang="en-US" sz="2800" b="1" dirty="0">
              <a:cs typeface="Arial" panose="020B0604020202020204" pitchFamily="34" charset="0"/>
            </a:endParaRPr>
          </a:p>
        </p:txBody>
      </p:sp>
      <p:graphicFrame>
        <p:nvGraphicFramePr>
          <p:cNvPr id="2" name="Table 1">
            <a:extLst>
              <a:ext uri="{FF2B5EF4-FFF2-40B4-BE49-F238E27FC236}">
                <a16:creationId xmlns:a16="http://schemas.microsoft.com/office/drawing/2014/main" id="{5D1FEF54-FACE-BDA9-75D4-858C14FF3E21}"/>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sp>
        <p:nvSpPr>
          <p:cNvPr id="6" name="TextBox 5">
            <a:extLst>
              <a:ext uri="{FF2B5EF4-FFF2-40B4-BE49-F238E27FC236}">
                <a16:creationId xmlns:a16="http://schemas.microsoft.com/office/drawing/2014/main" id="{5F07CF9B-C6A5-10A4-F908-7E750E3D9771}"/>
              </a:ext>
            </a:extLst>
          </p:cNvPr>
          <p:cNvSpPr txBox="1"/>
          <p:nvPr/>
        </p:nvSpPr>
        <p:spPr>
          <a:xfrm>
            <a:off x="0" y="1597345"/>
            <a:ext cx="6172200" cy="235295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000" i="0" dirty="0">
                <a:solidFill>
                  <a:srgbClr val="000000"/>
                </a:solidFill>
                <a:effectLst/>
              </a:rPr>
              <a:t>An </a:t>
            </a:r>
            <a:r>
              <a:rPr lang="en-GB" sz="2000" i="1" dirty="0">
                <a:solidFill>
                  <a:srgbClr val="000000"/>
                </a:solidFill>
                <a:effectLst/>
              </a:rPr>
              <a:t>activity diagram </a:t>
            </a:r>
            <a:r>
              <a:rPr lang="en-GB" sz="2000" i="0" dirty="0">
                <a:solidFill>
                  <a:srgbClr val="000000"/>
                </a:solidFill>
                <a:effectLst/>
              </a:rPr>
              <a:t>represents work flows for activities. They include several kinds of symbols connected with arrows to show the direction of the work flow.</a:t>
            </a:r>
          </a:p>
          <a:p>
            <a:pPr algn="just">
              <a:lnSpc>
                <a:spcPct val="150000"/>
              </a:lnSpc>
            </a:pPr>
            <a:endParaRPr lang="en-US" sz="2000" dirty="0"/>
          </a:p>
        </p:txBody>
      </p:sp>
      <p:pic>
        <p:nvPicPr>
          <p:cNvPr id="8" name="Picture 7">
            <a:extLst>
              <a:ext uri="{FF2B5EF4-FFF2-40B4-BE49-F238E27FC236}">
                <a16:creationId xmlns:a16="http://schemas.microsoft.com/office/drawing/2014/main" id="{42F9C6A9-3D50-6974-2382-376357610E2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3613354"/>
            <a:ext cx="6924675" cy="2047875"/>
          </a:xfrm>
          <a:prstGeom prst="rect">
            <a:avLst/>
          </a:prstGeom>
        </p:spPr>
      </p:pic>
      <p:pic>
        <p:nvPicPr>
          <p:cNvPr id="10" name="Picture 9">
            <a:extLst>
              <a:ext uri="{FF2B5EF4-FFF2-40B4-BE49-F238E27FC236}">
                <a16:creationId xmlns:a16="http://schemas.microsoft.com/office/drawing/2014/main" id="{209F8B63-A50C-0D74-0FE5-ABEE0F7C943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924675" y="764045"/>
            <a:ext cx="5252574" cy="5548263"/>
          </a:xfrm>
          <a:prstGeom prst="rect">
            <a:avLst/>
          </a:prstGeom>
        </p:spPr>
      </p:pic>
      <p:cxnSp>
        <p:nvCxnSpPr>
          <p:cNvPr id="9" name="Straight Connector 8">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539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851C1-7173-0614-1902-B4D942C07B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087841-F90D-31FC-5D33-E9F1423C232A}"/>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7A44A5D1-DC88-2725-835F-6BF59121F9F4}"/>
              </a:ext>
            </a:extLst>
          </p:cNvPr>
          <p:cNvSpPr>
            <a:spLocks noGrp="1"/>
          </p:cNvSpPr>
          <p:nvPr>
            <p:ph type="subTitle" idx="1"/>
          </p:nvPr>
        </p:nvSpPr>
        <p:spPr>
          <a:xfrm>
            <a:off x="0" y="914400"/>
            <a:ext cx="12192000" cy="5397909"/>
          </a:xfrm>
        </p:spPr>
        <p:txBody>
          <a:bodyPr/>
          <a:lstStyle/>
          <a:p>
            <a:pPr algn="just"/>
            <a:r>
              <a:rPr lang="en-GB" b="1" dirty="0">
                <a:latin typeface="Arial" panose="020B0604020202020204" pitchFamily="34" charset="0"/>
                <a:cs typeface="Arial" panose="020B0604020202020204" pitchFamily="34" charset="0"/>
              </a:rPr>
              <a:t>Some of UML are</a:t>
            </a:r>
          </a:p>
          <a:p>
            <a:pPr algn="just"/>
            <a:r>
              <a:rPr lang="en-US" dirty="0">
                <a:latin typeface="Arial" panose="020B0604020202020204" pitchFamily="34" charset="0"/>
                <a:cs typeface="Arial" panose="020B0604020202020204" pitchFamily="34" charset="0"/>
              </a:rPr>
              <a:t>There are many UML diagram. Some of this are</a:t>
            </a:r>
          </a:p>
        </p:txBody>
      </p:sp>
      <p:graphicFrame>
        <p:nvGraphicFramePr>
          <p:cNvPr id="6" name="Table 5">
            <a:extLst>
              <a:ext uri="{FF2B5EF4-FFF2-40B4-BE49-F238E27FC236}">
                <a16:creationId xmlns:a16="http://schemas.microsoft.com/office/drawing/2014/main" id="{AD4B5E57-E4EE-D894-E1DF-AB5A62AA415E}"/>
              </a:ext>
            </a:extLst>
          </p:cNvPr>
          <p:cNvGraphicFramePr>
            <a:graphicFrameLocks noGrp="1"/>
          </p:cNvGraphicFramePr>
          <p:nvPr>
            <p:extLst>
              <p:ext uri="{D42A27DB-BD31-4B8C-83A1-F6EECF244321}">
                <p14:modId xmlns:p14="http://schemas.microsoft.com/office/powerpoint/2010/main" val="58996308"/>
              </p:ext>
            </p:extLst>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41690428"/>
                  </a:ext>
                </a:extLst>
              </a:tr>
            </a:tbl>
          </a:graphicData>
        </a:graphic>
      </p:graphicFrame>
      <p:graphicFrame>
        <p:nvGraphicFramePr>
          <p:cNvPr id="2" name="Table 1">
            <a:extLst>
              <a:ext uri="{FF2B5EF4-FFF2-40B4-BE49-F238E27FC236}">
                <a16:creationId xmlns:a16="http://schemas.microsoft.com/office/drawing/2014/main" id="{D3557EEC-F607-76DD-2F33-E3E19C661716}"/>
              </a:ext>
            </a:extLst>
          </p:cNvPr>
          <p:cNvGraphicFramePr>
            <a:graphicFrameLocks noGrp="1"/>
          </p:cNvGraphicFramePr>
          <p:nvPr>
            <p:extLst>
              <p:ext uri="{D42A27DB-BD31-4B8C-83A1-F6EECF244321}">
                <p14:modId xmlns:p14="http://schemas.microsoft.com/office/powerpoint/2010/main" val="539887986"/>
              </p:ext>
            </p:extLst>
          </p:nvPr>
        </p:nvGraphicFramePr>
        <p:xfrm>
          <a:off x="217949" y="2091266"/>
          <a:ext cx="3902586" cy="3745992"/>
        </p:xfrm>
        <a:graphic>
          <a:graphicData uri="http://schemas.openxmlformats.org/drawingml/2006/table">
            <a:tbl>
              <a:tblPr firstRow="1" bandRow="1">
                <a:tableStyleId>{073A0DAA-6AF3-43AB-8588-CEC1D06C72B9}</a:tableStyleId>
              </a:tblPr>
              <a:tblGrid>
                <a:gridCol w="3902586">
                  <a:extLst>
                    <a:ext uri="{9D8B030D-6E8A-4147-A177-3AD203B41FA5}">
                      <a16:colId xmlns:a16="http://schemas.microsoft.com/office/drawing/2014/main" val="3910382620"/>
                    </a:ext>
                  </a:extLst>
                </a:gridCol>
              </a:tblGrid>
              <a:tr h="370840">
                <a:tc>
                  <a:txBody>
                    <a:bodyPr/>
                    <a:lstStyle/>
                    <a:p>
                      <a:pPr>
                        <a:lnSpc>
                          <a:spcPct val="150000"/>
                        </a:lnSpc>
                      </a:pPr>
                      <a:r>
                        <a:rPr lang="en-GB" sz="2000" dirty="0"/>
                        <a:t>Structure diagram</a:t>
                      </a:r>
                      <a:endParaRPr lang="en-US" sz="2000" dirty="0"/>
                    </a:p>
                  </a:txBody>
                  <a:tcPr/>
                </a:tc>
                <a:extLst>
                  <a:ext uri="{0D108BD9-81ED-4DB2-BD59-A6C34878D82A}">
                    <a16:rowId xmlns:a16="http://schemas.microsoft.com/office/drawing/2014/main" val="1839367669"/>
                  </a:ext>
                </a:extLst>
              </a:tr>
              <a:tr h="370840">
                <a:tc>
                  <a:txBody>
                    <a:bodyPr/>
                    <a:lstStyle/>
                    <a:p>
                      <a:pPr marL="342900" indent="-342900">
                        <a:lnSpc>
                          <a:spcPct val="150000"/>
                        </a:lnSpc>
                        <a:buFont typeface="Arial" panose="020B0604020202020204" pitchFamily="34" charset="0"/>
                        <a:buChar char="•"/>
                      </a:pPr>
                      <a:r>
                        <a:rPr lang="en-US" sz="2000" kern="1200" dirty="0">
                          <a:solidFill>
                            <a:schemeClr val="dk1"/>
                          </a:solidFill>
                          <a:effectLst/>
                        </a:rPr>
                        <a:t>Class Diagram</a:t>
                      </a:r>
                    </a:p>
                    <a:p>
                      <a:pPr marL="342900" indent="-342900">
                        <a:lnSpc>
                          <a:spcPct val="150000"/>
                        </a:lnSpc>
                        <a:buFont typeface="Arial" panose="020B0604020202020204" pitchFamily="34" charset="0"/>
                        <a:buChar char="•"/>
                      </a:pPr>
                      <a:r>
                        <a:rPr lang="en-US" sz="2000" kern="1200" dirty="0">
                          <a:solidFill>
                            <a:schemeClr val="dk1"/>
                          </a:solidFill>
                          <a:effectLst/>
                        </a:rPr>
                        <a:t>Composite Structure Diagram</a:t>
                      </a:r>
                    </a:p>
                    <a:p>
                      <a:pPr marL="342900" indent="-342900">
                        <a:lnSpc>
                          <a:spcPct val="150000"/>
                        </a:lnSpc>
                        <a:buFont typeface="Arial" panose="020B0604020202020204" pitchFamily="34" charset="0"/>
                        <a:buChar char="•"/>
                      </a:pPr>
                      <a:r>
                        <a:rPr lang="en-US" sz="2000" kern="1200" dirty="0">
                          <a:solidFill>
                            <a:schemeClr val="dk1"/>
                          </a:solidFill>
                          <a:effectLst/>
                        </a:rPr>
                        <a:t>Component Diagram</a:t>
                      </a:r>
                    </a:p>
                    <a:p>
                      <a:pPr marL="342900" indent="-342900">
                        <a:lnSpc>
                          <a:spcPct val="150000"/>
                        </a:lnSpc>
                        <a:buFont typeface="Arial" panose="020B0604020202020204" pitchFamily="34" charset="0"/>
                        <a:buChar char="•"/>
                      </a:pPr>
                      <a:r>
                        <a:rPr lang="en-US" sz="2000" kern="1200" dirty="0">
                          <a:solidFill>
                            <a:schemeClr val="dk1"/>
                          </a:solidFill>
                          <a:effectLst/>
                        </a:rPr>
                        <a:t>Deployment Diagram</a:t>
                      </a:r>
                    </a:p>
                    <a:p>
                      <a:pPr marL="342900" indent="-342900">
                        <a:lnSpc>
                          <a:spcPct val="150000"/>
                        </a:lnSpc>
                        <a:buFont typeface="Arial" panose="020B0604020202020204" pitchFamily="34" charset="0"/>
                        <a:buChar char="•"/>
                      </a:pPr>
                      <a:r>
                        <a:rPr lang="en-US" sz="2000" i="0" kern="1200" dirty="0">
                          <a:solidFill>
                            <a:schemeClr val="dk1"/>
                          </a:solidFill>
                          <a:effectLst/>
                          <a:latin typeface="+mn-lt"/>
                          <a:ea typeface="+mn-ea"/>
                          <a:cs typeface="+mn-cs"/>
                        </a:rPr>
                        <a:t>Object Diagram</a:t>
                      </a:r>
                    </a:p>
                    <a:p>
                      <a:pPr marL="342900" indent="-342900">
                        <a:lnSpc>
                          <a:spcPct val="150000"/>
                        </a:lnSpc>
                        <a:buFont typeface="Arial" panose="020B0604020202020204" pitchFamily="34" charset="0"/>
                        <a:buChar char="•"/>
                      </a:pPr>
                      <a:r>
                        <a:rPr lang="en-US" sz="2000" i="0" kern="1200" dirty="0">
                          <a:solidFill>
                            <a:schemeClr val="dk1"/>
                          </a:solidFill>
                          <a:effectLst/>
                          <a:latin typeface="+mn-lt"/>
                          <a:ea typeface="+mn-ea"/>
                          <a:cs typeface="+mn-cs"/>
                        </a:rPr>
                        <a:t>Package Diagram</a:t>
                      </a:r>
                    </a:p>
                    <a:p>
                      <a:pPr marL="342900" indent="-342900">
                        <a:lnSpc>
                          <a:spcPct val="150000"/>
                        </a:lnSpc>
                        <a:buFont typeface="Arial" panose="020B0604020202020204" pitchFamily="34" charset="0"/>
                        <a:buChar char="•"/>
                      </a:pPr>
                      <a:r>
                        <a:rPr lang="en-US" sz="2000" i="0" kern="1200" dirty="0">
                          <a:solidFill>
                            <a:schemeClr val="dk1"/>
                          </a:solidFill>
                          <a:effectLst/>
                          <a:latin typeface="+mn-lt"/>
                          <a:ea typeface="+mn-ea"/>
                          <a:cs typeface="+mn-cs"/>
                        </a:rPr>
                        <a:t>Profile Diagram</a:t>
                      </a:r>
                      <a:endParaRPr lang="en-US" sz="2000" dirty="0"/>
                    </a:p>
                  </a:txBody>
                  <a:tcPr>
                    <a:solidFill>
                      <a:schemeClr val="bg1"/>
                    </a:solidFill>
                  </a:tcPr>
                </a:tc>
                <a:extLst>
                  <a:ext uri="{0D108BD9-81ED-4DB2-BD59-A6C34878D82A}">
                    <a16:rowId xmlns:a16="http://schemas.microsoft.com/office/drawing/2014/main" val="1488683369"/>
                  </a:ext>
                </a:extLst>
              </a:tr>
            </a:tbl>
          </a:graphicData>
        </a:graphic>
      </p:graphicFrame>
      <p:graphicFrame>
        <p:nvGraphicFramePr>
          <p:cNvPr id="3" name="Table 2">
            <a:extLst>
              <a:ext uri="{FF2B5EF4-FFF2-40B4-BE49-F238E27FC236}">
                <a16:creationId xmlns:a16="http://schemas.microsoft.com/office/drawing/2014/main" id="{BB549416-A7E4-01FB-2FC0-C2FC40AEA51F}"/>
              </a:ext>
            </a:extLst>
          </p:cNvPr>
          <p:cNvGraphicFramePr>
            <a:graphicFrameLocks noGrp="1"/>
          </p:cNvGraphicFramePr>
          <p:nvPr>
            <p:extLst>
              <p:ext uri="{D42A27DB-BD31-4B8C-83A1-F6EECF244321}">
                <p14:modId xmlns:p14="http://schemas.microsoft.com/office/powerpoint/2010/main" val="568515360"/>
              </p:ext>
            </p:extLst>
          </p:nvPr>
        </p:nvGraphicFramePr>
        <p:xfrm>
          <a:off x="4338484" y="2121587"/>
          <a:ext cx="2811616" cy="3288792"/>
        </p:xfrm>
        <a:graphic>
          <a:graphicData uri="http://schemas.openxmlformats.org/drawingml/2006/table">
            <a:tbl>
              <a:tblPr firstRow="1" bandRow="1">
                <a:tableStyleId>{073A0DAA-6AF3-43AB-8588-CEC1D06C72B9}</a:tableStyleId>
              </a:tblPr>
              <a:tblGrid>
                <a:gridCol w="2811616">
                  <a:extLst>
                    <a:ext uri="{9D8B030D-6E8A-4147-A177-3AD203B41FA5}">
                      <a16:colId xmlns:a16="http://schemas.microsoft.com/office/drawing/2014/main" val="3910382620"/>
                    </a:ext>
                  </a:extLst>
                </a:gridCol>
              </a:tblGrid>
              <a:tr h="168098">
                <a:tc>
                  <a:txBody>
                    <a:bodyPr/>
                    <a:lstStyle/>
                    <a:p>
                      <a:pPr>
                        <a:lnSpc>
                          <a:spcPct val="150000"/>
                        </a:lnSpc>
                      </a:pPr>
                      <a:r>
                        <a:rPr lang="en-GB" sz="2000" dirty="0"/>
                        <a:t>Behaviour diagram</a:t>
                      </a:r>
                      <a:endParaRPr lang="en-US" sz="2000" dirty="0"/>
                    </a:p>
                  </a:txBody>
                  <a:tcPr/>
                </a:tc>
                <a:extLst>
                  <a:ext uri="{0D108BD9-81ED-4DB2-BD59-A6C34878D82A}">
                    <a16:rowId xmlns:a16="http://schemas.microsoft.com/office/drawing/2014/main" val="1839367669"/>
                  </a:ext>
                </a:extLst>
              </a:tr>
              <a:tr h="370840">
                <a:tc>
                  <a:txBody>
                    <a:bodyPr/>
                    <a:lstStyle/>
                    <a:p>
                      <a:pPr marL="342900" indent="-342900">
                        <a:lnSpc>
                          <a:spcPct val="150000"/>
                        </a:lnSpc>
                        <a:buFont typeface="Arial" panose="020B0604020202020204" pitchFamily="34" charset="0"/>
                        <a:buChar char="•"/>
                      </a:pPr>
                      <a:r>
                        <a:rPr lang="en-GB" sz="2000" i="0" kern="1200" dirty="0">
                          <a:solidFill>
                            <a:schemeClr val="dk1"/>
                          </a:solidFill>
                          <a:effectLst/>
                          <a:latin typeface="+mn-lt"/>
                          <a:ea typeface="+mn-ea"/>
                          <a:cs typeface="+mn-cs"/>
                        </a:rPr>
                        <a:t>Activity Diagram</a:t>
                      </a:r>
                    </a:p>
                    <a:p>
                      <a:pPr marL="342900" indent="-342900">
                        <a:lnSpc>
                          <a:spcPct val="150000"/>
                        </a:lnSpc>
                        <a:buFont typeface="Arial" panose="020B0604020202020204" pitchFamily="34" charset="0"/>
                        <a:buChar char="•"/>
                      </a:pPr>
                      <a:r>
                        <a:rPr lang="en-GB" sz="2000" i="0" kern="1200" dirty="0">
                          <a:solidFill>
                            <a:schemeClr val="dk1"/>
                          </a:solidFill>
                          <a:effectLst/>
                          <a:latin typeface="+mn-lt"/>
                          <a:ea typeface="+mn-ea"/>
                          <a:cs typeface="+mn-cs"/>
                        </a:rPr>
                        <a:t>Use Case Diagram</a:t>
                      </a:r>
                    </a:p>
                    <a:p>
                      <a:pPr marL="342900" indent="-342900">
                        <a:lnSpc>
                          <a:spcPct val="150000"/>
                        </a:lnSpc>
                        <a:buFont typeface="Arial" panose="020B0604020202020204" pitchFamily="34" charset="0"/>
                        <a:buChar char="•"/>
                      </a:pPr>
                      <a:r>
                        <a:rPr lang="en-GB" sz="2000" i="0" kern="1200" dirty="0">
                          <a:solidFill>
                            <a:schemeClr val="dk1"/>
                          </a:solidFill>
                          <a:effectLst/>
                          <a:latin typeface="+mn-lt"/>
                          <a:ea typeface="+mn-ea"/>
                          <a:cs typeface="+mn-cs"/>
                        </a:rPr>
                        <a:t>State Machine Diagram</a:t>
                      </a:r>
                    </a:p>
                    <a:p>
                      <a:pPr marL="342900" indent="-342900">
                        <a:lnSpc>
                          <a:spcPct val="150000"/>
                        </a:lnSpc>
                        <a:buFont typeface="Arial" panose="020B0604020202020204" pitchFamily="34" charset="0"/>
                        <a:buChar char="•"/>
                      </a:pPr>
                      <a:r>
                        <a:rPr lang="en-GB" sz="2000" b="1" i="0" kern="1200" dirty="0">
                          <a:solidFill>
                            <a:schemeClr val="tx1"/>
                          </a:solidFill>
                          <a:effectLst/>
                          <a:latin typeface="+mn-lt"/>
                          <a:ea typeface="+mn-ea"/>
                          <a:cs typeface="+mn-cs"/>
                        </a:rPr>
                        <a:t>Interaction Diagram</a:t>
                      </a:r>
                      <a:br>
                        <a:rPr lang="en-US" sz="2000" kern="1200" dirty="0">
                          <a:solidFill>
                            <a:schemeClr val="dk1"/>
                          </a:solidFill>
                          <a:effectLst/>
                        </a:rPr>
                      </a:br>
                      <a:endParaRPr lang="en-US" sz="2000" dirty="0"/>
                    </a:p>
                  </a:txBody>
                  <a:tcPr>
                    <a:solidFill>
                      <a:schemeClr val="bg1"/>
                    </a:solidFill>
                  </a:tcPr>
                </a:tc>
                <a:extLst>
                  <a:ext uri="{0D108BD9-81ED-4DB2-BD59-A6C34878D82A}">
                    <a16:rowId xmlns:a16="http://schemas.microsoft.com/office/drawing/2014/main" val="1488683369"/>
                  </a:ext>
                </a:extLst>
              </a:tr>
            </a:tbl>
          </a:graphicData>
        </a:graphic>
      </p:graphicFrame>
      <p:graphicFrame>
        <p:nvGraphicFramePr>
          <p:cNvPr id="7" name="Table 6">
            <a:extLst>
              <a:ext uri="{FF2B5EF4-FFF2-40B4-BE49-F238E27FC236}">
                <a16:creationId xmlns:a16="http://schemas.microsoft.com/office/drawing/2014/main" id="{EF32AA18-7921-6FBE-F700-B49E623A7E95}"/>
              </a:ext>
            </a:extLst>
          </p:cNvPr>
          <p:cNvGraphicFramePr>
            <a:graphicFrameLocks noGrp="1"/>
          </p:cNvGraphicFramePr>
          <p:nvPr>
            <p:extLst>
              <p:ext uri="{D42A27DB-BD31-4B8C-83A1-F6EECF244321}">
                <p14:modId xmlns:p14="http://schemas.microsoft.com/office/powerpoint/2010/main" val="2297746026"/>
              </p:ext>
            </p:extLst>
          </p:nvPr>
        </p:nvGraphicFramePr>
        <p:xfrm>
          <a:off x="7650521" y="2121587"/>
          <a:ext cx="4041057" cy="3288792"/>
        </p:xfrm>
        <a:graphic>
          <a:graphicData uri="http://schemas.openxmlformats.org/drawingml/2006/table">
            <a:tbl>
              <a:tblPr firstRow="1" bandRow="1">
                <a:tableStyleId>{073A0DAA-6AF3-43AB-8588-CEC1D06C72B9}</a:tableStyleId>
              </a:tblPr>
              <a:tblGrid>
                <a:gridCol w="4041057">
                  <a:extLst>
                    <a:ext uri="{9D8B030D-6E8A-4147-A177-3AD203B41FA5}">
                      <a16:colId xmlns:a16="http://schemas.microsoft.com/office/drawing/2014/main" val="3910382620"/>
                    </a:ext>
                  </a:extLst>
                </a:gridCol>
              </a:tblGrid>
              <a:tr h="420148">
                <a:tc>
                  <a:txBody>
                    <a:bodyPr/>
                    <a:lstStyle/>
                    <a:p>
                      <a:pPr>
                        <a:lnSpc>
                          <a:spcPct val="150000"/>
                        </a:lnSpc>
                      </a:pPr>
                      <a:r>
                        <a:rPr lang="en-GB" sz="2000" dirty="0"/>
                        <a:t>Interaction diagram</a:t>
                      </a:r>
                      <a:endParaRPr lang="en-US" sz="2000" dirty="0"/>
                    </a:p>
                  </a:txBody>
                  <a:tcPr/>
                </a:tc>
                <a:extLst>
                  <a:ext uri="{0D108BD9-81ED-4DB2-BD59-A6C34878D82A}">
                    <a16:rowId xmlns:a16="http://schemas.microsoft.com/office/drawing/2014/main" val="1839367669"/>
                  </a:ext>
                </a:extLst>
              </a:tr>
              <a:tr h="2144160">
                <a:tc>
                  <a:txBody>
                    <a:bodyPr/>
                    <a:lstStyle/>
                    <a:p>
                      <a:pPr marL="342900" indent="-342900">
                        <a:lnSpc>
                          <a:spcPct val="150000"/>
                        </a:lnSpc>
                        <a:buFont typeface="Arial" panose="020B0604020202020204" pitchFamily="34" charset="0"/>
                        <a:buChar char="•"/>
                      </a:pPr>
                      <a:r>
                        <a:rPr lang="en-GB" sz="2000" i="0" kern="1200" dirty="0">
                          <a:solidFill>
                            <a:schemeClr val="tx1"/>
                          </a:solidFill>
                          <a:effectLst/>
                          <a:latin typeface="+mn-lt"/>
                          <a:ea typeface="+mn-ea"/>
                          <a:cs typeface="+mn-cs"/>
                        </a:rPr>
                        <a:t>Sequence Diagram</a:t>
                      </a:r>
                    </a:p>
                    <a:p>
                      <a:pPr marL="342900" indent="-342900">
                        <a:lnSpc>
                          <a:spcPct val="150000"/>
                        </a:lnSpc>
                        <a:buFont typeface="Arial" panose="020B0604020202020204" pitchFamily="34" charset="0"/>
                        <a:buChar char="•"/>
                      </a:pPr>
                      <a:r>
                        <a:rPr lang="en-GB" sz="2000" i="0" kern="1200" dirty="0">
                          <a:solidFill>
                            <a:schemeClr val="tx1"/>
                          </a:solidFill>
                          <a:effectLst/>
                          <a:latin typeface="+mn-lt"/>
                          <a:ea typeface="+mn-ea"/>
                          <a:cs typeface="+mn-cs"/>
                        </a:rPr>
                        <a:t>Communication Diagram</a:t>
                      </a:r>
                    </a:p>
                    <a:p>
                      <a:pPr marL="342900" indent="-342900">
                        <a:lnSpc>
                          <a:spcPct val="150000"/>
                        </a:lnSpc>
                        <a:buFont typeface="Arial" panose="020B0604020202020204" pitchFamily="34" charset="0"/>
                        <a:buChar char="•"/>
                      </a:pPr>
                      <a:r>
                        <a:rPr lang="en-GB" sz="2000" i="0" kern="1200" dirty="0">
                          <a:solidFill>
                            <a:schemeClr val="tx1"/>
                          </a:solidFill>
                          <a:effectLst/>
                          <a:latin typeface="+mn-lt"/>
                          <a:ea typeface="+mn-ea"/>
                          <a:cs typeface="+mn-cs"/>
                        </a:rPr>
                        <a:t> Interaction Overview Diagram</a:t>
                      </a:r>
                    </a:p>
                    <a:p>
                      <a:pPr marL="342900" indent="-342900">
                        <a:lnSpc>
                          <a:spcPct val="150000"/>
                        </a:lnSpc>
                        <a:buFont typeface="Arial" panose="020B0604020202020204" pitchFamily="34" charset="0"/>
                        <a:buChar char="•"/>
                      </a:pPr>
                      <a:r>
                        <a:rPr lang="en-GB" sz="2000" i="0" kern="1200" dirty="0">
                          <a:solidFill>
                            <a:schemeClr val="tx1"/>
                          </a:solidFill>
                          <a:effectLst/>
                          <a:latin typeface="+mn-lt"/>
                          <a:ea typeface="+mn-ea"/>
                          <a:cs typeface="+mn-cs"/>
                        </a:rPr>
                        <a:t>Timing Diagram</a:t>
                      </a:r>
                      <a:br>
                        <a:rPr lang="en-GB" sz="1800" i="0" kern="1200" dirty="0">
                          <a:solidFill>
                            <a:schemeClr val="dk1"/>
                          </a:solidFill>
                          <a:effectLst/>
                          <a:latin typeface="+mn-lt"/>
                          <a:ea typeface="+mn-ea"/>
                          <a:cs typeface="+mn-cs"/>
                        </a:rPr>
                      </a:br>
                      <a:br>
                        <a:rPr lang="en-US" sz="2000" kern="1200" dirty="0">
                          <a:solidFill>
                            <a:schemeClr val="dk1"/>
                          </a:solidFill>
                          <a:effectLst/>
                        </a:rPr>
                      </a:br>
                      <a:endParaRPr lang="en-US" sz="2000" dirty="0"/>
                    </a:p>
                  </a:txBody>
                  <a:tcPr>
                    <a:solidFill>
                      <a:schemeClr val="bg1"/>
                    </a:solidFill>
                  </a:tcPr>
                </a:tc>
                <a:extLst>
                  <a:ext uri="{0D108BD9-81ED-4DB2-BD59-A6C34878D82A}">
                    <a16:rowId xmlns:a16="http://schemas.microsoft.com/office/drawing/2014/main" val="1488683369"/>
                  </a:ext>
                </a:extLst>
              </a:tr>
            </a:tbl>
          </a:graphicData>
        </a:graphic>
      </p:graphicFrame>
      <p:cxnSp>
        <p:nvCxnSpPr>
          <p:cNvPr id="8" name="Straight Connector 7">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3638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28168-EDFC-C711-4CAC-438DAC2C1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223001-25BE-2370-05CB-296E182F5275}"/>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140F96F4-5408-8EDB-C575-61F2F7291F67}"/>
              </a:ext>
            </a:extLst>
          </p:cNvPr>
          <p:cNvSpPr>
            <a:spLocks noGrp="1"/>
          </p:cNvSpPr>
          <p:nvPr>
            <p:ph type="subTitle" idx="1"/>
          </p:nvPr>
        </p:nvSpPr>
        <p:spPr>
          <a:xfrm>
            <a:off x="0" y="914400"/>
            <a:ext cx="12192000" cy="5397909"/>
          </a:xfrm>
        </p:spPr>
        <p:txBody>
          <a:bodyPr>
            <a:normAutofit fontScale="92500" lnSpcReduction="10000"/>
          </a:bodyPr>
          <a:lstStyle/>
          <a:p>
            <a:pPr algn="just">
              <a:lnSpc>
                <a:spcPct val="150000"/>
              </a:lnSpc>
            </a:pPr>
            <a:r>
              <a:rPr lang="en-GB" sz="2000" b="1" dirty="0">
                <a:cs typeface="Arial" panose="020B0604020202020204" pitchFamily="34" charset="0"/>
              </a:rPr>
              <a:t>5. Suppose you want to design student attendance system. </a:t>
            </a:r>
          </a:p>
          <a:p>
            <a:pPr marL="342900" indent="-342900" algn="just">
              <a:lnSpc>
                <a:spcPct val="150000"/>
              </a:lnSpc>
              <a:buFont typeface="Arial" panose="020B0604020202020204" pitchFamily="34" charset="0"/>
              <a:buChar char="•"/>
            </a:pPr>
            <a:r>
              <a:rPr lang="en-GB" sz="1800" dirty="0">
                <a:cs typeface="Arial" panose="020B0604020202020204" pitchFamily="34" charset="0"/>
              </a:rPr>
              <a:t>The system will have student registration page to register login detail in </a:t>
            </a:r>
            <a:r>
              <a:rPr lang="en-GB" sz="1800" dirty="0" err="1">
                <a:cs typeface="Arial" panose="020B0604020202020204" pitchFamily="34" charset="0"/>
              </a:rPr>
              <a:t>tbl_users</a:t>
            </a:r>
            <a:r>
              <a:rPr lang="en-GB" sz="1800" dirty="0">
                <a:cs typeface="Arial" panose="020B0604020202020204" pitchFamily="34" charset="0"/>
              </a:rPr>
              <a:t> and student and instructors detail information in </a:t>
            </a:r>
            <a:r>
              <a:rPr lang="en-GB" sz="1800" dirty="0" err="1">
                <a:cs typeface="Arial" panose="020B0604020202020204" pitchFamily="34" charset="0"/>
              </a:rPr>
              <a:t>tbl_student</a:t>
            </a:r>
            <a:r>
              <a:rPr lang="en-GB" sz="1800" dirty="0">
                <a:cs typeface="Arial" panose="020B0604020202020204" pitchFamily="34" charset="0"/>
              </a:rPr>
              <a:t>  and </a:t>
            </a:r>
            <a:r>
              <a:rPr lang="en-GB" sz="1800" dirty="0" err="1">
                <a:cs typeface="Arial" panose="020B0604020202020204" pitchFamily="34" charset="0"/>
              </a:rPr>
              <a:t>tbl_instructors</a:t>
            </a:r>
            <a:r>
              <a:rPr lang="en-GB" sz="1800" dirty="0">
                <a:cs typeface="Arial" panose="020B0604020202020204" pitchFamily="34" charset="0"/>
              </a:rPr>
              <a:t> respectively.</a:t>
            </a:r>
          </a:p>
          <a:p>
            <a:pPr marL="342900" indent="-342900" algn="just">
              <a:lnSpc>
                <a:spcPct val="150000"/>
              </a:lnSpc>
              <a:buFont typeface="Arial" panose="020B0604020202020204" pitchFamily="34" charset="0"/>
              <a:buChar char="•"/>
            </a:pPr>
            <a:r>
              <a:rPr lang="en-GB" sz="1800" dirty="0">
                <a:cs typeface="Arial" panose="020B0604020202020204" pitchFamily="34" charset="0"/>
              </a:rPr>
              <a:t>The system will also have attendance page to take attendance that will be stored in </a:t>
            </a:r>
            <a:r>
              <a:rPr lang="en-GB" sz="1800" dirty="0" err="1">
                <a:cs typeface="Arial" panose="020B0604020202020204" pitchFamily="34" charset="0"/>
              </a:rPr>
              <a:t>tbl_attendance</a:t>
            </a:r>
            <a:r>
              <a:rPr lang="en-GB" sz="1800" dirty="0">
                <a:cs typeface="Arial" panose="020B0604020202020204" pitchFamily="34" charset="0"/>
              </a:rPr>
              <a:t>.</a:t>
            </a:r>
          </a:p>
          <a:p>
            <a:pPr marL="342900" indent="-342900" algn="just">
              <a:lnSpc>
                <a:spcPct val="150000"/>
              </a:lnSpc>
              <a:buFont typeface="Arial" panose="020B0604020202020204" pitchFamily="34" charset="0"/>
              <a:buChar char="•"/>
            </a:pPr>
            <a:r>
              <a:rPr lang="en-GB" sz="1800" dirty="0">
                <a:cs typeface="Arial" panose="020B0604020202020204" pitchFamily="34" charset="0"/>
              </a:rPr>
              <a:t>User ID is primary key in </a:t>
            </a:r>
            <a:r>
              <a:rPr lang="en-GB" sz="1800" dirty="0" err="1">
                <a:cs typeface="Arial" panose="020B0604020202020204" pitchFamily="34" charset="0"/>
              </a:rPr>
              <a:t>tbl_users</a:t>
            </a:r>
            <a:r>
              <a:rPr lang="en-GB" sz="1800" dirty="0">
                <a:cs typeface="Arial" panose="020B0604020202020204" pitchFamily="34" charset="0"/>
              </a:rPr>
              <a:t> and foreign key in </a:t>
            </a:r>
            <a:r>
              <a:rPr lang="en-GB" sz="1800" dirty="0" err="1">
                <a:cs typeface="Arial" panose="020B0604020202020204" pitchFamily="34" charset="0"/>
              </a:rPr>
              <a:t>tbl_student</a:t>
            </a:r>
            <a:r>
              <a:rPr lang="en-GB" sz="1800" dirty="0">
                <a:cs typeface="Arial" panose="020B0604020202020204" pitchFamily="34" charset="0"/>
              </a:rPr>
              <a:t>. User ID also primary key in </a:t>
            </a:r>
            <a:r>
              <a:rPr lang="en-GB" sz="1800" dirty="0" err="1">
                <a:cs typeface="Arial" panose="020B0604020202020204" pitchFamily="34" charset="0"/>
              </a:rPr>
              <a:t>tbl_users</a:t>
            </a:r>
            <a:r>
              <a:rPr lang="en-GB" sz="1800" dirty="0">
                <a:cs typeface="Arial" panose="020B0604020202020204" pitchFamily="34" charset="0"/>
              </a:rPr>
              <a:t> and foreign key in </a:t>
            </a:r>
            <a:r>
              <a:rPr lang="en-GB" sz="1800" dirty="0" err="1">
                <a:cs typeface="Arial" panose="020B0604020202020204" pitchFamily="34" charset="0"/>
              </a:rPr>
              <a:t>tbl_instructor</a:t>
            </a:r>
            <a:r>
              <a:rPr lang="en-GB" sz="1800" dirty="0">
                <a:cs typeface="Arial" panose="020B0604020202020204" pitchFamily="34" charset="0"/>
              </a:rPr>
              <a:t>.</a:t>
            </a:r>
          </a:p>
          <a:p>
            <a:pPr marL="342900" indent="-342900" algn="just">
              <a:lnSpc>
                <a:spcPct val="150000"/>
              </a:lnSpc>
              <a:buFont typeface="Arial" panose="020B0604020202020204" pitchFamily="34" charset="0"/>
              <a:buChar char="•"/>
            </a:pPr>
            <a:r>
              <a:rPr lang="en-GB" sz="1800" dirty="0">
                <a:cs typeface="Arial" panose="020B0604020202020204" pitchFamily="34" charset="0"/>
              </a:rPr>
              <a:t>The </a:t>
            </a:r>
            <a:r>
              <a:rPr lang="en-GB" sz="1800" b="1" dirty="0">
                <a:cs typeface="Arial" panose="020B0604020202020204" pitchFamily="34" charset="0"/>
              </a:rPr>
              <a:t>id</a:t>
            </a:r>
            <a:r>
              <a:rPr lang="en-GB" sz="1800" dirty="0">
                <a:cs typeface="Arial" panose="020B0604020202020204" pitchFamily="34" charset="0"/>
              </a:rPr>
              <a:t> in </a:t>
            </a:r>
            <a:r>
              <a:rPr lang="en-GB" sz="1800" dirty="0" err="1">
                <a:cs typeface="Arial" panose="020B0604020202020204" pitchFamily="34" charset="0"/>
              </a:rPr>
              <a:t>tbl_student</a:t>
            </a:r>
            <a:r>
              <a:rPr lang="en-GB" sz="1800" dirty="0">
                <a:cs typeface="Arial" panose="020B0604020202020204" pitchFamily="34" charset="0"/>
              </a:rPr>
              <a:t> and </a:t>
            </a:r>
            <a:r>
              <a:rPr lang="en-GB" sz="1800" dirty="0" err="1">
                <a:cs typeface="Arial" panose="020B0604020202020204" pitchFamily="34" charset="0"/>
              </a:rPr>
              <a:t>tbl_instructor</a:t>
            </a:r>
            <a:r>
              <a:rPr lang="en-GB" sz="1800" dirty="0">
                <a:cs typeface="Arial" panose="020B0604020202020204" pitchFamily="34" charset="0"/>
              </a:rPr>
              <a:t> is primary key in this table and foreign key in </a:t>
            </a:r>
            <a:r>
              <a:rPr lang="en-GB" sz="1800" dirty="0" err="1">
                <a:cs typeface="Arial" panose="020B0604020202020204" pitchFamily="34" charset="0"/>
              </a:rPr>
              <a:t>tbl_attendance</a:t>
            </a:r>
            <a:r>
              <a:rPr lang="en-GB" sz="1800" dirty="0">
                <a:cs typeface="Arial" panose="020B0604020202020204" pitchFamily="34" charset="0"/>
              </a:rPr>
              <a:t> and </a:t>
            </a:r>
            <a:r>
              <a:rPr lang="en-GB" sz="1800" dirty="0" err="1">
                <a:cs typeface="Arial" panose="020B0604020202020204" pitchFamily="34" charset="0"/>
              </a:rPr>
              <a:t>tbl_instructor</a:t>
            </a:r>
            <a:r>
              <a:rPr lang="en-GB" sz="1800" dirty="0">
                <a:cs typeface="Arial" panose="020B0604020202020204" pitchFamily="34" charset="0"/>
              </a:rPr>
              <a:t>. </a:t>
            </a:r>
          </a:p>
          <a:p>
            <a:pPr marL="342900" indent="-342900" algn="just">
              <a:lnSpc>
                <a:spcPct val="150000"/>
              </a:lnSpc>
              <a:buFont typeface="Arial" panose="020B0604020202020204" pitchFamily="34" charset="0"/>
              <a:buChar char="•"/>
            </a:pPr>
            <a:r>
              <a:rPr lang="en-GB" sz="1800" dirty="0">
                <a:cs typeface="Arial" panose="020B0604020202020204" pitchFamily="34" charset="0"/>
              </a:rPr>
              <a:t>Student can mark their attendance using take attendance page.</a:t>
            </a:r>
          </a:p>
          <a:p>
            <a:pPr marL="342900" indent="-342900" algn="just">
              <a:lnSpc>
                <a:spcPct val="150000"/>
              </a:lnSpc>
              <a:buFont typeface="Arial" panose="020B0604020202020204" pitchFamily="34" charset="0"/>
              <a:buChar char="•"/>
            </a:pPr>
            <a:r>
              <a:rPr lang="en-GB" sz="1800" dirty="0">
                <a:cs typeface="Arial" panose="020B0604020202020204" pitchFamily="34" charset="0"/>
              </a:rPr>
              <a:t>Instructor can view the absent, present and late student using view report page.</a:t>
            </a:r>
          </a:p>
          <a:p>
            <a:pPr marL="342900" indent="-342900" algn="just">
              <a:lnSpc>
                <a:spcPct val="150000"/>
              </a:lnSpc>
              <a:buFont typeface="Arial" panose="020B0604020202020204" pitchFamily="34" charset="0"/>
              <a:buChar char="•"/>
            </a:pPr>
            <a:r>
              <a:rPr lang="en-GB" sz="1800" dirty="0">
                <a:cs typeface="Arial" panose="020B0604020202020204" pitchFamily="34" charset="0"/>
              </a:rPr>
              <a:t>Instructor can also mark students’ attendance, update and delete students from attendance list.</a:t>
            </a:r>
          </a:p>
          <a:p>
            <a:pPr marL="342900" indent="-342900" algn="just">
              <a:lnSpc>
                <a:spcPct val="150000"/>
              </a:lnSpc>
              <a:buFont typeface="Arial" panose="020B0604020202020204" pitchFamily="34" charset="0"/>
              <a:buChar char="•"/>
            </a:pPr>
            <a:r>
              <a:rPr lang="en-US" sz="1800" dirty="0">
                <a:cs typeface="Arial" panose="020B0604020202020204" pitchFamily="34" charset="0"/>
              </a:rPr>
              <a:t>The system enables Both student and instructor to login into the system. Both can change their login credentials</a:t>
            </a:r>
            <a:r>
              <a:rPr lang="en-US" sz="2000" dirty="0">
                <a:cs typeface="Arial" panose="020B0604020202020204" pitchFamily="34" charset="0"/>
              </a:rPr>
              <a:t>.</a:t>
            </a:r>
          </a:p>
        </p:txBody>
      </p:sp>
      <p:graphicFrame>
        <p:nvGraphicFramePr>
          <p:cNvPr id="2" name="Table 1">
            <a:extLst>
              <a:ext uri="{FF2B5EF4-FFF2-40B4-BE49-F238E27FC236}">
                <a16:creationId xmlns:a16="http://schemas.microsoft.com/office/drawing/2014/main" id="{89D0B1E2-74C6-B824-6A94-BF0203DB9533}"/>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4015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1D107-2792-0C89-3043-A262B55EDB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798B40-A755-DB20-33E0-4699AF4B6E78}"/>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5697A2C-D329-5D03-1ECA-56CF8E65D584}"/>
              </a:ext>
            </a:extLst>
          </p:cNvPr>
          <p:cNvSpPr>
            <a:spLocks noGrp="1"/>
          </p:cNvSpPr>
          <p:nvPr>
            <p:ph type="subTitle" idx="1"/>
          </p:nvPr>
        </p:nvSpPr>
        <p:spPr>
          <a:xfrm>
            <a:off x="0" y="914400"/>
            <a:ext cx="12192000" cy="5397909"/>
          </a:xfrm>
        </p:spPr>
        <p:txBody>
          <a:bodyPr>
            <a:normAutofit/>
          </a:bodyPr>
          <a:lstStyle/>
          <a:p>
            <a:pPr marL="342900" indent="-342900" algn="just">
              <a:lnSpc>
                <a:spcPct val="150000"/>
              </a:lnSpc>
              <a:buFont typeface="Arial" panose="020B0604020202020204" pitchFamily="34" charset="0"/>
              <a:buChar char="•"/>
            </a:pPr>
            <a:r>
              <a:rPr lang="en-GB" sz="2000" dirty="0">
                <a:cs typeface="Arial" panose="020B0604020202020204" pitchFamily="34" charset="0"/>
              </a:rPr>
              <a:t>The system will allow students and instructors to access student and instructor page respectively if their username and password provided on login page are correct. If the login password and username are incorrect, the system will redirect the instructor or students to login page.</a:t>
            </a:r>
          </a:p>
          <a:p>
            <a:pPr algn="just">
              <a:lnSpc>
                <a:spcPct val="150000"/>
              </a:lnSpc>
            </a:pPr>
            <a:r>
              <a:rPr lang="en-GB" sz="2000" dirty="0">
                <a:cs typeface="Arial" panose="020B0604020202020204" pitchFamily="34" charset="0"/>
              </a:rPr>
              <a:t>Draw the following high-level diagram for this system.</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Block diagram of the system (the project).</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ER diagram</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Use case diagram and</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sequence diagram.</a:t>
            </a:r>
          </a:p>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F6583E30-ED73-03D2-A814-A940CD55DE70}"/>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511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E5B7C-5C4D-4990-D262-6B6AC377C7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4B7C49-B80A-B6CC-C825-71E487DA4475}"/>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3C91B26F-0E79-CBA7-C2FA-402F85AC885F}"/>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b="1" dirty="0">
                <a:cs typeface="Arial" panose="020B0604020202020204" pitchFamily="34" charset="0"/>
              </a:rPr>
              <a:t>Hints for question 5</a:t>
            </a:r>
          </a:p>
          <a:p>
            <a:pPr marL="342900" indent="-342900" algn="just">
              <a:lnSpc>
                <a:spcPct val="150000"/>
              </a:lnSpc>
              <a:buFont typeface="Arial" panose="020B0604020202020204" pitchFamily="34" charset="0"/>
              <a:buChar char="•"/>
            </a:pPr>
            <a:r>
              <a:rPr lang="en-GB" sz="2000" b="1" dirty="0" err="1">
                <a:cs typeface="Arial" panose="020B0604020202020204" pitchFamily="34" charset="0"/>
              </a:rPr>
              <a:t>tbl_users</a:t>
            </a:r>
            <a:r>
              <a:rPr lang="en-GB" sz="2000" b="1" dirty="0">
                <a:cs typeface="Arial" panose="020B0604020202020204" pitchFamily="34" charset="0"/>
              </a:rPr>
              <a:t> </a:t>
            </a:r>
            <a:r>
              <a:rPr lang="en-GB" sz="2000" dirty="0">
                <a:cs typeface="Arial" panose="020B0604020202020204" pitchFamily="34" charset="0"/>
              </a:rPr>
              <a:t>will have user id, student and instructor first name, username and password</a:t>
            </a:r>
          </a:p>
          <a:p>
            <a:pPr marL="342900" indent="-342900" algn="just">
              <a:lnSpc>
                <a:spcPct val="150000"/>
              </a:lnSpc>
              <a:buFont typeface="Arial" panose="020B0604020202020204" pitchFamily="34" charset="0"/>
              <a:buChar char="•"/>
            </a:pPr>
            <a:r>
              <a:rPr lang="en-GB" sz="2000" b="1" dirty="0" err="1">
                <a:cs typeface="Arial" panose="020B0604020202020204" pitchFamily="34" charset="0"/>
              </a:rPr>
              <a:t>tbl_student</a:t>
            </a:r>
            <a:r>
              <a:rPr lang="en-GB" sz="2000" b="1" dirty="0">
                <a:cs typeface="Arial" panose="020B0604020202020204" pitchFamily="34" charset="0"/>
              </a:rPr>
              <a:t> </a:t>
            </a:r>
            <a:r>
              <a:rPr lang="en-GB" sz="2000" dirty="0">
                <a:cs typeface="Arial" panose="020B0604020202020204" pitchFamily="34" charset="0"/>
              </a:rPr>
              <a:t>will have </a:t>
            </a:r>
            <a:r>
              <a:rPr lang="en-GB" sz="2000" b="1" dirty="0">
                <a:cs typeface="Arial" panose="020B0604020202020204" pitchFamily="34" charset="0"/>
              </a:rPr>
              <a:t>ID</a:t>
            </a:r>
            <a:r>
              <a:rPr lang="en-GB" sz="2000" dirty="0">
                <a:cs typeface="Arial" panose="020B0604020202020204" pitchFamily="34" charset="0"/>
              </a:rPr>
              <a:t> as primary key, user id as foreign key, student, first, second and last name</a:t>
            </a:r>
          </a:p>
          <a:p>
            <a:pPr marL="342900" indent="-342900" algn="just">
              <a:lnSpc>
                <a:spcPct val="150000"/>
              </a:lnSpc>
              <a:buFont typeface="Arial" panose="020B0604020202020204" pitchFamily="34" charset="0"/>
              <a:buChar char="•"/>
            </a:pPr>
            <a:r>
              <a:rPr lang="en-GB" sz="2000" b="1" dirty="0" err="1">
                <a:cs typeface="Arial" panose="020B0604020202020204" pitchFamily="34" charset="0"/>
              </a:rPr>
              <a:t>tbl_instructor</a:t>
            </a:r>
            <a:r>
              <a:rPr lang="en-GB" sz="2000" b="1" dirty="0">
                <a:cs typeface="Arial" panose="020B0604020202020204" pitchFamily="34" charset="0"/>
              </a:rPr>
              <a:t> </a:t>
            </a:r>
            <a:r>
              <a:rPr lang="en-GB" sz="2000" dirty="0">
                <a:cs typeface="Arial" panose="020B0604020202020204" pitchFamily="34" charset="0"/>
              </a:rPr>
              <a:t>will have </a:t>
            </a:r>
            <a:r>
              <a:rPr lang="en-GB" sz="2000" b="1" dirty="0">
                <a:cs typeface="Arial" panose="020B0604020202020204" pitchFamily="34" charset="0"/>
              </a:rPr>
              <a:t>ID</a:t>
            </a:r>
            <a:r>
              <a:rPr lang="en-GB" sz="2000" dirty="0">
                <a:cs typeface="Arial" panose="020B0604020202020204" pitchFamily="34" charset="0"/>
              </a:rPr>
              <a:t> as primary key, user id as foreign key, instructor, first, second and last name</a:t>
            </a:r>
          </a:p>
          <a:p>
            <a:pPr marL="342900" indent="-342900" algn="just">
              <a:lnSpc>
                <a:spcPct val="150000"/>
              </a:lnSpc>
              <a:buFont typeface="Arial" panose="020B0604020202020204" pitchFamily="34" charset="0"/>
              <a:buChar char="•"/>
            </a:pPr>
            <a:r>
              <a:rPr lang="en-GB" sz="2000" b="1" dirty="0" err="1">
                <a:cs typeface="Arial" panose="020B0604020202020204" pitchFamily="34" charset="0"/>
              </a:rPr>
              <a:t>tbl_attendance</a:t>
            </a:r>
            <a:r>
              <a:rPr lang="en-GB" sz="2000" b="1" dirty="0">
                <a:cs typeface="Arial" panose="020B0604020202020204" pitchFamily="34" charset="0"/>
              </a:rPr>
              <a:t> </a:t>
            </a:r>
            <a:r>
              <a:rPr lang="en-GB" sz="2000" dirty="0">
                <a:cs typeface="Arial" panose="020B0604020202020204" pitchFamily="34" charset="0"/>
              </a:rPr>
              <a:t>will have </a:t>
            </a:r>
            <a:r>
              <a:rPr lang="en-GB" sz="2000" b="1" dirty="0">
                <a:cs typeface="Arial" panose="020B0604020202020204" pitchFamily="34" charset="0"/>
              </a:rPr>
              <a:t>ID</a:t>
            </a:r>
            <a:r>
              <a:rPr lang="en-GB" sz="2000" dirty="0">
                <a:cs typeface="Arial" panose="020B0604020202020204" pitchFamily="34" charset="0"/>
              </a:rPr>
              <a:t> as foreign key, student first name, second name and last name, absent, present and late, date of attendance columns.</a:t>
            </a:r>
          </a:p>
          <a:p>
            <a:pPr algn="just">
              <a:lnSpc>
                <a:spcPct val="150000"/>
              </a:lnSpc>
            </a:pPr>
            <a:r>
              <a:rPr lang="en-GB" sz="2000" b="1" dirty="0">
                <a:cs typeface="Arial" panose="020B0604020202020204" pitchFamily="34" charset="0"/>
              </a:rPr>
              <a:t>Remember</a:t>
            </a:r>
          </a:p>
          <a:p>
            <a:pPr marL="342900" indent="-342900" algn="just">
              <a:lnSpc>
                <a:spcPct val="150000"/>
              </a:lnSpc>
              <a:buFont typeface="Arial" panose="020B0604020202020204" pitchFamily="34" charset="0"/>
              <a:buChar char="•"/>
            </a:pPr>
            <a:r>
              <a:rPr lang="en-GB" sz="2000" b="1" dirty="0">
                <a:cs typeface="Arial" panose="020B0604020202020204" pitchFamily="34" charset="0"/>
              </a:rPr>
              <a:t>ID</a:t>
            </a:r>
            <a:r>
              <a:rPr lang="en-GB" sz="2000" dirty="0">
                <a:cs typeface="Arial" panose="020B0604020202020204" pitchFamily="34" charset="0"/>
              </a:rPr>
              <a:t> is primary key in </a:t>
            </a:r>
            <a:r>
              <a:rPr lang="en-GB" sz="2000" dirty="0" err="1">
                <a:cs typeface="Arial" panose="020B0604020202020204" pitchFamily="34" charset="0"/>
              </a:rPr>
              <a:t>tbl_</a:t>
            </a:r>
            <a:r>
              <a:rPr lang="en-GB" sz="2000" b="1" dirty="0" err="1">
                <a:cs typeface="Arial" panose="020B0604020202020204" pitchFamily="34" charset="0"/>
              </a:rPr>
              <a:t>student</a:t>
            </a:r>
            <a:r>
              <a:rPr lang="en-GB" sz="2000" dirty="0">
                <a:cs typeface="Arial" panose="020B0604020202020204" pitchFamily="34" charset="0"/>
              </a:rPr>
              <a:t> and foreign key in </a:t>
            </a:r>
            <a:r>
              <a:rPr lang="en-GB" sz="2000" b="1" dirty="0" err="1">
                <a:cs typeface="Arial" panose="020B0604020202020204" pitchFamily="34" charset="0"/>
              </a:rPr>
              <a:t>tbl_attendance</a:t>
            </a:r>
            <a:r>
              <a:rPr lang="en-GB" sz="2000" b="1" dirty="0">
                <a:cs typeface="Arial" panose="020B0604020202020204" pitchFamily="34" charset="0"/>
              </a:rPr>
              <a:t>.</a:t>
            </a:r>
            <a:endParaRPr lang="en-US" sz="2000" b="1" dirty="0">
              <a:cs typeface="Arial" panose="020B0604020202020204" pitchFamily="34" charset="0"/>
            </a:endParaRPr>
          </a:p>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5A4486C5-A57A-35B5-E11C-873945846FDC}"/>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780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C597E-CD5C-D08D-601A-A96ABA95D0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D5EBCB-46B7-569B-6462-546A04032A09}"/>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C8BCC789-0708-94AF-1603-7A0D69C88827}"/>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b="1" dirty="0">
                <a:cs typeface="Arial" panose="020B0604020202020204" pitchFamily="34" charset="0"/>
              </a:rPr>
              <a:t>6. Suppose you want to design illegal transport service reporting system</a:t>
            </a:r>
            <a:r>
              <a:rPr lang="en-GB" sz="1800" dirty="0">
                <a:cs typeface="Arial" panose="020B0604020202020204" pitchFamily="34" charset="0"/>
              </a:rPr>
              <a:t>. </a:t>
            </a:r>
          </a:p>
          <a:p>
            <a:pPr algn="just">
              <a:lnSpc>
                <a:spcPct val="150000"/>
              </a:lnSpc>
            </a:pPr>
            <a:r>
              <a:rPr lang="en-GB" sz="1800" dirty="0">
                <a:cs typeface="Arial" panose="020B0604020202020204" pitchFamily="34" charset="0"/>
              </a:rPr>
              <a:t>The system will have the following GUI</a:t>
            </a:r>
          </a:p>
          <a:p>
            <a:pPr marL="285750" indent="-285750" algn="just">
              <a:lnSpc>
                <a:spcPct val="150000"/>
              </a:lnSpc>
              <a:buFont typeface="Arial" panose="020B0604020202020204" pitchFamily="34" charset="0"/>
              <a:buChar char="•"/>
            </a:pPr>
            <a:r>
              <a:rPr lang="en-GB" sz="1800" dirty="0">
                <a:cs typeface="Arial" panose="020B0604020202020204" pitchFamily="34" charset="0"/>
              </a:rPr>
              <a:t>passengers sign up page</a:t>
            </a:r>
          </a:p>
          <a:p>
            <a:pPr marL="285750" indent="-285750" algn="just">
              <a:lnSpc>
                <a:spcPct val="150000"/>
              </a:lnSpc>
              <a:buFont typeface="Arial" panose="020B0604020202020204" pitchFamily="34" charset="0"/>
              <a:buChar char="•"/>
            </a:pPr>
            <a:r>
              <a:rPr lang="en-GB" sz="1800" dirty="0">
                <a:cs typeface="Arial" panose="020B0604020202020204" pitchFamily="34" charset="0"/>
              </a:rPr>
              <a:t>Car, owner and driver detail registration</a:t>
            </a:r>
          </a:p>
          <a:p>
            <a:pPr marL="285750" indent="-285750" algn="just">
              <a:lnSpc>
                <a:spcPct val="150000"/>
              </a:lnSpc>
              <a:buFont typeface="Arial" panose="020B0604020202020204" pitchFamily="34" charset="0"/>
              <a:buChar char="•"/>
            </a:pPr>
            <a:r>
              <a:rPr lang="en-GB" sz="1800" dirty="0">
                <a:cs typeface="Arial" panose="020B0604020202020204" pitchFamily="34" charset="0"/>
              </a:rPr>
              <a:t>Traffic police registration</a:t>
            </a:r>
          </a:p>
          <a:p>
            <a:pPr marL="285750" indent="-285750" algn="just">
              <a:lnSpc>
                <a:spcPct val="150000"/>
              </a:lnSpc>
              <a:buFont typeface="Arial" panose="020B0604020202020204" pitchFamily="34" charset="0"/>
              <a:buChar char="•"/>
            </a:pPr>
            <a:r>
              <a:rPr lang="en-GB" sz="1800" dirty="0">
                <a:cs typeface="Arial" panose="020B0604020202020204" pitchFamily="34" charset="0"/>
              </a:rPr>
              <a:t>Login page</a:t>
            </a:r>
          </a:p>
          <a:p>
            <a:pPr algn="just">
              <a:lnSpc>
                <a:spcPct val="150000"/>
              </a:lnSpc>
            </a:pPr>
            <a:r>
              <a:rPr lang="en-GB" sz="1800" dirty="0">
                <a:cs typeface="Arial" panose="020B0604020202020204" pitchFamily="34" charset="0"/>
              </a:rPr>
              <a:t>The system enables the admin login to the system and manipulate the following activities</a:t>
            </a:r>
          </a:p>
          <a:p>
            <a:pPr marL="285750" indent="-285750" algn="just">
              <a:lnSpc>
                <a:spcPct val="150000"/>
              </a:lnSpc>
              <a:buFont typeface="Arial" panose="020B0604020202020204" pitchFamily="34" charset="0"/>
              <a:buChar char="•"/>
            </a:pPr>
            <a:r>
              <a:rPr lang="en-GB" sz="1800" dirty="0">
                <a:cs typeface="Arial" panose="020B0604020202020204" pitchFamily="34" charset="0"/>
              </a:rPr>
              <a:t>Car, owner and driver registration, modification and deletion</a:t>
            </a:r>
          </a:p>
          <a:p>
            <a:pPr marL="285750" indent="-285750" algn="just">
              <a:lnSpc>
                <a:spcPct val="150000"/>
              </a:lnSpc>
              <a:buFont typeface="Arial" panose="020B0604020202020204" pitchFamily="34" charset="0"/>
              <a:buChar char="•"/>
            </a:pPr>
            <a:r>
              <a:rPr lang="en-GB" sz="1800" dirty="0">
                <a:cs typeface="Arial" panose="020B0604020202020204" pitchFamily="34" charset="0"/>
              </a:rPr>
              <a:t>Traffic police registration, registration, modification and deletion</a:t>
            </a:r>
          </a:p>
          <a:p>
            <a:pPr marL="285750" indent="-285750" algn="just">
              <a:lnSpc>
                <a:spcPct val="150000"/>
              </a:lnSpc>
              <a:buFont typeface="Arial" panose="020B0604020202020204" pitchFamily="34" charset="0"/>
              <a:buChar char="•"/>
            </a:pPr>
            <a:r>
              <a:rPr lang="en-GB" sz="1800" dirty="0">
                <a:cs typeface="Arial" panose="020B0604020202020204" pitchFamily="34" charset="0"/>
              </a:rPr>
              <a:t>Monitoring illegal service reports received from passengers or traffic polices </a:t>
            </a:r>
          </a:p>
          <a:p>
            <a:pPr algn="just">
              <a:lnSpc>
                <a:spcPct val="150000"/>
              </a:lnSpc>
            </a:pPr>
            <a:endParaRPr lang="en-GB" sz="1800" dirty="0">
              <a:cs typeface="Arial" panose="020B0604020202020204" pitchFamily="34" charset="0"/>
            </a:endParaRPr>
          </a:p>
        </p:txBody>
      </p:sp>
      <p:graphicFrame>
        <p:nvGraphicFramePr>
          <p:cNvPr id="2" name="Table 1">
            <a:extLst>
              <a:ext uri="{FF2B5EF4-FFF2-40B4-BE49-F238E27FC236}">
                <a16:creationId xmlns:a16="http://schemas.microsoft.com/office/drawing/2014/main" id="{F6F50A1E-8DC8-7291-8FB2-39B5E13420FA}"/>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330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2E3C2-00B6-88DC-66DE-B8EDB98236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4000B5-3425-E30C-32AA-C63575580C2E}"/>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EBB2459A-EB2D-BEAB-EC43-F10A7F7D6FBE}"/>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dirty="0">
                <a:cs typeface="Arial" panose="020B0604020202020204" pitchFamily="34" charset="0"/>
              </a:rPr>
              <a:t>The system enables the passengers to do the following activities</a:t>
            </a:r>
          </a:p>
          <a:p>
            <a:pPr marL="342900" indent="-342900" algn="just">
              <a:lnSpc>
                <a:spcPct val="150000"/>
              </a:lnSpc>
              <a:buFont typeface="Arial" panose="020B0604020202020204" pitchFamily="34" charset="0"/>
              <a:buChar char="•"/>
            </a:pPr>
            <a:r>
              <a:rPr lang="en-GB" sz="2000" dirty="0">
                <a:cs typeface="Arial" panose="020B0604020202020204" pitchFamily="34" charset="0"/>
              </a:rPr>
              <a:t>Sign up to the system</a:t>
            </a:r>
          </a:p>
          <a:p>
            <a:pPr marL="342900" indent="-342900" algn="just">
              <a:lnSpc>
                <a:spcPct val="150000"/>
              </a:lnSpc>
              <a:buFont typeface="Arial" panose="020B0604020202020204" pitchFamily="34" charset="0"/>
              <a:buChar char="•"/>
            </a:pPr>
            <a:r>
              <a:rPr lang="en-GB" sz="2000" dirty="0">
                <a:cs typeface="Arial" panose="020B0604020202020204" pitchFamily="34" charset="0"/>
              </a:rPr>
              <a:t>Login to the system</a:t>
            </a:r>
          </a:p>
          <a:p>
            <a:pPr marL="342900" indent="-342900" algn="just">
              <a:lnSpc>
                <a:spcPct val="150000"/>
              </a:lnSpc>
              <a:buFont typeface="Arial" panose="020B0604020202020204" pitchFamily="34" charset="0"/>
              <a:buChar char="•"/>
            </a:pPr>
            <a:r>
              <a:rPr lang="en-GB" sz="2000" dirty="0">
                <a:cs typeface="Arial" panose="020B0604020202020204" pitchFamily="34" charset="0"/>
              </a:rPr>
              <a:t>Access car and owner detail</a:t>
            </a:r>
          </a:p>
          <a:p>
            <a:pPr marL="342900" indent="-342900" algn="just">
              <a:lnSpc>
                <a:spcPct val="150000"/>
              </a:lnSpc>
              <a:buFont typeface="Arial" panose="020B0604020202020204" pitchFamily="34" charset="0"/>
              <a:buChar char="•"/>
            </a:pPr>
            <a:r>
              <a:rPr lang="en-GB" sz="2000" dirty="0">
                <a:cs typeface="Arial" panose="020B0604020202020204" pitchFamily="34" charset="0"/>
              </a:rPr>
              <a:t>Report if there occur incident (illegal service )</a:t>
            </a:r>
          </a:p>
          <a:p>
            <a:pPr algn="just">
              <a:lnSpc>
                <a:spcPct val="150000"/>
              </a:lnSpc>
            </a:pPr>
            <a:r>
              <a:rPr lang="en-GB" sz="2000" dirty="0">
                <a:cs typeface="Arial" panose="020B0604020202020204" pitchFamily="34" charset="0"/>
              </a:rPr>
              <a:t>The system will enable the active traffic police to do the following tasks.</a:t>
            </a:r>
          </a:p>
          <a:p>
            <a:pPr marL="342900" indent="-342900" algn="just">
              <a:lnSpc>
                <a:spcPct val="150000"/>
              </a:lnSpc>
              <a:buFont typeface="Arial" panose="020B0604020202020204" pitchFamily="34" charset="0"/>
              <a:buChar char="•"/>
            </a:pPr>
            <a:r>
              <a:rPr lang="en-GB" sz="2000" dirty="0">
                <a:cs typeface="Arial" panose="020B0604020202020204" pitchFamily="34" charset="0"/>
              </a:rPr>
              <a:t>Login to the system</a:t>
            </a:r>
          </a:p>
          <a:p>
            <a:pPr marL="342900" indent="-342900" algn="just">
              <a:lnSpc>
                <a:spcPct val="150000"/>
              </a:lnSpc>
              <a:buFont typeface="Arial" panose="020B0604020202020204" pitchFamily="34" charset="0"/>
              <a:buChar char="•"/>
            </a:pPr>
            <a:r>
              <a:rPr lang="en-GB" sz="2000" dirty="0">
                <a:cs typeface="Arial" panose="020B0604020202020204" pitchFamily="34" charset="0"/>
              </a:rPr>
              <a:t>View the reported incident  by the passengers</a:t>
            </a:r>
          </a:p>
          <a:p>
            <a:pPr marL="342900" indent="-342900" algn="just">
              <a:lnSpc>
                <a:spcPct val="150000"/>
              </a:lnSpc>
              <a:buFont typeface="Arial" panose="020B0604020202020204" pitchFamily="34" charset="0"/>
              <a:buChar char="•"/>
            </a:pPr>
            <a:r>
              <a:rPr lang="en-GB" sz="2000" dirty="0">
                <a:cs typeface="Arial" panose="020B0604020202020204" pitchFamily="34" charset="0"/>
              </a:rPr>
              <a:t>Track the care that the reported incidents are occurred</a:t>
            </a: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8594E4C2-DE1F-A6CD-E6FE-C23225E396A7}"/>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4917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A3090-6B44-22E6-9228-153105EBC3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F667C6-452A-892B-E299-A9387D8F39B2}"/>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5FDBC125-86C8-BC15-B0C3-8507CA20F826}"/>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dirty="0">
                <a:cs typeface="Arial" panose="020B0604020202020204" pitchFamily="34" charset="0"/>
              </a:rPr>
              <a:t>The system will have the following tables in the database</a:t>
            </a: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Tbl_users</a:t>
            </a: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Tbl_passangers</a:t>
            </a: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Tbl_cars</a:t>
            </a: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Tbl_owners</a:t>
            </a: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Tbl_drivers</a:t>
            </a: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Tbl_trafficpolice</a:t>
            </a: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Tbl_incident</a:t>
            </a: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Tbl_admin</a:t>
            </a: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23974D87-480D-83A6-CFB9-84F3EEE6C0EF}"/>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9046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184B2-1B0A-85B0-DBA0-7C891E8AD6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BEEFC0-5EAC-E61A-A3D0-B625E54FD575}"/>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CBE4AC07-2E30-AB6E-B84E-105583F56785}"/>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dirty="0" err="1">
                <a:cs typeface="Arial" panose="020B0604020202020204" pitchFamily="34" charset="0"/>
              </a:rPr>
              <a:t>Tbl_users</a:t>
            </a:r>
            <a:r>
              <a:rPr lang="en-GB" sz="2000" dirty="0">
                <a:cs typeface="Arial" panose="020B0604020202020204" pitchFamily="34" charset="0"/>
              </a:rPr>
              <a:t> table will have columns of </a:t>
            </a:r>
            <a:r>
              <a:rPr lang="en-GB" sz="2000" dirty="0" err="1">
                <a:cs typeface="Arial" panose="020B0604020202020204" pitchFamily="34" charset="0"/>
              </a:rPr>
              <a:t>user_id</a:t>
            </a:r>
            <a:r>
              <a:rPr lang="en-GB" sz="2000" dirty="0">
                <a:cs typeface="Arial" panose="020B0604020202020204" pitchFamily="34" charset="0"/>
              </a:rPr>
              <a:t>, username and password. </a:t>
            </a:r>
          </a:p>
          <a:p>
            <a:pPr algn="just">
              <a:lnSpc>
                <a:spcPct val="150000"/>
              </a:lnSpc>
            </a:pPr>
            <a:r>
              <a:rPr lang="en-GB" sz="2000" dirty="0">
                <a:cs typeface="Arial" panose="020B0604020202020204" pitchFamily="34" charset="0"/>
              </a:rPr>
              <a:t>The </a:t>
            </a:r>
            <a:r>
              <a:rPr lang="en-GB" sz="2000" dirty="0" err="1">
                <a:cs typeface="Arial" panose="020B0604020202020204" pitchFamily="34" charset="0"/>
              </a:rPr>
              <a:t>user_id</a:t>
            </a:r>
            <a:r>
              <a:rPr lang="en-GB" sz="2000" dirty="0">
                <a:cs typeface="Arial" panose="020B0604020202020204" pitchFamily="34" charset="0"/>
              </a:rPr>
              <a:t> is the foreign key that relates</a:t>
            </a:r>
          </a:p>
          <a:p>
            <a:pPr marL="342900" indent="-342900" algn="just">
              <a:lnSpc>
                <a:spcPct val="150000"/>
              </a:lnSpc>
              <a:buFont typeface="Arial" panose="020B0604020202020204" pitchFamily="34" charset="0"/>
              <a:buChar char="•"/>
            </a:pPr>
            <a:r>
              <a:rPr lang="en-GB" sz="2000" dirty="0">
                <a:cs typeface="Arial" panose="020B0604020202020204" pitchFamily="34" charset="0"/>
              </a:rPr>
              <a:t>the </a:t>
            </a:r>
            <a:r>
              <a:rPr lang="en-GB" sz="2000" dirty="0" err="1">
                <a:cs typeface="Arial" panose="020B0604020202020204" pitchFamily="34" charset="0"/>
              </a:rPr>
              <a:t>tbl_passangers</a:t>
            </a:r>
            <a:r>
              <a:rPr lang="en-GB" sz="2000" dirty="0">
                <a:cs typeface="Arial" panose="020B0604020202020204" pitchFamily="34" charset="0"/>
              </a:rPr>
              <a:t> using </a:t>
            </a:r>
            <a:r>
              <a:rPr lang="en-GB" sz="2000" dirty="0" err="1">
                <a:cs typeface="Arial" panose="020B0604020202020204" pitchFamily="34" charset="0"/>
              </a:rPr>
              <a:t>passanger_id</a:t>
            </a:r>
            <a:r>
              <a:rPr lang="en-GB" sz="2000" dirty="0">
                <a:cs typeface="Arial" panose="020B0604020202020204" pitchFamily="34" charset="0"/>
              </a:rPr>
              <a:t>. </a:t>
            </a:r>
            <a:r>
              <a:rPr lang="en-GB" sz="2000" dirty="0" err="1">
                <a:cs typeface="Arial" panose="020B0604020202020204" pitchFamily="34" charset="0"/>
              </a:rPr>
              <a:t>passanger_id</a:t>
            </a:r>
            <a:r>
              <a:rPr lang="en-GB" sz="2000" dirty="0">
                <a:cs typeface="Arial" panose="020B0604020202020204" pitchFamily="34" charset="0"/>
              </a:rPr>
              <a:t> in </a:t>
            </a:r>
            <a:r>
              <a:rPr lang="en-GB" sz="2000" dirty="0" err="1">
                <a:cs typeface="Arial" panose="020B0604020202020204" pitchFamily="34" charset="0"/>
              </a:rPr>
              <a:t>tbl_passangers</a:t>
            </a:r>
            <a:r>
              <a:rPr lang="en-GB" sz="2000" dirty="0">
                <a:cs typeface="Arial" panose="020B0604020202020204" pitchFamily="34" charset="0"/>
              </a:rPr>
              <a:t> is the primary key. But in </a:t>
            </a:r>
            <a:r>
              <a:rPr lang="en-GB" sz="2000" dirty="0" err="1">
                <a:cs typeface="Arial" panose="020B0604020202020204" pitchFamily="34" charset="0"/>
              </a:rPr>
              <a:t>tbl_users</a:t>
            </a:r>
            <a:r>
              <a:rPr lang="en-GB" sz="2000" dirty="0">
                <a:cs typeface="Arial" panose="020B0604020202020204" pitchFamily="34" charset="0"/>
              </a:rPr>
              <a:t>, it is a foreign key found as </a:t>
            </a:r>
            <a:r>
              <a:rPr lang="en-GB" sz="2000" dirty="0" err="1">
                <a:cs typeface="Arial" panose="020B0604020202020204" pitchFamily="34" charset="0"/>
              </a:rPr>
              <a:t>user_id</a:t>
            </a:r>
            <a:r>
              <a:rPr lang="en-GB" sz="2000" dirty="0">
                <a:cs typeface="Arial" panose="020B0604020202020204" pitchFamily="34" charset="0"/>
              </a:rPr>
              <a:t>.</a:t>
            </a:r>
          </a:p>
          <a:p>
            <a:pPr marL="342900" indent="-342900" algn="just">
              <a:lnSpc>
                <a:spcPct val="150000"/>
              </a:lnSpc>
              <a:buFont typeface="Arial" panose="020B0604020202020204" pitchFamily="34" charset="0"/>
              <a:buChar char="•"/>
            </a:pPr>
            <a:r>
              <a:rPr lang="en-GB" sz="2000" dirty="0">
                <a:cs typeface="Arial" panose="020B0604020202020204" pitchFamily="34" charset="0"/>
              </a:rPr>
              <a:t>the </a:t>
            </a:r>
            <a:r>
              <a:rPr lang="en-GB" sz="2000" dirty="0" err="1">
                <a:cs typeface="Arial" panose="020B0604020202020204" pitchFamily="34" charset="0"/>
              </a:rPr>
              <a:t>tbl_drivers</a:t>
            </a:r>
            <a:r>
              <a:rPr lang="en-GB" sz="2000" dirty="0">
                <a:cs typeface="Arial" panose="020B0604020202020204" pitchFamily="34" charset="0"/>
              </a:rPr>
              <a:t> using </a:t>
            </a:r>
            <a:r>
              <a:rPr lang="en-GB" sz="2000" dirty="0" err="1">
                <a:cs typeface="Arial" panose="020B0604020202020204" pitchFamily="34" charset="0"/>
              </a:rPr>
              <a:t>driver_id</a:t>
            </a:r>
            <a:r>
              <a:rPr lang="en-GB" sz="2000" dirty="0">
                <a:cs typeface="Arial" panose="020B0604020202020204" pitchFamily="34" charset="0"/>
              </a:rPr>
              <a:t>. </a:t>
            </a:r>
            <a:r>
              <a:rPr lang="en-GB" sz="2000" dirty="0" err="1">
                <a:cs typeface="Arial" panose="020B0604020202020204" pitchFamily="34" charset="0"/>
              </a:rPr>
              <a:t>driver_id</a:t>
            </a:r>
            <a:r>
              <a:rPr lang="en-GB" sz="2000" dirty="0">
                <a:cs typeface="Arial" panose="020B0604020202020204" pitchFamily="34" charset="0"/>
              </a:rPr>
              <a:t> in </a:t>
            </a:r>
            <a:r>
              <a:rPr lang="en-GB" sz="2000" dirty="0" err="1">
                <a:cs typeface="Arial" panose="020B0604020202020204" pitchFamily="34" charset="0"/>
              </a:rPr>
              <a:t>tbl_drivers</a:t>
            </a:r>
            <a:r>
              <a:rPr lang="en-GB" sz="2000" dirty="0">
                <a:cs typeface="Arial" panose="020B0604020202020204" pitchFamily="34" charset="0"/>
              </a:rPr>
              <a:t> is the primary key. But in </a:t>
            </a:r>
            <a:r>
              <a:rPr lang="en-GB" sz="2000" dirty="0" err="1">
                <a:cs typeface="Arial" panose="020B0604020202020204" pitchFamily="34" charset="0"/>
              </a:rPr>
              <a:t>tbl_users</a:t>
            </a:r>
            <a:r>
              <a:rPr lang="en-GB" sz="2000" dirty="0">
                <a:cs typeface="Arial" panose="020B0604020202020204" pitchFamily="34" charset="0"/>
              </a:rPr>
              <a:t>, it is a foreign key found as </a:t>
            </a:r>
            <a:r>
              <a:rPr lang="en-GB" sz="2000" dirty="0" err="1">
                <a:cs typeface="Arial" panose="020B0604020202020204" pitchFamily="34" charset="0"/>
              </a:rPr>
              <a:t>user_id</a:t>
            </a:r>
            <a:r>
              <a:rPr lang="en-GB" sz="2000" dirty="0">
                <a:cs typeface="Arial" panose="020B0604020202020204" pitchFamily="34" charset="0"/>
              </a:rPr>
              <a:t>.</a:t>
            </a:r>
          </a:p>
          <a:p>
            <a:pPr marL="342900" indent="-342900" algn="just">
              <a:lnSpc>
                <a:spcPct val="150000"/>
              </a:lnSpc>
              <a:buFont typeface="Arial" panose="020B0604020202020204" pitchFamily="34" charset="0"/>
              <a:buChar char="•"/>
            </a:pPr>
            <a:r>
              <a:rPr lang="en-GB" sz="2000" dirty="0">
                <a:cs typeface="Arial" panose="020B0604020202020204" pitchFamily="34" charset="0"/>
              </a:rPr>
              <a:t>the </a:t>
            </a:r>
            <a:r>
              <a:rPr lang="en-GB" sz="2000" dirty="0" err="1">
                <a:cs typeface="Arial" panose="020B0604020202020204" pitchFamily="34" charset="0"/>
              </a:rPr>
              <a:t>tbl_owners</a:t>
            </a:r>
            <a:r>
              <a:rPr lang="en-GB" sz="2000" dirty="0">
                <a:cs typeface="Arial" panose="020B0604020202020204" pitchFamily="34" charset="0"/>
              </a:rPr>
              <a:t> using </a:t>
            </a:r>
            <a:r>
              <a:rPr lang="en-GB" sz="2000" dirty="0" err="1">
                <a:cs typeface="Arial" panose="020B0604020202020204" pitchFamily="34" charset="0"/>
              </a:rPr>
              <a:t>owner_id</a:t>
            </a:r>
            <a:r>
              <a:rPr lang="en-GB" sz="2000" dirty="0">
                <a:cs typeface="Arial" panose="020B0604020202020204" pitchFamily="34" charset="0"/>
              </a:rPr>
              <a:t>. </a:t>
            </a:r>
            <a:r>
              <a:rPr lang="en-GB" sz="2000" dirty="0" err="1">
                <a:cs typeface="Arial" panose="020B0604020202020204" pitchFamily="34" charset="0"/>
              </a:rPr>
              <a:t>owner_id</a:t>
            </a:r>
            <a:r>
              <a:rPr lang="en-GB" sz="2000" dirty="0">
                <a:cs typeface="Arial" panose="020B0604020202020204" pitchFamily="34" charset="0"/>
              </a:rPr>
              <a:t> in </a:t>
            </a:r>
            <a:r>
              <a:rPr lang="en-GB" sz="2000" dirty="0" err="1">
                <a:cs typeface="Arial" panose="020B0604020202020204" pitchFamily="34" charset="0"/>
              </a:rPr>
              <a:t>tbl_owners</a:t>
            </a:r>
            <a:r>
              <a:rPr lang="en-GB" sz="2000" dirty="0">
                <a:cs typeface="Arial" panose="020B0604020202020204" pitchFamily="34" charset="0"/>
              </a:rPr>
              <a:t> is the primary key. But in </a:t>
            </a:r>
            <a:r>
              <a:rPr lang="en-GB" sz="2000" dirty="0" err="1">
                <a:cs typeface="Arial" panose="020B0604020202020204" pitchFamily="34" charset="0"/>
              </a:rPr>
              <a:t>tbl_users</a:t>
            </a:r>
            <a:r>
              <a:rPr lang="en-GB" sz="2000" dirty="0">
                <a:cs typeface="Arial" panose="020B0604020202020204" pitchFamily="34" charset="0"/>
              </a:rPr>
              <a:t>, it is a foreign key found as </a:t>
            </a:r>
            <a:r>
              <a:rPr lang="en-GB" sz="2000" dirty="0" err="1">
                <a:cs typeface="Arial" panose="020B0604020202020204" pitchFamily="34" charset="0"/>
              </a:rPr>
              <a:t>user_id</a:t>
            </a:r>
            <a:r>
              <a:rPr lang="en-GB" sz="2000" dirty="0">
                <a:cs typeface="Arial" panose="020B0604020202020204" pitchFamily="34" charset="0"/>
              </a:rPr>
              <a:t>.</a:t>
            </a:r>
          </a:p>
          <a:p>
            <a:pPr marL="342900" indent="-342900" algn="just">
              <a:lnSpc>
                <a:spcPct val="150000"/>
              </a:lnSpc>
              <a:buFont typeface="Arial" panose="020B0604020202020204" pitchFamily="34" charset="0"/>
              <a:buChar char="•"/>
            </a:pPr>
            <a:r>
              <a:rPr lang="en-GB" sz="2000" dirty="0">
                <a:cs typeface="Arial" panose="020B0604020202020204" pitchFamily="34" charset="0"/>
              </a:rPr>
              <a:t>the </a:t>
            </a:r>
            <a:r>
              <a:rPr lang="en-GB" sz="2000" dirty="0" err="1">
                <a:cs typeface="Arial" panose="020B0604020202020204" pitchFamily="34" charset="0"/>
              </a:rPr>
              <a:t>tbl_trafficpolice</a:t>
            </a:r>
            <a:r>
              <a:rPr lang="en-GB" sz="2000" dirty="0">
                <a:cs typeface="Arial" panose="020B0604020202020204" pitchFamily="34" charset="0"/>
              </a:rPr>
              <a:t> using </a:t>
            </a:r>
            <a:r>
              <a:rPr lang="en-GB" sz="2000" dirty="0" err="1">
                <a:cs typeface="Arial" panose="020B0604020202020204" pitchFamily="34" charset="0"/>
              </a:rPr>
              <a:t>trafficpolice_id</a:t>
            </a:r>
            <a:r>
              <a:rPr lang="en-GB" sz="2000" dirty="0">
                <a:cs typeface="Arial" panose="020B0604020202020204" pitchFamily="34" charset="0"/>
              </a:rPr>
              <a:t>. </a:t>
            </a:r>
            <a:r>
              <a:rPr lang="en-GB" sz="2000" dirty="0" err="1">
                <a:cs typeface="Arial" panose="020B0604020202020204" pitchFamily="34" charset="0"/>
              </a:rPr>
              <a:t>trafficpolice_id</a:t>
            </a:r>
            <a:r>
              <a:rPr lang="en-GB" sz="2000" dirty="0">
                <a:cs typeface="Arial" panose="020B0604020202020204" pitchFamily="34" charset="0"/>
              </a:rPr>
              <a:t> in </a:t>
            </a:r>
            <a:r>
              <a:rPr lang="en-GB" sz="2000" dirty="0" err="1">
                <a:cs typeface="Arial" panose="020B0604020202020204" pitchFamily="34" charset="0"/>
              </a:rPr>
              <a:t>tbl</a:t>
            </a:r>
            <a:r>
              <a:rPr lang="en-GB" sz="2000" dirty="0">
                <a:cs typeface="Arial" panose="020B0604020202020204" pitchFamily="34" charset="0"/>
              </a:rPr>
              <a:t>_ </a:t>
            </a:r>
            <a:r>
              <a:rPr lang="en-GB" sz="2000" dirty="0" err="1">
                <a:cs typeface="Arial" panose="020B0604020202020204" pitchFamily="34" charset="0"/>
              </a:rPr>
              <a:t>trafficpolice</a:t>
            </a:r>
            <a:r>
              <a:rPr lang="en-GB" sz="2000" dirty="0">
                <a:cs typeface="Arial" panose="020B0604020202020204" pitchFamily="34" charset="0"/>
              </a:rPr>
              <a:t> is the primary key. But in </a:t>
            </a:r>
            <a:r>
              <a:rPr lang="en-GB" sz="2000" dirty="0" err="1">
                <a:cs typeface="Arial" panose="020B0604020202020204" pitchFamily="34" charset="0"/>
              </a:rPr>
              <a:t>tbl_users</a:t>
            </a:r>
            <a:r>
              <a:rPr lang="en-GB" sz="2000" dirty="0">
                <a:cs typeface="Arial" panose="020B0604020202020204" pitchFamily="34" charset="0"/>
              </a:rPr>
              <a:t>, it is a foreign key found as </a:t>
            </a:r>
            <a:r>
              <a:rPr lang="en-GB" sz="2000" dirty="0" err="1">
                <a:cs typeface="Arial" panose="020B0604020202020204" pitchFamily="34" charset="0"/>
              </a:rPr>
              <a:t>user_id</a:t>
            </a:r>
            <a:r>
              <a:rPr lang="en-GB" sz="2000" dirty="0">
                <a:cs typeface="Arial" panose="020B0604020202020204" pitchFamily="34" charset="0"/>
              </a:rPr>
              <a:t>.</a:t>
            </a:r>
            <a:endParaRPr lang="en-US" sz="2000" dirty="0">
              <a:cs typeface="Arial" panose="020B0604020202020204" pitchFamily="34" charset="0"/>
            </a:endParaRPr>
          </a:p>
          <a:p>
            <a:pPr marL="342900" indent="-342900" algn="just">
              <a:lnSpc>
                <a:spcPct val="150000"/>
              </a:lnSpc>
              <a:buFont typeface="Arial" panose="020B0604020202020204" pitchFamily="34" charset="0"/>
              <a:buChar char="•"/>
            </a:pPr>
            <a:endParaRPr lang="en-US" sz="2000" dirty="0">
              <a:cs typeface="Arial" panose="020B0604020202020204" pitchFamily="34" charset="0"/>
            </a:endParaRPr>
          </a:p>
          <a:p>
            <a:pPr marL="342900" indent="-342900" algn="just">
              <a:lnSpc>
                <a:spcPct val="150000"/>
              </a:lnSpc>
              <a:buFont typeface="Arial" panose="020B0604020202020204" pitchFamily="34" charset="0"/>
              <a:buChar char="•"/>
            </a:pPr>
            <a:endParaRPr lang="en-US" sz="2000" dirty="0">
              <a:cs typeface="Arial" panose="020B0604020202020204" pitchFamily="34" charset="0"/>
            </a:endParaRPr>
          </a:p>
          <a:p>
            <a:pPr marL="342900" indent="-342900" algn="just">
              <a:lnSpc>
                <a:spcPct val="150000"/>
              </a:lnSpc>
              <a:buFont typeface="Arial" panose="020B0604020202020204" pitchFamily="34" charset="0"/>
              <a:buChar char="•"/>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A94906F5-6C88-C948-04A6-A54AAD5EC896}"/>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256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CD454-EC34-F6D6-FF5D-2C2BA0040B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99CCED-B2DB-D952-42BC-1B4CFCD6EB41}"/>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EE7C3592-127C-BDD8-60F8-43EB49946987}"/>
              </a:ext>
            </a:extLst>
          </p:cNvPr>
          <p:cNvSpPr>
            <a:spLocks noGrp="1"/>
          </p:cNvSpPr>
          <p:nvPr>
            <p:ph type="subTitle" idx="1"/>
          </p:nvPr>
        </p:nvSpPr>
        <p:spPr>
          <a:xfrm>
            <a:off x="0" y="914400"/>
            <a:ext cx="12192000" cy="5397909"/>
          </a:xfrm>
        </p:spPr>
        <p:txBody>
          <a:bodyPr>
            <a:normAutofit/>
          </a:bodyPr>
          <a:lstStyle/>
          <a:p>
            <a:pPr marL="342900" indent="-342900" algn="just">
              <a:lnSpc>
                <a:spcPct val="150000"/>
              </a:lnSpc>
              <a:buFont typeface="Arial" panose="020B0604020202020204" pitchFamily="34" charset="0"/>
              <a:buChar char="•"/>
            </a:pPr>
            <a:r>
              <a:rPr lang="en-GB" sz="2000" dirty="0" err="1">
                <a:cs typeface="Arial" panose="020B0604020202020204" pitchFamily="34" charset="0"/>
              </a:rPr>
              <a:t>Tbl_passangers</a:t>
            </a:r>
            <a:r>
              <a:rPr lang="en-GB" sz="2000" dirty="0">
                <a:cs typeface="Arial" panose="020B0604020202020204" pitchFamily="34" charset="0"/>
              </a:rPr>
              <a:t> will have columns of </a:t>
            </a:r>
            <a:r>
              <a:rPr lang="en-GB" sz="2000" dirty="0" err="1">
                <a:cs typeface="Arial" panose="020B0604020202020204" pitchFamily="34" charset="0"/>
              </a:rPr>
              <a:t>passangers_id</a:t>
            </a:r>
            <a:r>
              <a:rPr lang="en-GB" sz="2000" dirty="0">
                <a:cs typeface="Arial" panose="020B0604020202020204" pitchFamily="34" charset="0"/>
              </a:rPr>
              <a:t> as primary key, </a:t>
            </a:r>
            <a:r>
              <a:rPr lang="en-GB" sz="2000" dirty="0" err="1">
                <a:cs typeface="Arial" panose="020B0604020202020204" pitchFamily="34" charset="0"/>
              </a:rPr>
              <a:t>full_name</a:t>
            </a:r>
            <a:r>
              <a:rPr lang="en-GB" sz="2000" dirty="0">
                <a:cs typeface="Arial" panose="020B0604020202020204" pitchFamily="34" charset="0"/>
              </a:rPr>
              <a:t>, </a:t>
            </a:r>
            <a:r>
              <a:rPr lang="en-GB" sz="2000" dirty="0" err="1">
                <a:cs typeface="Arial" panose="020B0604020202020204" pitchFamily="34" charset="0"/>
              </a:rPr>
              <a:t>mobile_number</a:t>
            </a:r>
            <a:r>
              <a:rPr lang="en-GB" sz="2000" dirty="0">
                <a:cs typeface="Arial" panose="020B0604020202020204" pitchFamily="34" charset="0"/>
              </a:rPr>
              <a:t>.</a:t>
            </a: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Tbl_care</a:t>
            </a:r>
            <a:r>
              <a:rPr lang="en-GB" sz="2000" dirty="0">
                <a:cs typeface="Arial" panose="020B0604020202020204" pitchFamily="34" charset="0"/>
              </a:rPr>
              <a:t> will have columns of </a:t>
            </a:r>
            <a:r>
              <a:rPr lang="en-GB" sz="2000" dirty="0" err="1">
                <a:cs typeface="Arial" panose="020B0604020202020204" pitchFamily="34" charset="0"/>
              </a:rPr>
              <a:t>car_id</a:t>
            </a:r>
            <a:r>
              <a:rPr lang="en-GB" sz="2000" dirty="0">
                <a:cs typeface="Arial" panose="020B0604020202020204" pitchFamily="34" charset="0"/>
              </a:rPr>
              <a:t>, </a:t>
            </a:r>
            <a:r>
              <a:rPr lang="en-GB" sz="2000" dirty="0" err="1">
                <a:cs typeface="Arial" panose="020B0604020202020204" pitchFamily="34" charset="0"/>
              </a:rPr>
              <a:t>owner_id</a:t>
            </a:r>
            <a:r>
              <a:rPr lang="en-GB" sz="2000" dirty="0">
                <a:cs typeface="Arial" panose="020B0604020202020204" pitchFamily="34" charset="0"/>
              </a:rPr>
              <a:t>, </a:t>
            </a:r>
            <a:r>
              <a:rPr lang="en-GB" sz="2000" dirty="0" err="1">
                <a:cs typeface="Arial" panose="020B0604020202020204" pitchFamily="34" charset="0"/>
              </a:rPr>
              <a:t>driver_id</a:t>
            </a:r>
            <a:r>
              <a:rPr lang="en-GB" sz="2000" dirty="0">
                <a:cs typeface="Arial" panose="020B0604020202020204" pitchFamily="34" charset="0"/>
              </a:rPr>
              <a:t> and type. </a:t>
            </a:r>
            <a:r>
              <a:rPr lang="en-GB" sz="2000" dirty="0" err="1">
                <a:cs typeface="Arial" panose="020B0604020202020204" pitchFamily="34" charset="0"/>
              </a:rPr>
              <a:t>Owner_id</a:t>
            </a:r>
            <a:r>
              <a:rPr lang="en-GB" sz="2000" dirty="0">
                <a:cs typeface="Arial" panose="020B0604020202020204" pitchFamily="34" charset="0"/>
              </a:rPr>
              <a:t> is foreign key to relate </a:t>
            </a:r>
            <a:r>
              <a:rPr lang="en-GB" sz="2000" dirty="0" err="1">
                <a:cs typeface="Arial" panose="020B0604020202020204" pitchFamily="34" charset="0"/>
              </a:rPr>
              <a:t>tbl_car</a:t>
            </a:r>
            <a:r>
              <a:rPr lang="en-GB" sz="2000" dirty="0">
                <a:cs typeface="Arial" panose="020B0604020202020204" pitchFamily="34" charset="0"/>
              </a:rPr>
              <a:t> with </a:t>
            </a:r>
            <a:r>
              <a:rPr lang="en-GB" sz="2000" dirty="0" err="1">
                <a:cs typeface="Arial" panose="020B0604020202020204" pitchFamily="34" charset="0"/>
              </a:rPr>
              <a:t>tbl_owner</a:t>
            </a:r>
            <a:r>
              <a:rPr lang="en-GB" sz="2000" dirty="0">
                <a:cs typeface="Arial" panose="020B0604020202020204" pitchFamily="34" charset="0"/>
              </a:rPr>
              <a:t>. </a:t>
            </a:r>
            <a:r>
              <a:rPr lang="en-GB" sz="2000" dirty="0" err="1">
                <a:cs typeface="Arial" panose="020B0604020202020204" pitchFamily="34" charset="0"/>
              </a:rPr>
              <a:t>Driver_id</a:t>
            </a:r>
            <a:r>
              <a:rPr lang="en-GB" sz="2000" dirty="0">
                <a:cs typeface="Arial" panose="020B0604020202020204" pitchFamily="34" charset="0"/>
              </a:rPr>
              <a:t> is also foreign key to relate </a:t>
            </a:r>
            <a:r>
              <a:rPr lang="en-GB" sz="2000" dirty="0" err="1">
                <a:cs typeface="Arial" panose="020B0604020202020204" pitchFamily="34" charset="0"/>
              </a:rPr>
              <a:t>tbl_car</a:t>
            </a:r>
            <a:r>
              <a:rPr lang="en-GB" sz="2000" dirty="0">
                <a:cs typeface="Arial" panose="020B0604020202020204" pitchFamily="34" charset="0"/>
              </a:rPr>
              <a:t> with </a:t>
            </a:r>
            <a:r>
              <a:rPr lang="en-GB" sz="2000" dirty="0" err="1">
                <a:cs typeface="Arial" panose="020B0604020202020204" pitchFamily="34" charset="0"/>
              </a:rPr>
              <a:t>tbl_driver</a:t>
            </a:r>
            <a:r>
              <a:rPr lang="en-GB" sz="2000" dirty="0">
                <a:cs typeface="Arial" panose="020B0604020202020204" pitchFamily="34" charset="0"/>
              </a:rPr>
              <a:t>.</a:t>
            </a: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Tbl_ownres</a:t>
            </a:r>
            <a:r>
              <a:rPr lang="en-GB" sz="2000" dirty="0">
                <a:cs typeface="Arial" panose="020B0604020202020204" pitchFamily="34" charset="0"/>
              </a:rPr>
              <a:t> will have columns of </a:t>
            </a:r>
            <a:r>
              <a:rPr lang="en-GB" sz="2000" dirty="0" err="1">
                <a:cs typeface="Arial" panose="020B0604020202020204" pitchFamily="34" charset="0"/>
              </a:rPr>
              <a:t>owner_id</a:t>
            </a:r>
            <a:r>
              <a:rPr lang="en-GB" sz="2000" dirty="0">
                <a:cs typeface="Arial" panose="020B0604020202020204" pitchFamily="34" charset="0"/>
              </a:rPr>
              <a:t> as primary key, </a:t>
            </a:r>
            <a:r>
              <a:rPr lang="en-GB" sz="2000" dirty="0" err="1">
                <a:cs typeface="Arial" panose="020B0604020202020204" pitchFamily="34" charset="0"/>
              </a:rPr>
              <a:t>full_name</a:t>
            </a:r>
            <a:r>
              <a:rPr lang="en-GB" sz="2000" dirty="0">
                <a:cs typeface="Arial" panose="020B0604020202020204" pitchFamily="34" charset="0"/>
              </a:rPr>
              <a:t>, </a:t>
            </a:r>
            <a:r>
              <a:rPr lang="en-GB" sz="2000" dirty="0" err="1">
                <a:cs typeface="Arial" panose="020B0604020202020204" pitchFamily="34" charset="0"/>
              </a:rPr>
              <a:t>mobile_number</a:t>
            </a:r>
            <a:r>
              <a:rPr lang="en-GB" sz="2000" dirty="0">
                <a:cs typeface="Arial" panose="020B0604020202020204" pitchFamily="34" charset="0"/>
              </a:rPr>
              <a:t>.</a:t>
            </a: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Tbl_driver</a:t>
            </a:r>
            <a:r>
              <a:rPr lang="en-GB" sz="2000" dirty="0">
                <a:cs typeface="Arial" panose="020B0604020202020204" pitchFamily="34" charset="0"/>
              </a:rPr>
              <a:t> will have columns of </a:t>
            </a:r>
            <a:r>
              <a:rPr lang="en-GB" sz="2000" dirty="0" err="1">
                <a:cs typeface="Arial" panose="020B0604020202020204" pitchFamily="34" charset="0"/>
              </a:rPr>
              <a:t>driver_id</a:t>
            </a:r>
            <a:r>
              <a:rPr lang="en-GB" sz="2000" dirty="0">
                <a:cs typeface="Arial" panose="020B0604020202020204" pitchFamily="34" charset="0"/>
              </a:rPr>
              <a:t> as primary key, </a:t>
            </a:r>
            <a:r>
              <a:rPr lang="en-GB" sz="2000" dirty="0" err="1">
                <a:cs typeface="Arial" panose="020B0604020202020204" pitchFamily="34" charset="0"/>
              </a:rPr>
              <a:t>full_name</a:t>
            </a:r>
            <a:r>
              <a:rPr lang="en-GB" sz="2000" dirty="0">
                <a:cs typeface="Arial" panose="020B0604020202020204" pitchFamily="34" charset="0"/>
              </a:rPr>
              <a:t>, </a:t>
            </a:r>
            <a:r>
              <a:rPr lang="en-GB" sz="2000" dirty="0" err="1">
                <a:cs typeface="Arial" panose="020B0604020202020204" pitchFamily="34" charset="0"/>
              </a:rPr>
              <a:t>mobile_number</a:t>
            </a: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Tbl_trafficpolice</a:t>
            </a:r>
            <a:r>
              <a:rPr lang="en-GB" sz="2000" dirty="0">
                <a:cs typeface="Arial" panose="020B0604020202020204" pitchFamily="34" charset="0"/>
              </a:rPr>
              <a:t> will have columns of </a:t>
            </a:r>
            <a:r>
              <a:rPr lang="en-GB" sz="2000" dirty="0" err="1">
                <a:cs typeface="Arial" panose="020B0604020202020204" pitchFamily="34" charset="0"/>
              </a:rPr>
              <a:t>trafficpolice_id</a:t>
            </a:r>
            <a:r>
              <a:rPr lang="en-GB" sz="2000" dirty="0">
                <a:cs typeface="Arial" panose="020B0604020202020204" pitchFamily="34" charset="0"/>
              </a:rPr>
              <a:t>, </a:t>
            </a:r>
            <a:r>
              <a:rPr lang="en-GB" sz="2000" dirty="0" err="1">
                <a:cs typeface="Arial" panose="020B0604020202020204" pitchFamily="34" charset="0"/>
              </a:rPr>
              <a:t>full_name</a:t>
            </a:r>
            <a:r>
              <a:rPr lang="en-GB" sz="2000" dirty="0">
                <a:cs typeface="Arial" panose="020B0604020202020204" pitchFamily="34" charset="0"/>
              </a:rPr>
              <a:t>, </a:t>
            </a:r>
            <a:r>
              <a:rPr lang="en-GB" sz="2000" dirty="0" err="1">
                <a:cs typeface="Arial" panose="020B0604020202020204" pitchFamily="34" charset="0"/>
              </a:rPr>
              <a:t>mobile_number</a:t>
            </a: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Tbl_admin</a:t>
            </a:r>
            <a:r>
              <a:rPr lang="en-GB" sz="2000" dirty="0">
                <a:cs typeface="Arial" panose="020B0604020202020204" pitchFamily="34" charset="0"/>
              </a:rPr>
              <a:t> will have </a:t>
            </a:r>
            <a:r>
              <a:rPr lang="en-GB" sz="2000" dirty="0" err="1">
                <a:cs typeface="Arial" panose="020B0604020202020204" pitchFamily="34" charset="0"/>
              </a:rPr>
              <a:t>colomuns</a:t>
            </a:r>
            <a:r>
              <a:rPr lang="en-GB" sz="2000" dirty="0">
                <a:cs typeface="Arial" panose="020B0604020202020204" pitchFamily="34" charset="0"/>
              </a:rPr>
              <a:t> of </a:t>
            </a:r>
            <a:r>
              <a:rPr lang="en-GB" sz="2000" dirty="0" err="1">
                <a:cs typeface="Arial" panose="020B0604020202020204" pitchFamily="34" charset="0"/>
              </a:rPr>
              <a:t>admin_id</a:t>
            </a:r>
            <a:r>
              <a:rPr lang="en-GB" sz="2000" dirty="0">
                <a:cs typeface="Arial" panose="020B0604020202020204" pitchFamily="34" charset="0"/>
              </a:rPr>
              <a:t>, </a:t>
            </a:r>
            <a:r>
              <a:rPr lang="en-GB" sz="2000" dirty="0" err="1">
                <a:cs typeface="Arial" panose="020B0604020202020204" pitchFamily="34" charset="0"/>
              </a:rPr>
              <a:t>full_name</a:t>
            </a:r>
            <a:r>
              <a:rPr lang="en-GB" sz="2000" dirty="0">
                <a:cs typeface="Arial" panose="020B0604020202020204" pitchFamily="34" charset="0"/>
              </a:rPr>
              <a:t>, </a:t>
            </a:r>
            <a:r>
              <a:rPr lang="en-GB" sz="2000" dirty="0" err="1">
                <a:cs typeface="Arial" panose="020B0604020202020204" pitchFamily="34" charset="0"/>
              </a:rPr>
              <a:t>mobile_number</a:t>
            </a: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Tbl_incident</a:t>
            </a:r>
            <a:r>
              <a:rPr lang="en-GB" sz="2000" dirty="0">
                <a:cs typeface="Arial" panose="020B0604020202020204" pitchFamily="34" charset="0"/>
              </a:rPr>
              <a:t> will have columns of </a:t>
            </a:r>
            <a:r>
              <a:rPr lang="en-GB" sz="2000" dirty="0" err="1">
                <a:cs typeface="Arial" panose="020B0604020202020204" pitchFamily="34" charset="0"/>
              </a:rPr>
              <a:t>incident_id</a:t>
            </a:r>
            <a:r>
              <a:rPr lang="en-GB" sz="2000" dirty="0">
                <a:cs typeface="Arial" panose="020B0604020202020204" pitchFamily="34" charset="0"/>
              </a:rPr>
              <a:t> as primary key, </a:t>
            </a:r>
            <a:r>
              <a:rPr lang="en-GB" sz="2000" dirty="0" err="1">
                <a:cs typeface="Arial" panose="020B0604020202020204" pitchFamily="34" charset="0"/>
              </a:rPr>
              <a:t>car_id</a:t>
            </a:r>
            <a:r>
              <a:rPr lang="en-GB" sz="2000" dirty="0">
                <a:cs typeface="Arial" panose="020B0604020202020204" pitchFamily="34" charset="0"/>
              </a:rPr>
              <a:t> as foreign key, </a:t>
            </a:r>
            <a:r>
              <a:rPr lang="en-GB" sz="2000" dirty="0" err="1">
                <a:cs typeface="Arial" panose="020B0604020202020204" pitchFamily="34" charset="0"/>
              </a:rPr>
              <a:t>incident_type</a:t>
            </a:r>
            <a:r>
              <a:rPr lang="en-GB" sz="2000" dirty="0">
                <a:cs typeface="Arial" panose="020B0604020202020204" pitchFamily="34" charset="0"/>
              </a:rPr>
              <a:t>, </a:t>
            </a:r>
            <a:r>
              <a:rPr lang="en-GB" sz="2000" dirty="0" err="1">
                <a:cs typeface="Arial" panose="020B0604020202020204" pitchFamily="34" charset="0"/>
              </a:rPr>
              <a:t>incident_description</a:t>
            </a:r>
            <a:r>
              <a:rPr lang="en-GB" sz="2000" dirty="0">
                <a:cs typeface="Arial" panose="020B0604020202020204" pitchFamily="34" charset="0"/>
              </a:rPr>
              <a:t>, </a:t>
            </a:r>
            <a:r>
              <a:rPr lang="en-GB" sz="2000" dirty="0" err="1">
                <a:cs typeface="Arial" panose="020B0604020202020204" pitchFamily="34" charset="0"/>
              </a:rPr>
              <a:t>incident_date</a:t>
            </a:r>
            <a:r>
              <a:rPr lang="en-GB" sz="2000" dirty="0">
                <a:cs typeface="Arial" panose="020B0604020202020204" pitchFamily="34" charset="0"/>
              </a:rPr>
              <a:t>, </a:t>
            </a:r>
            <a:r>
              <a:rPr lang="en-GB" sz="2000" dirty="0" err="1">
                <a:cs typeface="Arial" panose="020B0604020202020204" pitchFamily="34" charset="0"/>
              </a:rPr>
              <a:t>departure_city</a:t>
            </a:r>
            <a:r>
              <a:rPr lang="en-GB" sz="2000" dirty="0">
                <a:cs typeface="Arial" panose="020B0604020202020204" pitchFamily="34" charset="0"/>
              </a:rPr>
              <a:t>, </a:t>
            </a:r>
            <a:r>
              <a:rPr lang="en-GB" sz="2000" dirty="0" err="1">
                <a:cs typeface="Arial" panose="020B0604020202020204" pitchFamily="34" charset="0"/>
              </a:rPr>
              <a:t>arrival_city</a:t>
            </a:r>
            <a:r>
              <a:rPr lang="en-GB" sz="2000" dirty="0">
                <a:cs typeface="Arial" panose="020B0604020202020204" pitchFamily="34" charset="0"/>
              </a:rPr>
              <a:t>.</a:t>
            </a:r>
          </a:p>
          <a:p>
            <a:pPr marL="342900" indent="-342900" algn="just">
              <a:lnSpc>
                <a:spcPct val="150000"/>
              </a:lnSpc>
              <a:buFont typeface="Arial" panose="020B0604020202020204" pitchFamily="34" charset="0"/>
              <a:buChar char="•"/>
            </a:pPr>
            <a:endParaRPr lang="en-GB" sz="2000" dirty="0">
              <a:cs typeface="Arial" panose="020B0604020202020204" pitchFamily="34" charset="0"/>
            </a:endParaRPr>
          </a:p>
          <a:p>
            <a:pPr algn="just">
              <a:lnSpc>
                <a:spcPct val="150000"/>
              </a:lnSpc>
            </a:pPr>
            <a:endParaRPr lang="en-GB"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52C9214A-94F2-5D4B-CFAE-FC4023E41103}"/>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3593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5BBE6-898F-04AB-F8FA-ECE373A4DF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BE4E5D-89EA-BCC4-4B10-E80C4D1FA85B}"/>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3EB84837-AB2F-0597-E388-B64DB0268893}"/>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dirty="0">
                <a:cs typeface="Arial" panose="020B0604020202020204" pitchFamily="34" charset="0"/>
              </a:rPr>
              <a:t>Draw the following high-level diagram for this system.</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Block diagram of the system (the project).</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ER diagram</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Use case diagram and</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sequence diagram.</a:t>
            </a:r>
          </a:p>
          <a:p>
            <a:pPr algn="just">
              <a:lnSpc>
                <a:spcPct val="150000"/>
              </a:lnSpc>
            </a:pPr>
            <a:r>
              <a:rPr lang="en-GB" sz="2600" dirty="0">
                <a:cs typeface="Arial" panose="020B0604020202020204" pitchFamily="34" charset="0"/>
              </a:rPr>
              <a:t>The system will allow passengers, admin, traffic and driver to access their respective page if their username and password provided on login page are correct. If the login password and username are incorrect, the system will redirect the passengers, drivers, owners, traffic  polices or admins to login page.</a:t>
            </a:r>
          </a:p>
          <a:p>
            <a:pPr lvl="2" algn="just">
              <a:lnSpc>
                <a:spcPct val="150000"/>
              </a:lnSpc>
            </a:pPr>
            <a:endParaRPr lang="en-GB" sz="2000" dirty="0">
              <a:cs typeface="Arial" panose="020B0604020202020204" pitchFamily="34" charset="0"/>
            </a:endParaRPr>
          </a:p>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EB30E5A9-6E97-81DF-1D79-7FB2DA2B6412}"/>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074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7F95E-0D80-10A8-37CB-D6067079BE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9FA2F8-0667-D968-79C9-E427269354C7}"/>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4A1506F4-54A8-D172-B137-F6D2F3D1B794}"/>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b="1" dirty="0">
                <a:cs typeface="Arial" panose="020B0604020202020204" pitchFamily="34" charset="0"/>
              </a:rPr>
              <a:t>7. Suppose you want to design Library book borrowing system</a:t>
            </a:r>
            <a:r>
              <a:rPr lang="en-GB" sz="1800" dirty="0">
                <a:cs typeface="Arial" panose="020B0604020202020204" pitchFamily="34" charset="0"/>
              </a:rPr>
              <a:t>.</a:t>
            </a:r>
          </a:p>
          <a:p>
            <a:pPr algn="just">
              <a:lnSpc>
                <a:spcPct val="150000"/>
              </a:lnSpc>
            </a:pPr>
            <a:r>
              <a:rPr lang="en-GB" sz="1800" dirty="0">
                <a:cs typeface="Arial" panose="020B0604020202020204" pitchFamily="34" charset="0"/>
              </a:rPr>
              <a:t>The system will have the following pages</a:t>
            </a:r>
          </a:p>
          <a:p>
            <a:pPr algn="just">
              <a:lnSpc>
                <a:spcPct val="150000"/>
              </a:lnSpc>
            </a:pPr>
            <a:r>
              <a:rPr lang="en-GB" sz="1800" dirty="0">
                <a:cs typeface="Arial" panose="020B0604020202020204" pitchFamily="34" charset="0"/>
              </a:rPr>
              <a:t>Library admin page</a:t>
            </a:r>
          </a:p>
          <a:p>
            <a:pPr algn="just">
              <a:lnSpc>
                <a:spcPct val="150000"/>
              </a:lnSpc>
            </a:pPr>
            <a:r>
              <a:rPr lang="en-GB" sz="1800" dirty="0">
                <a:cs typeface="Arial" panose="020B0604020202020204" pitchFamily="34" charset="0"/>
              </a:rPr>
              <a:t>Book registration and borrowing page</a:t>
            </a:r>
          </a:p>
          <a:p>
            <a:pPr algn="just">
              <a:lnSpc>
                <a:spcPct val="150000"/>
              </a:lnSpc>
            </a:pPr>
            <a:r>
              <a:rPr lang="en-GB" sz="1800" dirty="0">
                <a:cs typeface="Arial" panose="020B0604020202020204" pitchFamily="34" charset="0"/>
              </a:rPr>
              <a:t>Student page</a:t>
            </a:r>
          </a:p>
          <a:p>
            <a:pPr algn="just">
              <a:lnSpc>
                <a:spcPct val="150000"/>
              </a:lnSpc>
            </a:pPr>
            <a:r>
              <a:rPr lang="en-GB" sz="1800" dirty="0">
                <a:cs typeface="Arial" panose="020B0604020202020204" pitchFamily="34" charset="0"/>
              </a:rPr>
              <a:t>Lecturer page</a:t>
            </a:r>
          </a:p>
          <a:p>
            <a:pPr algn="just">
              <a:lnSpc>
                <a:spcPct val="150000"/>
              </a:lnSpc>
            </a:pPr>
            <a:r>
              <a:rPr lang="en-GB" sz="1800" dirty="0">
                <a:cs typeface="Arial" panose="020B0604020202020204" pitchFamily="34" charset="0"/>
              </a:rPr>
              <a:t>Report viewing and preparation page</a:t>
            </a:r>
          </a:p>
        </p:txBody>
      </p:sp>
      <p:graphicFrame>
        <p:nvGraphicFramePr>
          <p:cNvPr id="2" name="Table 1">
            <a:extLst>
              <a:ext uri="{FF2B5EF4-FFF2-40B4-BE49-F238E27FC236}">
                <a16:creationId xmlns:a16="http://schemas.microsoft.com/office/drawing/2014/main" id="{75D65757-11B8-E288-48AE-D1E41477B17C}"/>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715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023AF-A475-28BC-D37E-EEC705F5E2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58A1A7-754D-A51D-C64B-10FEE60854F3}"/>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2610F40E-2D29-A582-B6E1-2CABCBDC4EDF}"/>
              </a:ext>
            </a:extLst>
          </p:cNvPr>
          <p:cNvSpPr>
            <a:spLocks noGrp="1"/>
          </p:cNvSpPr>
          <p:nvPr>
            <p:ph type="subTitle" idx="1"/>
          </p:nvPr>
        </p:nvSpPr>
        <p:spPr>
          <a:xfrm>
            <a:off x="0" y="914400"/>
            <a:ext cx="12192000" cy="5397909"/>
          </a:xfrm>
        </p:spPr>
        <p:txBody>
          <a:bodyPr>
            <a:normAutofit lnSpcReduction="10000"/>
          </a:bodyPr>
          <a:lstStyle/>
          <a:p>
            <a:pPr algn="just"/>
            <a:r>
              <a:rPr lang="en-GB" b="1" dirty="0">
                <a:latin typeface="Arial" panose="020B0604020202020204" pitchFamily="34" charset="0"/>
                <a:cs typeface="Arial" panose="020B0604020202020204" pitchFamily="34" charset="0"/>
              </a:rPr>
              <a:t>Structure diagram</a:t>
            </a:r>
          </a:p>
          <a:p>
            <a:pPr marL="342900" indent="-342900" algn="just">
              <a:lnSpc>
                <a:spcPct val="150000"/>
              </a:lnSpc>
              <a:buFont typeface="Arial" panose="020B0604020202020204" pitchFamily="34" charset="0"/>
              <a:buChar char="•"/>
            </a:pPr>
            <a:r>
              <a:rPr lang="en-GB" i="0" dirty="0">
                <a:solidFill>
                  <a:srgbClr val="000000"/>
                </a:solidFill>
                <a:effectLst/>
              </a:rPr>
              <a:t>A </a:t>
            </a:r>
            <a:r>
              <a:rPr lang="en-GB" i="1" dirty="0">
                <a:solidFill>
                  <a:srgbClr val="000000"/>
                </a:solidFill>
                <a:effectLst/>
              </a:rPr>
              <a:t>structure diagram </a:t>
            </a:r>
            <a:r>
              <a:rPr lang="en-GB" i="0" dirty="0">
                <a:solidFill>
                  <a:srgbClr val="000000"/>
                </a:solidFill>
                <a:effectLst/>
              </a:rPr>
              <a:t>describes things that will be in the system you are designing. </a:t>
            </a:r>
          </a:p>
          <a:p>
            <a:pPr marL="342900" indent="-342900" algn="just">
              <a:lnSpc>
                <a:spcPct val="150000"/>
              </a:lnSpc>
              <a:buFont typeface="Arial" panose="020B0604020202020204" pitchFamily="34" charset="0"/>
              <a:buChar char="•"/>
            </a:pPr>
            <a:r>
              <a:rPr lang="en-GB" i="0" dirty="0">
                <a:solidFill>
                  <a:srgbClr val="000000"/>
                </a:solidFill>
                <a:effectLst/>
              </a:rPr>
              <a:t>For example, the class diagram (one type of structure diagram) shows relationships among the classes that will represent objects in the system such as inventory items, vehicles, expense reports, and coffee requisition </a:t>
            </a:r>
            <a:r>
              <a:rPr lang="en-GB" i="0" dirty="0">
                <a:solidFill>
                  <a:srgbClr val="000000"/>
                </a:solidFill>
                <a:effectLst/>
                <a:latin typeface="SabonLTStd-Roman"/>
              </a:rPr>
              <a:t>forms.</a:t>
            </a:r>
          </a:p>
          <a:p>
            <a:pPr algn="just">
              <a:lnSpc>
                <a:spcPct val="150000"/>
              </a:lnSpc>
            </a:pPr>
            <a:r>
              <a:rPr lang="en-GB" sz="2800" b="1" dirty="0">
                <a:solidFill>
                  <a:srgbClr val="000000"/>
                </a:solidFill>
                <a:latin typeface="SabonLTStd-Roman"/>
              </a:rPr>
              <a:t>Interaction diagram</a:t>
            </a:r>
          </a:p>
          <a:p>
            <a:pPr marL="342900" indent="-342900" algn="just">
              <a:lnSpc>
                <a:spcPct val="150000"/>
              </a:lnSpc>
              <a:buFont typeface="Arial" panose="020B0604020202020204" pitchFamily="34" charset="0"/>
              <a:buChar char="•"/>
            </a:pPr>
            <a:r>
              <a:rPr lang="en-GB" i="1" dirty="0">
                <a:solidFill>
                  <a:srgbClr val="000000"/>
                </a:solidFill>
                <a:effectLst/>
              </a:rPr>
              <a:t>Interaction diagrams </a:t>
            </a:r>
            <a:r>
              <a:rPr lang="en-GB" i="0" dirty="0">
                <a:solidFill>
                  <a:srgbClr val="000000"/>
                </a:solidFill>
                <a:effectLst/>
              </a:rPr>
              <a:t>are a subset of activity diagrams. </a:t>
            </a:r>
          </a:p>
          <a:p>
            <a:pPr marL="342900" indent="-342900" algn="just">
              <a:lnSpc>
                <a:spcPct val="150000"/>
              </a:lnSpc>
              <a:buFont typeface="Arial" panose="020B0604020202020204" pitchFamily="34" charset="0"/>
              <a:buChar char="•"/>
            </a:pPr>
            <a:r>
              <a:rPr lang="en-GB" i="0" dirty="0">
                <a:solidFill>
                  <a:srgbClr val="000000"/>
                </a:solidFill>
                <a:effectLst/>
              </a:rPr>
              <a:t>They include sequence diagrams, communication diagrams, timing diagrams, and interaction overview diagrams.</a:t>
            </a:r>
          </a:p>
          <a:p>
            <a:pPr algn="just">
              <a:lnSpc>
                <a:spcPct val="150000"/>
              </a:lnSpc>
            </a:pPr>
            <a:endParaRPr lang="en-GB" b="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AC6AEFFA-3FC9-1034-79BB-3C8DED9746F5}"/>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41690428"/>
                  </a:ext>
                </a:extLst>
              </a:tr>
            </a:tbl>
          </a:graphicData>
        </a:graphic>
      </p:graphicFrame>
      <p:cxnSp>
        <p:nvCxnSpPr>
          <p:cNvPr id="7" name="Straight Connector 6">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40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869E-616A-43D1-426B-37A997E397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636BE4-2C6B-FE79-B657-EC24F54DD3E5}"/>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3AFD3627-B5B4-96F6-1EA8-434333749C29}"/>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1800" dirty="0">
                <a:cs typeface="Arial" panose="020B0604020202020204" pitchFamily="34" charset="0"/>
              </a:rPr>
              <a:t>Library admin can do the following  activities</a:t>
            </a:r>
          </a:p>
          <a:p>
            <a:pPr marL="285750" indent="-285750" algn="just">
              <a:lnSpc>
                <a:spcPct val="150000"/>
              </a:lnSpc>
              <a:buFont typeface="Arial" panose="020B0604020202020204" pitchFamily="34" charset="0"/>
              <a:buChar char="•"/>
            </a:pPr>
            <a:r>
              <a:rPr lang="en-GB" sz="1800" dirty="0">
                <a:cs typeface="Arial" panose="020B0604020202020204" pitchFamily="34" charset="0"/>
              </a:rPr>
              <a:t>Login to the system</a:t>
            </a:r>
          </a:p>
          <a:p>
            <a:pPr marL="285750" indent="-285750" algn="just">
              <a:lnSpc>
                <a:spcPct val="150000"/>
              </a:lnSpc>
              <a:buFont typeface="Arial" panose="020B0604020202020204" pitchFamily="34" charset="0"/>
              <a:buChar char="•"/>
            </a:pPr>
            <a:r>
              <a:rPr lang="en-GB" sz="1800" dirty="0">
                <a:cs typeface="Arial" panose="020B0604020202020204" pitchFamily="34" charset="0"/>
              </a:rPr>
              <a:t>Register, update, and delete student data</a:t>
            </a:r>
          </a:p>
          <a:p>
            <a:pPr marL="285750" indent="-285750" algn="just">
              <a:lnSpc>
                <a:spcPct val="150000"/>
              </a:lnSpc>
              <a:buFont typeface="Arial" panose="020B0604020202020204" pitchFamily="34" charset="0"/>
              <a:buChar char="•"/>
            </a:pPr>
            <a:r>
              <a:rPr lang="en-GB" sz="1800" dirty="0">
                <a:cs typeface="Arial" panose="020B0604020202020204" pitchFamily="34" charset="0"/>
              </a:rPr>
              <a:t>Register, update, and delete lecturer data</a:t>
            </a:r>
          </a:p>
          <a:p>
            <a:pPr marL="285750" indent="-285750" algn="just">
              <a:lnSpc>
                <a:spcPct val="150000"/>
              </a:lnSpc>
              <a:buFont typeface="Arial" panose="020B0604020202020204" pitchFamily="34" charset="0"/>
              <a:buChar char="•"/>
            </a:pPr>
            <a:r>
              <a:rPr lang="en-GB" sz="1800" dirty="0">
                <a:cs typeface="Arial" panose="020B0604020202020204" pitchFamily="34" charset="0"/>
              </a:rPr>
              <a:t>Register, update, and delete book data</a:t>
            </a:r>
          </a:p>
          <a:p>
            <a:pPr marL="285750" indent="-285750" algn="just">
              <a:lnSpc>
                <a:spcPct val="150000"/>
              </a:lnSpc>
              <a:buFont typeface="Arial" panose="020B0604020202020204" pitchFamily="34" charset="0"/>
              <a:buChar char="•"/>
            </a:pPr>
            <a:r>
              <a:rPr lang="en-GB" sz="1800" dirty="0">
                <a:cs typeface="Arial" panose="020B0604020202020204" pitchFamily="34" charset="0"/>
              </a:rPr>
              <a:t>View and prepare reports</a:t>
            </a:r>
          </a:p>
          <a:p>
            <a:pPr marL="285750" indent="-285750" algn="just">
              <a:lnSpc>
                <a:spcPct val="150000"/>
              </a:lnSpc>
              <a:buFont typeface="Arial" panose="020B0604020202020204" pitchFamily="34" charset="0"/>
              <a:buChar char="•"/>
            </a:pPr>
            <a:r>
              <a:rPr lang="en-GB" sz="1800" dirty="0">
                <a:cs typeface="Arial" panose="020B0604020202020204" pitchFamily="34" charset="0"/>
              </a:rPr>
              <a:t>Make student and lecturers lend book</a:t>
            </a:r>
          </a:p>
          <a:p>
            <a:pPr algn="just">
              <a:lnSpc>
                <a:spcPct val="150000"/>
              </a:lnSpc>
            </a:pPr>
            <a:r>
              <a:rPr lang="en-GB" sz="1800" dirty="0">
                <a:cs typeface="Arial" panose="020B0604020202020204" pitchFamily="34" charset="0"/>
              </a:rPr>
              <a:t>Student and lecturer can do the following tasks</a:t>
            </a:r>
          </a:p>
          <a:p>
            <a:pPr marL="285750" indent="-285750" algn="just">
              <a:lnSpc>
                <a:spcPct val="150000"/>
              </a:lnSpc>
              <a:buFont typeface="Arial" panose="020B0604020202020204" pitchFamily="34" charset="0"/>
              <a:buChar char="•"/>
            </a:pPr>
            <a:r>
              <a:rPr lang="en-GB" sz="1800" dirty="0">
                <a:cs typeface="Arial" panose="020B0604020202020204" pitchFamily="34" charset="0"/>
              </a:rPr>
              <a:t>View available books in the library, view deadline (the date that the book to be returned)</a:t>
            </a:r>
          </a:p>
          <a:p>
            <a:pPr marL="285750" indent="-285750" algn="just">
              <a:lnSpc>
                <a:spcPct val="150000"/>
              </a:lnSpc>
              <a:buFont typeface="Arial" panose="020B0604020202020204" pitchFamily="34" charset="0"/>
              <a:buChar char="•"/>
            </a:pPr>
            <a:r>
              <a:rPr lang="en-GB" sz="1800" dirty="0">
                <a:cs typeface="Arial" panose="020B0604020202020204" pitchFamily="34" charset="0"/>
              </a:rPr>
              <a:t>Reserve books and lend</a:t>
            </a:r>
          </a:p>
          <a:p>
            <a:pPr algn="just">
              <a:lnSpc>
                <a:spcPct val="150000"/>
              </a:lnSpc>
            </a:pPr>
            <a:endParaRPr lang="en-GB" sz="1800" dirty="0">
              <a:cs typeface="Arial" panose="020B0604020202020204" pitchFamily="34" charset="0"/>
            </a:endParaRPr>
          </a:p>
          <a:p>
            <a:pPr algn="just">
              <a:lnSpc>
                <a:spcPct val="150000"/>
              </a:lnSpc>
            </a:pPr>
            <a:endParaRPr lang="en-GB" sz="1800" dirty="0">
              <a:cs typeface="Arial" panose="020B0604020202020204" pitchFamily="34" charset="0"/>
            </a:endParaRPr>
          </a:p>
          <a:p>
            <a:pPr algn="just">
              <a:lnSpc>
                <a:spcPct val="150000"/>
              </a:lnSpc>
            </a:pPr>
            <a:endParaRPr lang="en-GB" sz="1800" dirty="0">
              <a:cs typeface="Arial" panose="020B0604020202020204" pitchFamily="34" charset="0"/>
            </a:endParaRPr>
          </a:p>
        </p:txBody>
      </p:sp>
      <p:graphicFrame>
        <p:nvGraphicFramePr>
          <p:cNvPr id="2" name="Table 1">
            <a:extLst>
              <a:ext uri="{FF2B5EF4-FFF2-40B4-BE49-F238E27FC236}">
                <a16:creationId xmlns:a16="http://schemas.microsoft.com/office/drawing/2014/main" id="{F3B9B448-36C1-E805-6D0C-0EA278683FBF}"/>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1715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DAABD-2854-1DBA-BDA0-1B2A48D034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E79E1E-DEEA-DE6A-DB94-90DB0C72AA87}"/>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674B60C8-6C37-FA91-39BD-C1CF7C383A33}"/>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1800" dirty="0">
                <a:cs typeface="Arial" panose="020B0604020202020204" pitchFamily="34" charset="0"/>
              </a:rPr>
              <a:t>The system will have the following tables</a:t>
            </a:r>
          </a:p>
          <a:p>
            <a:pPr algn="just">
              <a:lnSpc>
                <a:spcPct val="150000"/>
              </a:lnSpc>
            </a:pPr>
            <a:r>
              <a:rPr lang="en-GB" sz="1800" dirty="0" err="1">
                <a:cs typeface="Arial" panose="020B0604020202020204" pitchFamily="34" charset="0"/>
              </a:rPr>
              <a:t>Tbl_users</a:t>
            </a:r>
            <a:endParaRPr lang="en-GB" sz="1800" dirty="0">
              <a:cs typeface="Arial" panose="020B0604020202020204" pitchFamily="34" charset="0"/>
            </a:endParaRPr>
          </a:p>
          <a:p>
            <a:pPr algn="just">
              <a:lnSpc>
                <a:spcPct val="150000"/>
              </a:lnSpc>
            </a:pPr>
            <a:r>
              <a:rPr lang="en-GB" sz="1800" dirty="0" err="1">
                <a:cs typeface="Arial" panose="020B0604020202020204" pitchFamily="34" charset="0"/>
              </a:rPr>
              <a:t>Tbl_students</a:t>
            </a:r>
            <a:endParaRPr lang="en-GB" sz="1800" dirty="0">
              <a:cs typeface="Arial" panose="020B0604020202020204" pitchFamily="34" charset="0"/>
            </a:endParaRPr>
          </a:p>
          <a:p>
            <a:pPr algn="just">
              <a:lnSpc>
                <a:spcPct val="150000"/>
              </a:lnSpc>
            </a:pPr>
            <a:r>
              <a:rPr lang="en-GB" sz="1800" dirty="0" err="1">
                <a:cs typeface="Arial" panose="020B0604020202020204" pitchFamily="34" charset="0"/>
              </a:rPr>
              <a:t>Tbl_lecturer</a:t>
            </a:r>
            <a:endParaRPr lang="en-GB" sz="1800" dirty="0">
              <a:cs typeface="Arial" panose="020B0604020202020204" pitchFamily="34" charset="0"/>
            </a:endParaRPr>
          </a:p>
          <a:p>
            <a:pPr algn="just">
              <a:lnSpc>
                <a:spcPct val="150000"/>
              </a:lnSpc>
            </a:pPr>
            <a:r>
              <a:rPr lang="en-GB" sz="1800" dirty="0" err="1">
                <a:cs typeface="Arial" panose="020B0604020202020204" pitchFamily="34" charset="0"/>
              </a:rPr>
              <a:t>Tbl_admin</a:t>
            </a:r>
            <a:endParaRPr lang="en-GB" sz="1800" dirty="0">
              <a:cs typeface="Arial" panose="020B0604020202020204" pitchFamily="34" charset="0"/>
            </a:endParaRPr>
          </a:p>
          <a:p>
            <a:pPr algn="just">
              <a:lnSpc>
                <a:spcPct val="150000"/>
              </a:lnSpc>
            </a:pPr>
            <a:r>
              <a:rPr lang="en-GB" sz="1800" dirty="0" err="1">
                <a:cs typeface="Arial" panose="020B0604020202020204" pitchFamily="34" charset="0"/>
              </a:rPr>
              <a:t>Tbl_book</a:t>
            </a:r>
            <a:endParaRPr lang="en-GB" sz="1800" dirty="0">
              <a:cs typeface="Arial" panose="020B0604020202020204" pitchFamily="34" charset="0"/>
            </a:endParaRPr>
          </a:p>
          <a:p>
            <a:pPr algn="just">
              <a:lnSpc>
                <a:spcPct val="150000"/>
              </a:lnSpc>
            </a:pPr>
            <a:r>
              <a:rPr lang="en-GB" sz="1800" dirty="0" err="1">
                <a:cs typeface="Arial" panose="020B0604020202020204" pitchFamily="34" charset="0"/>
              </a:rPr>
              <a:t>Tbl_borrow</a:t>
            </a:r>
            <a:endParaRPr lang="en-GB" sz="1800" dirty="0">
              <a:cs typeface="Arial" panose="020B0604020202020204" pitchFamily="34" charset="0"/>
            </a:endParaRPr>
          </a:p>
          <a:p>
            <a:pPr algn="just">
              <a:lnSpc>
                <a:spcPct val="150000"/>
              </a:lnSpc>
            </a:pPr>
            <a:r>
              <a:rPr lang="en-GB" sz="1800" dirty="0" err="1">
                <a:cs typeface="Arial" panose="020B0604020202020204" pitchFamily="34" charset="0"/>
              </a:rPr>
              <a:t>Tbl_return</a:t>
            </a:r>
            <a:endParaRPr lang="en-GB" sz="1800" dirty="0">
              <a:cs typeface="Arial" panose="020B0604020202020204" pitchFamily="34" charset="0"/>
            </a:endParaRPr>
          </a:p>
          <a:p>
            <a:pPr algn="just">
              <a:lnSpc>
                <a:spcPct val="150000"/>
              </a:lnSpc>
            </a:pPr>
            <a:endParaRPr lang="en-GB" sz="1800" dirty="0">
              <a:cs typeface="Arial" panose="020B0604020202020204" pitchFamily="34" charset="0"/>
            </a:endParaRPr>
          </a:p>
          <a:p>
            <a:pPr algn="just">
              <a:lnSpc>
                <a:spcPct val="150000"/>
              </a:lnSpc>
            </a:pPr>
            <a:endParaRPr lang="en-GB" sz="1800" dirty="0">
              <a:cs typeface="Arial" panose="020B0604020202020204" pitchFamily="34" charset="0"/>
            </a:endParaRPr>
          </a:p>
          <a:p>
            <a:pPr algn="just">
              <a:lnSpc>
                <a:spcPct val="150000"/>
              </a:lnSpc>
            </a:pPr>
            <a:endParaRPr lang="en-GB" sz="1800" dirty="0">
              <a:cs typeface="Arial" panose="020B0604020202020204" pitchFamily="34" charset="0"/>
            </a:endParaRPr>
          </a:p>
        </p:txBody>
      </p:sp>
      <p:graphicFrame>
        <p:nvGraphicFramePr>
          <p:cNvPr id="2" name="Table 1">
            <a:extLst>
              <a:ext uri="{FF2B5EF4-FFF2-40B4-BE49-F238E27FC236}">
                <a16:creationId xmlns:a16="http://schemas.microsoft.com/office/drawing/2014/main" id="{21D4CDDA-93A6-2F7A-2F41-82A3C7B266E6}"/>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sp>
        <p:nvSpPr>
          <p:cNvPr id="3" name="TextBox 2">
            <a:extLst>
              <a:ext uri="{FF2B5EF4-FFF2-40B4-BE49-F238E27FC236}">
                <a16:creationId xmlns:a16="http://schemas.microsoft.com/office/drawing/2014/main" id="{DC85DB80-2B62-28BD-8F48-09DF69D34CE0}"/>
              </a:ext>
            </a:extLst>
          </p:cNvPr>
          <p:cNvSpPr txBox="1"/>
          <p:nvPr/>
        </p:nvSpPr>
        <p:spPr>
          <a:xfrm>
            <a:off x="1858297" y="1563329"/>
            <a:ext cx="10318952" cy="3788858"/>
          </a:xfrm>
          <a:prstGeom prst="rect">
            <a:avLst/>
          </a:prstGeom>
          <a:noFill/>
        </p:spPr>
        <p:txBody>
          <a:bodyPr wrap="square" rtlCol="0">
            <a:spAutoFit/>
          </a:bodyPr>
          <a:lstStyle/>
          <a:p>
            <a:pPr>
              <a:lnSpc>
                <a:spcPct val="150000"/>
              </a:lnSpc>
            </a:pPr>
            <a:r>
              <a:rPr lang="en-GB" b="1" dirty="0" err="1"/>
              <a:t>Tbl_users</a:t>
            </a:r>
            <a:r>
              <a:rPr lang="en-GB" b="1" dirty="0"/>
              <a:t> </a:t>
            </a:r>
            <a:r>
              <a:rPr lang="en-GB" dirty="0"/>
              <a:t>will have id as primary key, </a:t>
            </a:r>
            <a:r>
              <a:rPr lang="en-GB" b="1" dirty="0" err="1"/>
              <a:t>user_id</a:t>
            </a:r>
            <a:r>
              <a:rPr lang="en-GB" dirty="0"/>
              <a:t>, username and password. </a:t>
            </a:r>
            <a:r>
              <a:rPr lang="en-GB" b="1" dirty="0" err="1"/>
              <a:t>User_id</a:t>
            </a:r>
            <a:r>
              <a:rPr lang="en-GB" dirty="0"/>
              <a:t> is </a:t>
            </a:r>
            <a:r>
              <a:rPr lang="en-GB" b="1" dirty="0"/>
              <a:t>the foreign key </a:t>
            </a:r>
            <a:r>
              <a:rPr lang="en-GB" dirty="0"/>
              <a:t>that relates </a:t>
            </a:r>
            <a:r>
              <a:rPr lang="en-GB" dirty="0" err="1"/>
              <a:t>tbl_users</a:t>
            </a:r>
            <a:r>
              <a:rPr lang="en-GB" dirty="0"/>
              <a:t> with </a:t>
            </a:r>
          </a:p>
          <a:p>
            <a:pPr marL="285750" indent="-285750">
              <a:lnSpc>
                <a:spcPct val="150000"/>
              </a:lnSpc>
              <a:buFont typeface="Arial" panose="020B0604020202020204" pitchFamily="34" charset="0"/>
              <a:buChar char="•"/>
            </a:pPr>
            <a:r>
              <a:rPr lang="en-GB" b="1" dirty="0" err="1"/>
              <a:t>Tbl_students</a:t>
            </a:r>
            <a:r>
              <a:rPr lang="en-GB" b="1" dirty="0"/>
              <a:t> </a:t>
            </a:r>
            <a:r>
              <a:rPr lang="en-GB" dirty="0"/>
              <a:t>that has </a:t>
            </a:r>
            <a:r>
              <a:rPr lang="en-GB" dirty="0" err="1"/>
              <a:t>colomns</a:t>
            </a:r>
            <a:r>
              <a:rPr lang="en-GB" dirty="0"/>
              <a:t> of </a:t>
            </a:r>
            <a:r>
              <a:rPr lang="en-GB" dirty="0" err="1"/>
              <a:t>student_id</a:t>
            </a:r>
            <a:r>
              <a:rPr lang="en-GB" dirty="0"/>
              <a:t> as primary key, </a:t>
            </a:r>
            <a:r>
              <a:rPr lang="en-GB" dirty="0" err="1"/>
              <a:t>full_name</a:t>
            </a:r>
            <a:r>
              <a:rPr lang="en-GB" dirty="0"/>
              <a:t>, department and </a:t>
            </a:r>
            <a:r>
              <a:rPr lang="en-GB" dirty="0" err="1"/>
              <a:t>phon_number</a:t>
            </a:r>
            <a:r>
              <a:rPr lang="en-GB" dirty="0"/>
              <a:t>. </a:t>
            </a:r>
            <a:r>
              <a:rPr lang="en-GB" dirty="0" err="1"/>
              <a:t>Student_id</a:t>
            </a:r>
            <a:r>
              <a:rPr lang="en-GB" dirty="0"/>
              <a:t> is </a:t>
            </a:r>
            <a:r>
              <a:rPr lang="en-GB" dirty="0" err="1"/>
              <a:t>user_id</a:t>
            </a:r>
            <a:r>
              <a:rPr lang="en-GB" dirty="0"/>
              <a:t> in </a:t>
            </a:r>
            <a:r>
              <a:rPr lang="en-GB" dirty="0" err="1"/>
              <a:t>tbl_users</a:t>
            </a:r>
            <a:r>
              <a:rPr lang="en-GB" dirty="0"/>
              <a:t>.</a:t>
            </a:r>
          </a:p>
          <a:p>
            <a:pPr marL="285750" indent="-285750">
              <a:lnSpc>
                <a:spcPct val="150000"/>
              </a:lnSpc>
              <a:buFont typeface="Arial" panose="020B0604020202020204" pitchFamily="34" charset="0"/>
              <a:buChar char="•"/>
            </a:pPr>
            <a:r>
              <a:rPr lang="en-GB" b="1" dirty="0" err="1"/>
              <a:t>Tbl_lecturer</a:t>
            </a:r>
            <a:r>
              <a:rPr lang="en-GB" b="1" dirty="0"/>
              <a:t> </a:t>
            </a:r>
            <a:r>
              <a:rPr lang="en-GB" dirty="0"/>
              <a:t>that has </a:t>
            </a:r>
            <a:r>
              <a:rPr lang="en-GB" dirty="0" err="1"/>
              <a:t>colomns</a:t>
            </a:r>
            <a:r>
              <a:rPr lang="en-GB" dirty="0"/>
              <a:t> of </a:t>
            </a:r>
            <a:r>
              <a:rPr lang="en-GB" dirty="0" err="1"/>
              <a:t>leturer_id</a:t>
            </a:r>
            <a:r>
              <a:rPr lang="en-GB" dirty="0"/>
              <a:t> as primary key, </a:t>
            </a:r>
            <a:r>
              <a:rPr lang="en-GB" dirty="0" err="1"/>
              <a:t>full_name</a:t>
            </a:r>
            <a:r>
              <a:rPr lang="en-GB" dirty="0"/>
              <a:t>, department and </a:t>
            </a:r>
            <a:r>
              <a:rPr lang="en-GB" dirty="0" err="1"/>
              <a:t>phone_number</a:t>
            </a:r>
            <a:r>
              <a:rPr lang="en-GB" dirty="0"/>
              <a:t>. </a:t>
            </a:r>
            <a:r>
              <a:rPr lang="en-GB" dirty="0" err="1"/>
              <a:t>lecturer_id</a:t>
            </a:r>
            <a:r>
              <a:rPr lang="en-GB" dirty="0"/>
              <a:t> is </a:t>
            </a:r>
            <a:r>
              <a:rPr lang="en-GB" dirty="0" err="1"/>
              <a:t>user_id</a:t>
            </a:r>
            <a:r>
              <a:rPr lang="en-GB" dirty="0"/>
              <a:t> in </a:t>
            </a:r>
            <a:r>
              <a:rPr lang="en-GB" dirty="0" err="1"/>
              <a:t>tbl_users</a:t>
            </a:r>
            <a:r>
              <a:rPr lang="en-GB" dirty="0"/>
              <a:t>.</a:t>
            </a:r>
          </a:p>
          <a:p>
            <a:pPr marL="285750" indent="-285750">
              <a:lnSpc>
                <a:spcPct val="150000"/>
              </a:lnSpc>
              <a:buFont typeface="Arial" panose="020B0604020202020204" pitchFamily="34" charset="0"/>
              <a:buChar char="•"/>
            </a:pPr>
            <a:r>
              <a:rPr lang="en-GB" b="1" dirty="0" err="1"/>
              <a:t>Tbl_admin</a:t>
            </a:r>
            <a:r>
              <a:rPr lang="en-GB" b="1" dirty="0"/>
              <a:t> </a:t>
            </a:r>
            <a:r>
              <a:rPr lang="en-GB" dirty="0"/>
              <a:t>that has </a:t>
            </a:r>
            <a:r>
              <a:rPr lang="en-GB" dirty="0" err="1"/>
              <a:t>colomns</a:t>
            </a:r>
            <a:r>
              <a:rPr lang="en-GB" dirty="0"/>
              <a:t> of </a:t>
            </a:r>
            <a:r>
              <a:rPr lang="en-GB" dirty="0" err="1"/>
              <a:t>admin_id</a:t>
            </a:r>
            <a:r>
              <a:rPr lang="en-GB" dirty="0"/>
              <a:t> as primary key, </a:t>
            </a:r>
            <a:r>
              <a:rPr lang="en-GB" dirty="0" err="1"/>
              <a:t>full_name</a:t>
            </a:r>
            <a:r>
              <a:rPr lang="en-GB" dirty="0"/>
              <a:t> and </a:t>
            </a:r>
            <a:r>
              <a:rPr lang="en-GB" dirty="0" err="1"/>
              <a:t>phone_number</a:t>
            </a:r>
            <a:r>
              <a:rPr lang="en-GB" dirty="0"/>
              <a:t>. </a:t>
            </a:r>
            <a:r>
              <a:rPr lang="en-GB" dirty="0" err="1"/>
              <a:t>admin_id</a:t>
            </a:r>
            <a:r>
              <a:rPr lang="en-GB" dirty="0"/>
              <a:t> is </a:t>
            </a:r>
            <a:r>
              <a:rPr lang="en-GB" dirty="0" err="1"/>
              <a:t>user_id</a:t>
            </a:r>
            <a:r>
              <a:rPr lang="en-GB" dirty="0"/>
              <a:t> in </a:t>
            </a:r>
            <a:r>
              <a:rPr lang="en-GB" dirty="0" err="1"/>
              <a:t>tbl_users</a:t>
            </a:r>
            <a:r>
              <a:rPr lang="en-GB" dirty="0"/>
              <a:t>.</a:t>
            </a:r>
          </a:p>
          <a:p>
            <a:pPr>
              <a:lnSpc>
                <a:spcPct val="150000"/>
              </a:lnSpc>
            </a:pPr>
            <a:endParaRPr lang="en-US" dirty="0"/>
          </a:p>
        </p:txBody>
      </p:sp>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5954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1CD8C-654C-4B13-A506-D1290FCB52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7A6303-C8CC-1A3F-968D-C777CA885212}"/>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6C22B283-8999-4314-0F62-74A6AB4EAD9D}"/>
              </a:ext>
            </a:extLst>
          </p:cNvPr>
          <p:cNvSpPr>
            <a:spLocks noGrp="1"/>
          </p:cNvSpPr>
          <p:nvPr>
            <p:ph type="subTitle" idx="1"/>
          </p:nvPr>
        </p:nvSpPr>
        <p:spPr>
          <a:xfrm>
            <a:off x="0" y="914400"/>
            <a:ext cx="12192000" cy="5397909"/>
          </a:xfrm>
        </p:spPr>
        <p:txBody>
          <a:bodyPr>
            <a:normAutofit/>
          </a:bodyPr>
          <a:lstStyle/>
          <a:p>
            <a:pPr marL="285750" indent="-285750" algn="just">
              <a:lnSpc>
                <a:spcPct val="150000"/>
              </a:lnSpc>
              <a:buFont typeface="Arial" panose="020B0604020202020204" pitchFamily="34" charset="0"/>
              <a:buChar char="•"/>
            </a:pPr>
            <a:r>
              <a:rPr lang="en-GB" sz="1800" dirty="0" err="1"/>
              <a:t>Tbl_book</a:t>
            </a:r>
            <a:r>
              <a:rPr lang="en-GB" sz="1800" dirty="0"/>
              <a:t> will have </a:t>
            </a:r>
            <a:r>
              <a:rPr lang="en-GB" sz="1800" dirty="0" err="1"/>
              <a:t>book_id</a:t>
            </a:r>
            <a:r>
              <a:rPr lang="en-GB" sz="1800" dirty="0"/>
              <a:t>, name, </a:t>
            </a:r>
            <a:r>
              <a:rPr lang="en-GB" sz="1800" dirty="0" err="1"/>
              <a:t>autor_name</a:t>
            </a:r>
            <a:r>
              <a:rPr lang="en-GB" sz="1800" dirty="0"/>
              <a:t>, edition, department, </a:t>
            </a:r>
            <a:r>
              <a:rPr lang="en-GB" sz="1800" dirty="0" err="1"/>
              <a:t>target_year</a:t>
            </a:r>
            <a:r>
              <a:rPr lang="en-GB" sz="1800" dirty="0"/>
              <a:t>. </a:t>
            </a:r>
            <a:r>
              <a:rPr lang="en-GB" sz="1800" dirty="0" err="1"/>
              <a:t>Book_id</a:t>
            </a:r>
            <a:r>
              <a:rPr lang="en-GB" sz="1800" dirty="0"/>
              <a:t> is primary key.</a:t>
            </a:r>
          </a:p>
          <a:p>
            <a:pPr marL="285750" indent="-285750" algn="just">
              <a:lnSpc>
                <a:spcPct val="150000"/>
              </a:lnSpc>
              <a:buFont typeface="Arial" panose="020B0604020202020204" pitchFamily="34" charset="0"/>
              <a:buChar char="•"/>
            </a:pPr>
            <a:r>
              <a:rPr lang="en-GB" sz="1800" dirty="0" err="1"/>
              <a:t>Tbl_borrow</a:t>
            </a:r>
            <a:r>
              <a:rPr lang="en-GB" sz="1800" dirty="0"/>
              <a:t> will have id as primary key, </a:t>
            </a:r>
            <a:r>
              <a:rPr lang="en-GB" sz="1800" dirty="0" err="1"/>
              <a:t>borrowing_id</a:t>
            </a:r>
            <a:r>
              <a:rPr lang="en-GB" sz="1800" dirty="0"/>
              <a:t> as foreign key, </a:t>
            </a:r>
            <a:r>
              <a:rPr lang="en-GB" sz="1800" dirty="0" err="1"/>
              <a:t>book_id</a:t>
            </a:r>
            <a:r>
              <a:rPr lang="en-GB" sz="1800" dirty="0"/>
              <a:t> as foreign key, </a:t>
            </a:r>
            <a:r>
              <a:rPr lang="en-GB" sz="1800" dirty="0" err="1"/>
              <a:t>borrowing_date</a:t>
            </a:r>
            <a:r>
              <a:rPr lang="en-GB" sz="1800" dirty="0"/>
              <a:t>, deadline. </a:t>
            </a:r>
            <a:r>
              <a:rPr lang="en-GB" sz="1800" dirty="0" err="1"/>
              <a:t>Borrowing_id</a:t>
            </a:r>
            <a:r>
              <a:rPr lang="en-GB" sz="1800" dirty="0"/>
              <a:t> used to relate </a:t>
            </a:r>
            <a:r>
              <a:rPr lang="en-GB" sz="1800" dirty="0" err="1"/>
              <a:t>tbl_borrow</a:t>
            </a:r>
            <a:r>
              <a:rPr lang="en-GB" sz="1800" dirty="0"/>
              <a:t> with  </a:t>
            </a:r>
            <a:r>
              <a:rPr lang="en-GB" sz="1800" dirty="0" err="1"/>
              <a:t>tbl_student</a:t>
            </a:r>
            <a:r>
              <a:rPr lang="en-GB" sz="1800" dirty="0"/>
              <a:t> or </a:t>
            </a:r>
            <a:r>
              <a:rPr lang="en-GB" sz="1800" dirty="0" err="1"/>
              <a:t>tbl_lecturer</a:t>
            </a:r>
            <a:r>
              <a:rPr lang="en-GB" sz="1800" dirty="0"/>
              <a:t>. That means </a:t>
            </a:r>
            <a:r>
              <a:rPr lang="en-GB" sz="1800" dirty="0" err="1"/>
              <a:t>borrowing_id</a:t>
            </a:r>
            <a:r>
              <a:rPr lang="en-GB" sz="1800" dirty="0"/>
              <a:t> may be </a:t>
            </a:r>
            <a:r>
              <a:rPr lang="en-GB" sz="1800" dirty="0" err="1"/>
              <a:t>student_id</a:t>
            </a:r>
            <a:r>
              <a:rPr lang="en-GB" sz="1800" dirty="0"/>
              <a:t> or </a:t>
            </a:r>
            <a:r>
              <a:rPr lang="en-GB" sz="1800" dirty="0" err="1"/>
              <a:t>lecturer_id</a:t>
            </a:r>
            <a:r>
              <a:rPr lang="en-GB" sz="1800" dirty="0"/>
              <a:t>. </a:t>
            </a:r>
            <a:r>
              <a:rPr lang="en-GB" sz="1800" dirty="0" err="1"/>
              <a:t>Book_id</a:t>
            </a:r>
            <a:r>
              <a:rPr lang="en-GB" sz="1800" dirty="0"/>
              <a:t> used  to relate </a:t>
            </a:r>
            <a:r>
              <a:rPr lang="en-GB" sz="1800" dirty="0" err="1"/>
              <a:t>tbl_borrow</a:t>
            </a:r>
            <a:r>
              <a:rPr lang="en-GB" sz="1800" dirty="0"/>
              <a:t> with </a:t>
            </a:r>
            <a:r>
              <a:rPr lang="en-GB" sz="1800" dirty="0" err="1"/>
              <a:t>tbl_book</a:t>
            </a:r>
            <a:r>
              <a:rPr lang="en-GB" sz="1800" dirty="0"/>
              <a:t>.</a:t>
            </a:r>
          </a:p>
          <a:p>
            <a:pPr marL="285750" indent="-285750" algn="just">
              <a:lnSpc>
                <a:spcPct val="150000"/>
              </a:lnSpc>
              <a:buFont typeface="Arial" panose="020B0604020202020204" pitchFamily="34" charset="0"/>
              <a:buChar char="•"/>
            </a:pPr>
            <a:r>
              <a:rPr lang="en-GB" sz="1800" dirty="0" err="1"/>
              <a:t>Tbl_return</a:t>
            </a:r>
            <a:r>
              <a:rPr lang="en-GB" sz="1800" dirty="0"/>
              <a:t> will have id as a primary key, </a:t>
            </a:r>
            <a:r>
              <a:rPr lang="en-GB" sz="1800" dirty="0" err="1"/>
              <a:t>borrowing_id</a:t>
            </a:r>
            <a:r>
              <a:rPr lang="en-GB" sz="1800" dirty="0"/>
              <a:t> as foreign key, </a:t>
            </a:r>
            <a:r>
              <a:rPr lang="en-GB" sz="1800" dirty="0" err="1"/>
              <a:t>book_id</a:t>
            </a:r>
            <a:r>
              <a:rPr lang="en-GB" sz="1800" dirty="0"/>
              <a:t> as foreign key. </a:t>
            </a:r>
            <a:r>
              <a:rPr lang="en-GB" sz="1800" dirty="0" err="1"/>
              <a:t>Borrowing_id</a:t>
            </a:r>
            <a:r>
              <a:rPr lang="en-GB" sz="1800" dirty="0"/>
              <a:t> used to relate </a:t>
            </a:r>
            <a:r>
              <a:rPr lang="en-GB" sz="1800" dirty="0" err="1"/>
              <a:t>tbl_return</a:t>
            </a:r>
            <a:r>
              <a:rPr lang="en-GB" sz="1800" dirty="0"/>
              <a:t> with  </a:t>
            </a:r>
            <a:r>
              <a:rPr lang="en-GB" sz="1800" dirty="0" err="1"/>
              <a:t>tbl_student</a:t>
            </a:r>
            <a:r>
              <a:rPr lang="en-GB" sz="1800" dirty="0"/>
              <a:t> or </a:t>
            </a:r>
            <a:r>
              <a:rPr lang="en-GB" sz="1800" dirty="0" err="1"/>
              <a:t>tbl_lecturer</a:t>
            </a:r>
            <a:r>
              <a:rPr lang="en-GB" sz="1800" dirty="0"/>
              <a:t>. That means </a:t>
            </a:r>
            <a:r>
              <a:rPr lang="en-GB" sz="1800" dirty="0" err="1"/>
              <a:t>borrowing_id</a:t>
            </a:r>
            <a:r>
              <a:rPr lang="en-GB" sz="1800" dirty="0"/>
              <a:t> may be </a:t>
            </a:r>
            <a:r>
              <a:rPr lang="en-GB" sz="1800" dirty="0" err="1"/>
              <a:t>student_id</a:t>
            </a:r>
            <a:r>
              <a:rPr lang="en-GB" sz="1800" dirty="0"/>
              <a:t> or </a:t>
            </a:r>
            <a:r>
              <a:rPr lang="en-GB" sz="1800" dirty="0" err="1"/>
              <a:t>lecturer_id</a:t>
            </a:r>
            <a:r>
              <a:rPr lang="en-GB" sz="1800" dirty="0"/>
              <a:t>. </a:t>
            </a:r>
            <a:r>
              <a:rPr lang="en-GB" sz="1800" dirty="0" err="1"/>
              <a:t>Book_id</a:t>
            </a:r>
            <a:r>
              <a:rPr lang="en-GB" sz="1800" dirty="0"/>
              <a:t> used  to relate </a:t>
            </a:r>
            <a:r>
              <a:rPr lang="en-GB" sz="1800" dirty="0" err="1"/>
              <a:t>tbl_borrow</a:t>
            </a:r>
            <a:r>
              <a:rPr lang="en-GB" sz="1800" dirty="0"/>
              <a:t> with </a:t>
            </a:r>
            <a:r>
              <a:rPr lang="en-GB" sz="1800" dirty="0" err="1"/>
              <a:t>tbl_book</a:t>
            </a:r>
            <a:r>
              <a:rPr lang="en-GB" sz="1800" dirty="0"/>
              <a:t>.</a:t>
            </a:r>
          </a:p>
          <a:p>
            <a:pPr marL="285750" indent="-285750" algn="just">
              <a:lnSpc>
                <a:spcPct val="150000"/>
              </a:lnSpc>
              <a:buFont typeface="Arial" panose="020B0604020202020204" pitchFamily="34" charset="0"/>
              <a:buChar char="•"/>
            </a:pPr>
            <a:endParaRPr lang="en-GB" sz="1800" dirty="0"/>
          </a:p>
          <a:p>
            <a:pPr marL="285750" indent="-285750" algn="just">
              <a:lnSpc>
                <a:spcPct val="150000"/>
              </a:lnSpc>
              <a:buFont typeface="Arial" panose="020B0604020202020204" pitchFamily="34" charset="0"/>
              <a:buChar char="•"/>
            </a:pPr>
            <a:endParaRPr lang="en-GB" sz="1400" dirty="0"/>
          </a:p>
          <a:p>
            <a:pPr algn="just">
              <a:lnSpc>
                <a:spcPct val="150000"/>
              </a:lnSpc>
            </a:pPr>
            <a:endParaRPr lang="en-GB" sz="1800" dirty="0">
              <a:cs typeface="Arial" panose="020B0604020202020204" pitchFamily="34" charset="0"/>
            </a:endParaRPr>
          </a:p>
          <a:p>
            <a:pPr algn="just">
              <a:lnSpc>
                <a:spcPct val="150000"/>
              </a:lnSpc>
            </a:pPr>
            <a:endParaRPr lang="en-GB" sz="1800" dirty="0">
              <a:cs typeface="Arial" panose="020B0604020202020204" pitchFamily="34" charset="0"/>
            </a:endParaRPr>
          </a:p>
          <a:p>
            <a:pPr algn="just">
              <a:lnSpc>
                <a:spcPct val="150000"/>
              </a:lnSpc>
            </a:pPr>
            <a:endParaRPr lang="en-GB" sz="1800" dirty="0">
              <a:cs typeface="Arial" panose="020B0604020202020204" pitchFamily="34" charset="0"/>
            </a:endParaRPr>
          </a:p>
        </p:txBody>
      </p:sp>
      <p:graphicFrame>
        <p:nvGraphicFramePr>
          <p:cNvPr id="2" name="Table 1">
            <a:extLst>
              <a:ext uri="{FF2B5EF4-FFF2-40B4-BE49-F238E27FC236}">
                <a16:creationId xmlns:a16="http://schemas.microsoft.com/office/drawing/2014/main" id="{AE42927B-53DD-57ED-A0D1-30CE8BC54A37}"/>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spTree>
    <p:extLst>
      <p:ext uri="{BB962C8B-B14F-4D97-AF65-F5344CB8AC3E}">
        <p14:creationId xmlns:p14="http://schemas.microsoft.com/office/powerpoint/2010/main" val="1202886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776AA-F7C0-980B-84C8-6CE86EB517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EAC0CB-7072-93D8-FE18-DA085DFAB029}"/>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0EE5DB25-C068-7B62-6967-7B3ADBE9B96E}"/>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dirty="0">
                <a:cs typeface="Arial" panose="020B0604020202020204" pitchFamily="34" charset="0"/>
              </a:rPr>
              <a:t>Draw the following high-level diagram for this system.</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Block diagram of the system (the project).</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ER diagram</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Use case diagram and</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sequence diagram.</a:t>
            </a:r>
          </a:p>
          <a:p>
            <a:pPr algn="just">
              <a:lnSpc>
                <a:spcPct val="150000"/>
              </a:lnSpc>
            </a:pPr>
            <a:r>
              <a:rPr lang="en-GB" sz="2600" dirty="0">
                <a:cs typeface="Arial" panose="020B0604020202020204" pitchFamily="34" charset="0"/>
              </a:rPr>
              <a:t>The system will allow students, lecturers and admin to access their respective page if their username and password provided on login page are correct. If the login password and username are incorrect, the system will redirect the instructor, students or admin to login page.</a:t>
            </a:r>
          </a:p>
          <a:p>
            <a:pPr lvl="2" algn="just">
              <a:lnSpc>
                <a:spcPct val="150000"/>
              </a:lnSpc>
            </a:pPr>
            <a:endParaRPr lang="en-GB" sz="2000" dirty="0">
              <a:cs typeface="Arial" panose="020B0604020202020204" pitchFamily="34" charset="0"/>
            </a:endParaRPr>
          </a:p>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B2BFB005-95E0-2378-27F1-54D560C6E318}"/>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4144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2ED5F-9FF9-B3DE-3506-021006B1DD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4DFFD9-A927-17A0-5A8F-7DCAC40FE951}"/>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E229FF41-E30C-914F-1A55-02D188E53A0D}"/>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b="1" dirty="0">
                <a:cs typeface="Arial" panose="020B0604020202020204" pitchFamily="34" charset="0"/>
              </a:rPr>
              <a:t>8</a:t>
            </a:r>
            <a:r>
              <a:rPr lang="en-US" b="1" dirty="0">
                <a:cs typeface="Arial" panose="020B0604020202020204" pitchFamily="34" charset="0"/>
              </a:rPr>
              <a:t>. Let you are going to develop e-commerce</a:t>
            </a:r>
          </a:p>
          <a:p>
            <a:pPr algn="just">
              <a:lnSpc>
                <a:spcPct val="150000"/>
              </a:lnSpc>
            </a:pPr>
            <a:r>
              <a:rPr lang="en-US" sz="2000" dirty="0">
                <a:cs typeface="Arial" panose="020B0604020202020204" pitchFamily="34" charset="0"/>
              </a:rPr>
              <a:t>The system will have the following pages</a:t>
            </a:r>
          </a:p>
          <a:p>
            <a:pPr marL="342900" indent="-342900" algn="just">
              <a:lnSpc>
                <a:spcPct val="150000"/>
              </a:lnSpc>
              <a:buFont typeface="Arial" panose="020B0604020202020204" pitchFamily="34" charset="0"/>
              <a:buChar char="•"/>
            </a:pPr>
            <a:r>
              <a:rPr lang="en-US" sz="2000" dirty="0">
                <a:cs typeface="Arial" panose="020B0604020202020204" pitchFamily="34" charset="0"/>
              </a:rPr>
              <a:t>Product page to display the product.</a:t>
            </a:r>
          </a:p>
          <a:p>
            <a:pPr marL="342900" indent="-342900" algn="just">
              <a:lnSpc>
                <a:spcPct val="150000"/>
              </a:lnSpc>
              <a:buFont typeface="Arial" panose="020B0604020202020204" pitchFamily="34" charset="0"/>
              <a:buChar char="•"/>
            </a:pPr>
            <a:r>
              <a:rPr lang="en-US" sz="2000" dirty="0">
                <a:cs typeface="Arial" panose="020B0604020202020204" pitchFamily="34" charset="0"/>
              </a:rPr>
              <a:t>Cart page to display the selected product to be purchased.</a:t>
            </a:r>
          </a:p>
          <a:p>
            <a:pPr marL="342900" indent="-342900" algn="just">
              <a:lnSpc>
                <a:spcPct val="150000"/>
              </a:lnSpc>
              <a:buFont typeface="Arial" panose="020B0604020202020204" pitchFamily="34" charset="0"/>
              <a:buChar char="•"/>
            </a:pPr>
            <a:r>
              <a:rPr lang="en-US" sz="2000" dirty="0">
                <a:cs typeface="Arial" panose="020B0604020202020204" pitchFamily="34" charset="0"/>
              </a:rPr>
              <a:t>Payment page that makes the purchaser pay for the selected products available in the cart.</a:t>
            </a:r>
          </a:p>
          <a:p>
            <a:pPr marL="342900" indent="-342900" algn="just">
              <a:lnSpc>
                <a:spcPct val="150000"/>
              </a:lnSpc>
              <a:buFont typeface="Arial" panose="020B0604020202020204" pitchFamily="34" charset="0"/>
              <a:buChar char="•"/>
            </a:pPr>
            <a:r>
              <a:rPr lang="en-US" sz="2000" dirty="0">
                <a:cs typeface="Arial" panose="020B0604020202020204" pitchFamily="34" charset="0"/>
              </a:rPr>
              <a:t>Confirmation page to check whether the payments of ordered products are completed or not.</a:t>
            </a:r>
          </a:p>
          <a:p>
            <a:pPr marL="342900" indent="-342900" algn="just">
              <a:lnSpc>
                <a:spcPct val="150000"/>
              </a:lnSpc>
              <a:buFont typeface="Arial" panose="020B0604020202020204" pitchFamily="34" charset="0"/>
              <a:buChar char="•"/>
            </a:pPr>
            <a:r>
              <a:rPr lang="en-US" sz="2000" dirty="0">
                <a:cs typeface="Arial" panose="020B0604020202020204" pitchFamily="34" charset="0"/>
              </a:rPr>
              <a:t>Login page to enable customer and seller login to the system</a:t>
            </a:r>
          </a:p>
        </p:txBody>
      </p:sp>
      <p:graphicFrame>
        <p:nvGraphicFramePr>
          <p:cNvPr id="2" name="Table 1">
            <a:extLst>
              <a:ext uri="{FF2B5EF4-FFF2-40B4-BE49-F238E27FC236}">
                <a16:creationId xmlns:a16="http://schemas.microsoft.com/office/drawing/2014/main" id="{DD1E54E6-82EE-5D46-51E6-E200BC5EFE8C}"/>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0226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937A1-D149-D0DA-D05C-9D41D33A63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CA241D-1FCB-F234-BC00-D4F0D73D94DC}"/>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3782138-429C-8A32-1531-8BA382962681}"/>
              </a:ext>
            </a:extLst>
          </p:cNvPr>
          <p:cNvSpPr>
            <a:spLocks noGrp="1"/>
          </p:cNvSpPr>
          <p:nvPr>
            <p:ph type="subTitle" idx="1"/>
          </p:nvPr>
        </p:nvSpPr>
        <p:spPr>
          <a:xfrm>
            <a:off x="0" y="914400"/>
            <a:ext cx="12192000" cy="5397909"/>
          </a:xfrm>
        </p:spPr>
        <p:txBody>
          <a:bodyPr>
            <a:normAutofit/>
          </a:bodyPr>
          <a:lstStyle/>
          <a:p>
            <a:pPr algn="just">
              <a:lnSpc>
                <a:spcPct val="150000"/>
              </a:lnSpc>
            </a:pPr>
            <a:r>
              <a:rPr lang="en-US" sz="2000" dirty="0">
                <a:cs typeface="Arial" panose="020B0604020202020204" pitchFamily="34" charset="0"/>
              </a:rPr>
              <a:t>The system will have the following functionalities</a:t>
            </a:r>
          </a:p>
          <a:p>
            <a:pPr marL="342900" indent="-342900" algn="just">
              <a:lnSpc>
                <a:spcPct val="150000"/>
              </a:lnSpc>
              <a:buFont typeface="Arial" panose="020B0604020202020204" pitchFamily="34" charset="0"/>
              <a:buChar char="•"/>
            </a:pPr>
            <a:r>
              <a:rPr lang="en-US" sz="2000" dirty="0">
                <a:cs typeface="Arial" panose="020B0604020202020204" pitchFamily="34" charset="0"/>
              </a:rPr>
              <a:t>It enable seller to post products on the system, update posts and delete posts</a:t>
            </a:r>
          </a:p>
          <a:p>
            <a:pPr marL="342900" indent="-342900" algn="just">
              <a:lnSpc>
                <a:spcPct val="150000"/>
              </a:lnSpc>
              <a:buFont typeface="Arial" panose="020B0604020202020204" pitchFamily="34" charset="0"/>
              <a:buChar char="•"/>
            </a:pPr>
            <a:r>
              <a:rPr lang="en-US" sz="2000" dirty="0">
                <a:cs typeface="Arial" panose="020B0604020202020204" pitchFamily="34" charset="0"/>
              </a:rPr>
              <a:t>The system enable the customer to view products, add to cart, pay for the added product in cart and track the ordered products.</a:t>
            </a:r>
          </a:p>
          <a:p>
            <a:pPr algn="just">
              <a:lnSpc>
                <a:spcPct val="150000"/>
              </a:lnSpc>
            </a:pPr>
            <a:r>
              <a:rPr lang="en-US" sz="2000" dirty="0">
                <a:cs typeface="Arial" panose="020B0604020202020204" pitchFamily="34" charset="0"/>
              </a:rPr>
              <a:t>Thes system will have the following tables in the database</a:t>
            </a:r>
          </a:p>
          <a:p>
            <a:pPr marL="342900" indent="-342900" algn="just">
              <a:lnSpc>
                <a:spcPct val="150000"/>
              </a:lnSpc>
              <a:buFont typeface="Arial" panose="020B0604020202020204" pitchFamily="34" charset="0"/>
              <a:buChar char="•"/>
            </a:pPr>
            <a:r>
              <a:rPr lang="en-US" sz="2000" dirty="0" err="1">
                <a:cs typeface="Arial" panose="020B0604020202020204" pitchFamily="34" charset="0"/>
              </a:rPr>
              <a:t>Tbl_users</a:t>
            </a:r>
            <a:r>
              <a:rPr lang="en-US" sz="2000" dirty="0">
                <a:cs typeface="Arial" panose="020B0604020202020204" pitchFamily="34" charset="0"/>
              </a:rPr>
              <a:t> that has columns of id as primary key, </a:t>
            </a:r>
            <a:r>
              <a:rPr lang="en-US" sz="2000" dirty="0" err="1">
                <a:cs typeface="Arial" panose="020B0604020202020204" pitchFamily="34" charset="0"/>
              </a:rPr>
              <a:t>user_id</a:t>
            </a:r>
            <a:r>
              <a:rPr lang="en-US" sz="2000" dirty="0">
                <a:cs typeface="Arial" panose="020B0604020202020204" pitchFamily="34" charset="0"/>
              </a:rPr>
              <a:t> as foreign key, username and password. </a:t>
            </a:r>
            <a:r>
              <a:rPr lang="en-US" sz="2000" dirty="0" err="1">
                <a:cs typeface="Arial" panose="020B0604020202020204" pitchFamily="34" charset="0"/>
              </a:rPr>
              <a:t>User_id</a:t>
            </a:r>
            <a:r>
              <a:rPr lang="en-US" sz="2000" dirty="0">
                <a:cs typeface="Arial" panose="020B0604020202020204" pitchFamily="34" charset="0"/>
              </a:rPr>
              <a:t> used to relate </a:t>
            </a:r>
            <a:r>
              <a:rPr lang="en-US" sz="2000" dirty="0" err="1">
                <a:cs typeface="Arial" panose="020B0604020202020204" pitchFamily="34" charset="0"/>
              </a:rPr>
              <a:t>tbl_seller</a:t>
            </a:r>
            <a:r>
              <a:rPr lang="en-US" sz="2000" dirty="0">
                <a:cs typeface="Arial" panose="020B0604020202020204" pitchFamily="34" charset="0"/>
              </a:rPr>
              <a:t> and </a:t>
            </a:r>
            <a:r>
              <a:rPr lang="en-US" sz="2000" dirty="0" err="1">
                <a:cs typeface="Arial" panose="020B0604020202020204" pitchFamily="34" charset="0"/>
              </a:rPr>
              <a:t>tbl_customer</a:t>
            </a:r>
            <a:r>
              <a:rPr lang="en-US" sz="2000" dirty="0">
                <a:cs typeface="Arial" panose="020B0604020202020204" pitchFamily="34" charset="0"/>
              </a:rPr>
              <a:t>. </a:t>
            </a:r>
            <a:r>
              <a:rPr lang="en-US" sz="2000" dirty="0" err="1">
                <a:cs typeface="Arial" panose="020B0604020202020204" pitchFamily="34" charset="0"/>
              </a:rPr>
              <a:t>Seller_id</a:t>
            </a:r>
            <a:r>
              <a:rPr lang="en-US" sz="2000" dirty="0">
                <a:cs typeface="Arial" panose="020B0604020202020204" pitchFamily="34" charset="0"/>
              </a:rPr>
              <a:t> from </a:t>
            </a:r>
            <a:r>
              <a:rPr lang="en-US" sz="2000" dirty="0" err="1">
                <a:cs typeface="Arial" panose="020B0604020202020204" pitchFamily="34" charset="0"/>
              </a:rPr>
              <a:t>tbl_sell</a:t>
            </a:r>
            <a:r>
              <a:rPr lang="en-US" sz="2000" dirty="0">
                <a:cs typeface="Arial" panose="020B0604020202020204" pitchFamily="34" charset="0"/>
              </a:rPr>
              <a:t> and </a:t>
            </a:r>
            <a:r>
              <a:rPr lang="en-US" sz="2000" dirty="0" err="1">
                <a:cs typeface="Arial" panose="020B0604020202020204" pitchFamily="34" charset="0"/>
              </a:rPr>
              <a:t>customer_id</a:t>
            </a:r>
            <a:r>
              <a:rPr lang="en-US" sz="2000" dirty="0">
                <a:cs typeface="Arial" panose="020B0604020202020204" pitchFamily="34" charset="0"/>
              </a:rPr>
              <a:t> from </a:t>
            </a:r>
            <a:r>
              <a:rPr lang="en-US" sz="2000" dirty="0" err="1">
                <a:cs typeface="Arial" panose="020B0604020202020204" pitchFamily="34" charset="0"/>
              </a:rPr>
              <a:t>tbl_customer</a:t>
            </a:r>
            <a:r>
              <a:rPr lang="en-US" sz="2000" dirty="0">
                <a:cs typeface="Arial" panose="020B0604020202020204" pitchFamily="34" charset="0"/>
              </a:rPr>
              <a:t> will be taken as </a:t>
            </a:r>
            <a:r>
              <a:rPr lang="en-US" sz="2000" dirty="0" err="1">
                <a:cs typeface="Arial" panose="020B0604020202020204" pitchFamily="34" charset="0"/>
              </a:rPr>
              <a:t>user_id</a:t>
            </a:r>
            <a:r>
              <a:rPr lang="en-US" sz="2000" dirty="0">
                <a:cs typeface="Arial" panose="020B0604020202020204" pitchFamily="34" charset="0"/>
              </a:rPr>
              <a:t> in </a:t>
            </a:r>
            <a:r>
              <a:rPr lang="en-US" sz="2000" dirty="0" err="1">
                <a:cs typeface="Arial" panose="020B0604020202020204" pitchFamily="34" charset="0"/>
              </a:rPr>
              <a:t>tbl_user</a:t>
            </a:r>
            <a:endParaRPr lang="en-US" sz="2000" dirty="0">
              <a:cs typeface="Arial" panose="020B0604020202020204" pitchFamily="34" charset="0"/>
            </a:endParaRPr>
          </a:p>
          <a:p>
            <a:pPr marL="342900" indent="-342900" algn="just">
              <a:lnSpc>
                <a:spcPct val="150000"/>
              </a:lnSpc>
              <a:buFont typeface="Arial" panose="020B0604020202020204" pitchFamily="34" charset="0"/>
              <a:buChar char="•"/>
            </a:pPr>
            <a:r>
              <a:rPr lang="en-US" sz="2000" dirty="0" err="1">
                <a:cs typeface="Arial" panose="020B0604020202020204" pitchFamily="34" charset="0"/>
              </a:rPr>
              <a:t>Tbl_seller</a:t>
            </a:r>
            <a:r>
              <a:rPr lang="en-US" sz="2000" dirty="0">
                <a:cs typeface="Arial" panose="020B0604020202020204" pitchFamily="34" charset="0"/>
              </a:rPr>
              <a:t> that has columns of </a:t>
            </a:r>
            <a:r>
              <a:rPr lang="en-US" sz="2000" dirty="0" err="1">
                <a:cs typeface="Arial" panose="020B0604020202020204" pitchFamily="34" charset="0"/>
              </a:rPr>
              <a:t>seller_id</a:t>
            </a:r>
            <a:r>
              <a:rPr lang="en-US" sz="2000" dirty="0">
                <a:cs typeface="Arial" panose="020B0604020202020204" pitchFamily="34" charset="0"/>
              </a:rPr>
              <a:t> as primary key, </a:t>
            </a:r>
            <a:r>
              <a:rPr lang="en-US" sz="2000" dirty="0" err="1">
                <a:cs typeface="Arial" panose="020B0604020202020204" pitchFamily="34" charset="0"/>
              </a:rPr>
              <a:t>full_name</a:t>
            </a:r>
            <a:r>
              <a:rPr lang="en-US" sz="2000" dirty="0">
                <a:cs typeface="Arial" panose="020B0604020202020204" pitchFamily="34" charset="0"/>
              </a:rPr>
              <a:t>, email and </a:t>
            </a:r>
            <a:r>
              <a:rPr lang="en-US" sz="2000" dirty="0" err="1">
                <a:cs typeface="Arial" panose="020B0604020202020204" pitchFamily="34" charset="0"/>
              </a:rPr>
              <a:t>phone_number</a:t>
            </a:r>
            <a:r>
              <a:rPr lang="en-US" sz="2000" dirty="0">
                <a:cs typeface="Arial" panose="020B0604020202020204" pitchFamily="34" charset="0"/>
              </a:rPr>
              <a:t>, </a:t>
            </a:r>
            <a:r>
              <a:rPr lang="en-US" sz="2000" dirty="0" err="1">
                <a:cs typeface="Arial" panose="020B0604020202020204" pitchFamily="34" charset="0"/>
              </a:rPr>
              <a:t>bank_account</a:t>
            </a:r>
            <a:r>
              <a:rPr lang="en-US" sz="2000" dirty="0">
                <a:cs typeface="Arial" panose="020B0604020202020204" pitchFamily="34" charset="0"/>
              </a:rPr>
              <a:t>.</a:t>
            </a:r>
          </a:p>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320D873C-EFD3-5763-96D4-396E0B2E1407}"/>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4369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8FB8E-4965-70AA-4E72-314130B94D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084D4D-4B0F-058A-6B72-D8E3308A0980}"/>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BCB32252-B7B3-1C9D-6999-9CB66B21A92D}"/>
              </a:ext>
            </a:extLst>
          </p:cNvPr>
          <p:cNvSpPr>
            <a:spLocks noGrp="1"/>
          </p:cNvSpPr>
          <p:nvPr>
            <p:ph type="subTitle" idx="1"/>
          </p:nvPr>
        </p:nvSpPr>
        <p:spPr>
          <a:xfrm>
            <a:off x="0" y="914400"/>
            <a:ext cx="12192000" cy="5397909"/>
          </a:xfrm>
        </p:spPr>
        <p:txBody>
          <a:bodyPr>
            <a:normAutofit/>
          </a:bodyPr>
          <a:lstStyle/>
          <a:p>
            <a:pPr marL="342900" indent="-342900" algn="just">
              <a:lnSpc>
                <a:spcPct val="150000"/>
              </a:lnSpc>
              <a:buFont typeface="Arial" panose="020B0604020202020204" pitchFamily="34" charset="0"/>
              <a:buChar char="•"/>
            </a:pPr>
            <a:r>
              <a:rPr lang="en-GB" sz="2000" dirty="0" err="1">
                <a:cs typeface="Arial" panose="020B0604020202020204" pitchFamily="34" charset="0"/>
              </a:rPr>
              <a:t>Tbl_customer</a:t>
            </a:r>
            <a:r>
              <a:rPr lang="en-GB" sz="2000" dirty="0">
                <a:cs typeface="Arial" panose="020B0604020202020204" pitchFamily="34" charset="0"/>
              </a:rPr>
              <a:t> will have columns of </a:t>
            </a:r>
            <a:r>
              <a:rPr lang="en-GB" sz="2000" dirty="0" err="1">
                <a:cs typeface="Arial" panose="020B0604020202020204" pitchFamily="34" charset="0"/>
              </a:rPr>
              <a:t>customer_id</a:t>
            </a:r>
            <a:r>
              <a:rPr lang="en-GB" sz="2000" dirty="0">
                <a:cs typeface="Arial" panose="020B0604020202020204" pitchFamily="34" charset="0"/>
              </a:rPr>
              <a:t> as primary key, </a:t>
            </a:r>
            <a:r>
              <a:rPr lang="en-GB" sz="2000" dirty="0" err="1">
                <a:cs typeface="Arial" panose="020B0604020202020204" pitchFamily="34" charset="0"/>
              </a:rPr>
              <a:t>full_name</a:t>
            </a:r>
            <a:r>
              <a:rPr lang="en-GB" sz="2000" dirty="0">
                <a:cs typeface="Arial" panose="020B0604020202020204" pitchFamily="34" charset="0"/>
              </a:rPr>
              <a:t>, </a:t>
            </a:r>
            <a:r>
              <a:rPr lang="en-GB" sz="2000" dirty="0" err="1">
                <a:cs typeface="Arial" panose="020B0604020202020204" pitchFamily="34" charset="0"/>
              </a:rPr>
              <a:t>phone_number</a:t>
            </a:r>
            <a:r>
              <a:rPr lang="en-GB" sz="2000" dirty="0">
                <a:cs typeface="Arial" panose="020B0604020202020204" pitchFamily="34" charset="0"/>
              </a:rPr>
              <a:t>, </a:t>
            </a:r>
            <a:r>
              <a:rPr lang="en-GB" sz="2000" dirty="0" err="1">
                <a:cs typeface="Arial" panose="020B0604020202020204" pitchFamily="34" charset="0"/>
              </a:rPr>
              <a:t>bank_account</a:t>
            </a:r>
            <a:r>
              <a:rPr lang="en-GB" sz="2000" dirty="0">
                <a:cs typeface="Arial" panose="020B0604020202020204" pitchFamily="34" charset="0"/>
              </a:rPr>
              <a:t>.</a:t>
            </a: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Tbl_product</a:t>
            </a:r>
            <a:r>
              <a:rPr lang="en-GB" sz="2000" dirty="0">
                <a:cs typeface="Arial" panose="020B0604020202020204" pitchFamily="34" charset="0"/>
              </a:rPr>
              <a:t> will have columns of </a:t>
            </a:r>
            <a:r>
              <a:rPr lang="en-GB" sz="2000" dirty="0" err="1">
                <a:cs typeface="Arial" panose="020B0604020202020204" pitchFamily="34" charset="0"/>
              </a:rPr>
              <a:t>product_id</a:t>
            </a:r>
            <a:r>
              <a:rPr lang="en-GB" sz="2000" dirty="0">
                <a:cs typeface="Arial" panose="020B0604020202020204" pitchFamily="34" charset="0"/>
              </a:rPr>
              <a:t> as primary key, name, </a:t>
            </a:r>
            <a:r>
              <a:rPr lang="en-GB" sz="2000" dirty="0" err="1">
                <a:cs typeface="Arial" panose="020B0604020202020204" pitchFamily="34" charset="0"/>
              </a:rPr>
              <a:t>brand_name</a:t>
            </a:r>
            <a:r>
              <a:rPr lang="en-GB" sz="2000" dirty="0">
                <a:cs typeface="Arial" panose="020B0604020202020204" pitchFamily="34" charset="0"/>
              </a:rPr>
              <a:t>, </a:t>
            </a:r>
            <a:r>
              <a:rPr lang="en-GB" sz="2000" dirty="0" err="1">
                <a:cs typeface="Arial" panose="020B0604020202020204" pitchFamily="34" charset="0"/>
              </a:rPr>
              <a:t>product_category</a:t>
            </a:r>
            <a:r>
              <a:rPr lang="en-GB" sz="2000" dirty="0">
                <a:cs typeface="Arial" panose="020B0604020202020204" pitchFamily="34" charset="0"/>
              </a:rPr>
              <a:t>, price.</a:t>
            </a: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Tbl_cart</a:t>
            </a:r>
            <a:r>
              <a:rPr lang="en-GB" sz="2000" dirty="0">
                <a:cs typeface="Arial" panose="020B0604020202020204" pitchFamily="34" charset="0"/>
              </a:rPr>
              <a:t> will have columns of </a:t>
            </a:r>
            <a:r>
              <a:rPr lang="en-GB" sz="2000" dirty="0" err="1">
                <a:cs typeface="Arial" panose="020B0604020202020204" pitchFamily="34" charset="0"/>
              </a:rPr>
              <a:t>cart_id</a:t>
            </a:r>
            <a:r>
              <a:rPr lang="en-GB" sz="2000" dirty="0">
                <a:cs typeface="Arial" panose="020B0604020202020204" pitchFamily="34" charset="0"/>
              </a:rPr>
              <a:t> as primary key, </a:t>
            </a:r>
            <a:r>
              <a:rPr lang="en-GB" sz="2000" dirty="0" err="1">
                <a:cs typeface="Arial" panose="020B0604020202020204" pitchFamily="34" charset="0"/>
              </a:rPr>
              <a:t>product_id</a:t>
            </a:r>
            <a:r>
              <a:rPr lang="en-GB" sz="2000" dirty="0">
                <a:cs typeface="Arial" panose="020B0604020202020204" pitchFamily="34" charset="0"/>
              </a:rPr>
              <a:t> as foreign key, </a:t>
            </a:r>
            <a:r>
              <a:rPr lang="en-GB" sz="2000" dirty="0" err="1">
                <a:cs typeface="Arial" panose="020B0604020202020204" pitchFamily="34" charset="0"/>
              </a:rPr>
              <a:t>customer_id</a:t>
            </a:r>
            <a:r>
              <a:rPr lang="en-GB" sz="2000" dirty="0">
                <a:cs typeface="Arial" panose="020B0604020202020204" pitchFamily="34" charset="0"/>
              </a:rPr>
              <a:t> as foreign key, </a:t>
            </a:r>
            <a:r>
              <a:rPr lang="en-GB" sz="2000" dirty="0" err="1">
                <a:cs typeface="Arial" panose="020B0604020202020204" pitchFamily="34" charset="0"/>
              </a:rPr>
              <a:t>quanity</a:t>
            </a:r>
            <a:r>
              <a:rPr lang="en-GB" sz="2000" dirty="0">
                <a:cs typeface="Arial" panose="020B0604020202020204" pitchFamily="34" charset="0"/>
              </a:rPr>
              <a:t>, </a:t>
            </a:r>
            <a:r>
              <a:rPr lang="en-GB" sz="2000" dirty="0" err="1">
                <a:cs typeface="Arial" panose="020B0604020202020204" pitchFamily="34" charset="0"/>
              </a:rPr>
              <a:t>total_price</a:t>
            </a:r>
            <a:r>
              <a:rPr lang="en-GB" sz="2000" dirty="0">
                <a:cs typeface="Arial" panose="020B0604020202020204" pitchFamily="34" charset="0"/>
              </a:rPr>
              <a:t>. </a:t>
            </a:r>
            <a:r>
              <a:rPr lang="en-GB" sz="2000" dirty="0" err="1">
                <a:cs typeface="Arial" panose="020B0604020202020204" pitchFamily="34" charset="0"/>
              </a:rPr>
              <a:t>Product_id</a:t>
            </a:r>
            <a:r>
              <a:rPr lang="en-GB" sz="2000" dirty="0">
                <a:cs typeface="Arial" panose="020B0604020202020204" pitchFamily="34" charset="0"/>
              </a:rPr>
              <a:t> and </a:t>
            </a:r>
            <a:r>
              <a:rPr lang="en-GB" sz="2000" dirty="0" err="1">
                <a:cs typeface="Arial" panose="020B0604020202020204" pitchFamily="34" charset="0"/>
              </a:rPr>
              <a:t>customer_id</a:t>
            </a:r>
            <a:r>
              <a:rPr lang="en-GB" sz="2000" dirty="0">
                <a:cs typeface="Arial" panose="020B0604020202020204" pitchFamily="34" charset="0"/>
              </a:rPr>
              <a:t> are used to relate </a:t>
            </a:r>
            <a:r>
              <a:rPr lang="en-GB" sz="2000" dirty="0" err="1">
                <a:cs typeface="Arial" panose="020B0604020202020204" pitchFamily="34" charset="0"/>
              </a:rPr>
              <a:t>tbl_cart</a:t>
            </a:r>
            <a:r>
              <a:rPr lang="en-GB" sz="2000" dirty="0">
                <a:cs typeface="Arial" panose="020B0604020202020204" pitchFamily="34" charset="0"/>
              </a:rPr>
              <a:t> with </a:t>
            </a:r>
            <a:r>
              <a:rPr lang="en-GB" sz="2000" dirty="0" err="1">
                <a:cs typeface="Arial" panose="020B0604020202020204" pitchFamily="34" charset="0"/>
              </a:rPr>
              <a:t>tbl_product</a:t>
            </a:r>
            <a:r>
              <a:rPr lang="en-GB" sz="2000" dirty="0">
                <a:cs typeface="Arial" panose="020B0604020202020204" pitchFamily="34" charset="0"/>
              </a:rPr>
              <a:t> and </a:t>
            </a:r>
            <a:r>
              <a:rPr lang="en-GB" sz="2000" dirty="0" err="1">
                <a:cs typeface="Arial" panose="020B0604020202020204" pitchFamily="34" charset="0"/>
              </a:rPr>
              <a:t>tbl_customer</a:t>
            </a:r>
            <a:r>
              <a:rPr lang="en-GB" sz="2000" dirty="0">
                <a:cs typeface="Arial" panose="020B0604020202020204" pitchFamily="34" charset="0"/>
              </a:rPr>
              <a:t> respectively.</a:t>
            </a:r>
          </a:p>
          <a:p>
            <a:pPr marL="342900" indent="-342900" algn="just">
              <a:lnSpc>
                <a:spcPct val="150000"/>
              </a:lnSpc>
              <a:buFont typeface="Arial" panose="020B0604020202020204" pitchFamily="34" charset="0"/>
              <a:buChar char="•"/>
            </a:pPr>
            <a:r>
              <a:rPr lang="en-GB" sz="2000" dirty="0" err="1">
                <a:cs typeface="Arial" panose="020B0604020202020204" pitchFamily="34" charset="0"/>
              </a:rPr>
              <a:t>Tbl_payment</a:t>
            </a:r>
            <a:r>
              <a:rPr lang="en-GB" sz="2000" dirty="0">
                <a:cs typeface="Arial" panose="020B0604020202020204" pitchFamily="34" charset="0"/>
              </a:rPr>
              <a:t> will have columns of </a:t>
            </a:r>
            <a:r>
              <a:rPr lang="en-GB" sz="2000" dirty="0" err="1">
                <a:cs typeface="Arial" panose="020B0604020202020204" pitchFamily="34" charset="0"/>
              </a:rPr>
              <a:t>payment_id</a:t>
            </a:r>
            <a:r>
              <a:rPr lang="en-GB" sz="2000" dirty="0">
                <a:cs typeface="Arial" panose="020B0604020202020204" pitchFamily="34" charset="0"/>
              </a:rPr>
              <a:t> as primary key, </a:t>
            </a:r>
            <a:r>
              <a:rPr lang="en-GB" sz="2000" dirty="0" err="1">
                <a:cs typeface="Arial" panose="020B0604020202020204" pitchFamily="34" charset="0"/>
              </a:rPr>
              <a:t>cart_id</a:t>
            </a:r>
            <a:r>
              <a:rPr lang="en-GB" sz="2000" dirty="0">
                <a:cs typeface="Arial" panose="020B0604020202020204" pitchFamily="34" charset="0"/>
              </a:rPr>
              <a:t> as foreign key, </a:t>
            </a:r>
            <a:r>
              <a:rPr lang="en-GB" sz="2000" dirty="0" err="1">
                <a:cs typeface="Arial" panose="020B0604020202020204" pitchFamily="34" charset="0"/>
              </a:rPr>
              <a:t>paymet_status</a:t>
            </a:r>
            <a:r>
              <a:rPr lang="en-GB" sz="2000" dirty="0">
                <a:cs typeface="Arial" panose="020B0604020202020204" pitchFamily="34" charset="0"/>
              </a:rPr>
              <a:t>. </a:t>
            </a:r>
          </a:p>
          <a:p>
            <a:pPr marL="342900" indent="-342900" algn="just">
              <a:lnSpc>
                <a:spcPct val="150000"/>
              </a:lnSpc>
              <a:buFont typeface="Arial" panose="020B0604020202020204" pitchFamily="34" charset="0"/>
              <a:buChar char="•"/>
            </a:pPr>
            <a:r>
              <a:rPr lang="en-GB" sz="2000" dirty="0" err="1">
                <a:cs typeface="Arial" panose="020B0604020202020204" pitchFamily="34" charset="0"/>
              </a:rPr>
              <a:t>Cart_id</a:t>
            </a:r>
            <a:r>
              <a:rPr lang="en-GB" sz="2000" dirty="0">
                <a:cs typeface="Arial" panose="020B0604020202020204" pitchFamily="34" charset="0"/>
              </a:rPr>
              <a:t> will used to relate </a:t>
            </a:r>
            <a:r>
              <a:rPr lang="en-GB" sz="2000" dirty="0" err="1">
                <a:cs typeface="Arial" panose="020B0604020202020204" pitchFamily="34" charset="0"/>
              </a:rPr>
              <a:t>tbl_payment</a:t>
            </a:r>
            <a:r>
              <a:rPr lang="en-GB" sz="2000" dirty="0">
                <a:cs typeface="Arial" panose="020B0604020202020204" pitchFamily="34" charset="0"/>
              </a:rPr>
              <a:t> with </a:t>
            </a:r>
            <a:r>
              <a:rPr lang="en-GB" sz="2000" dirty="0" err="1">
                <a:cs typeface="Arial" panose="020B0604020202020204" pitchFamily="34" charset="0"/>
              </a:rPr>
              <a:t>tbl_cart</a:t>
            </a:r>
            <a:r>
              <a:rPr lang="en-GB" sz="2000" dirty="0">
                <a:cs typeface="Arial" panose="020B0604020202020204" pitchFamily="34" charset="0"/>
              </a:rPr>
              <a:t>. </a:t>
            </a:r>
          </a:p>
          <a:p>
            <a:pPr marL="342900" indent="-342900" algn="just">
              <a:lnSpc>
                <a:spcPct val="150000"/>
              </a:lnSpc>
              <a:buFont typeface="Arial" panose="020B0604020202020204" pitchFamily="34" charset="0"/>
              <a:buChar char="•"/>
            </a:pPr>
            <a:r>
              <a:rPr lang="en-GB" sz="2000" dirty="0">
                <a:cs typeface="Arial" panose="020B0604020202020204" pitchFamily="34" charset="0"/>
              </a:rPr>
              <a:t>This helps to know who purchased the product, what is the quaintly of purchased product and cross </a:t>
            </a:r>
            <a:r>
              <a:rPr lang="en-GB" sz="2000" dirty="0" err="1">
                <a:cs typeface="Arial" panose="020B0604020202020204" pitchFamily="34" charset="0"/>
              </a:rPr>
              <a:t>checke</a:t>
            </a:r>
            <a:r>
              <a:rPr lang="en-GB" sz="2000" dirty="0">
                <a:cs typeface="Arial" panose="020B0604020202020204" pitchFamily="34" charset="0"/>
              </a:rPr>
              <a:t> whether the payment is completed or not.</a:t>
            </a: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A832744E-4D89-8A2E-28E8-557D1D754281}"/>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7552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03CA1-A5AB-E2CA-33A4-FD7DA6A3A8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E71F1D-4903-4046-A603-8D7F823D1B16}"/>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67998B05-D345-2A86-7B7E-713A603C12F4}"/>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dirty="0">
                <a:cs typeface="Arial" panose="020B0604020202020204" pitchFamily="34" charset="0"/>
              </a:rPr>
              <a:t>Draw the following high-level diagram for this system.</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Block diagram of the system (the project).</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ER diagram</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Use case diagram and</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sequence diagram.</a:t>
            </a:r>
          </a:p>
          <a:p>
            <a:pPr algn="just">
              <a:lnSpc>
                <a:spcPct val="150000"/>
              </a:lnSpc>
            </a:pPr>
            <a:r>
              <a:rPr lang="en-GB" sz="2600" dirty="0">
                <a:cs typeface="Arial" panose="020B0604020202020204" pitchFamily="34" charset="0"/>
              </a:rPr>
              <a:t>The system will allow seller and customer to access their respective page if their username and password provided on login page are correct. If the login password and username are incorrect, the system will redirect the seller or customer to login page.</a:t>
            </a:r>
          </a:p>
          <a:p>
            <a:pPr lvl="2" algn="just">
              <a:lnSpc>
                <a:spcPct val="150000"/>
              </a:lnSpc>
            </a:pPr>
            <a:endParaRPr lang="en-GB" sz="2000" dirty="0">
              <a:cs typeface="Arial" panose="020B0604020202020204" pitchFamily="34" charset="0"/>
            </a:endParaRPr>
          </a:p>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74770F12-B27D-BC4D-01B9-0114E28457BA}"/>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4928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9167C-0189-9FE0-D13A-2A5E3A4E25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AC2A53-3F4F-8CDC-B0E3-7AC9C1B7BDE6}"/>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2515C436-27C8-CE7A-232E-206CC643FE1B}"/>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dirty="0">
                <a:cs typeface="Arial" panose="020B0604020202020204" pitchFamily="34" charset="0"/>
              </a:rPr>
              <a:t>9. Let you want to design patient appointment and follow up system that will have the following pages and functionalities</a:t>
            </a:r>
          </a:p>
          <a:p>
            <a:pPr algn="just">
              <a:lnSpc>
                <a:spcPct val="150000"/>
              </a:lnSpc>
            </a:pPr>
            <a:r>
              <a:rPr lang="en-GB" sz="2000" b="1" dirty="0">
                <a:cs typeface="Arial" panose="020B0604020202020204" pitchFamily="34" charset="0"/>
              </a:rPr>
              <a:t>Pages </a:t>
            </a:r>
          </a:p>
          <a:p>
            <a:pPr marL="342900" indent="-342900" algn="just">
              <a:lnSpc>
                <a:spcPct val="150000"/>
              </a:lnSpc>
              <a:buFont typeface="Arial" panose="020B0604020202020204" pitchFamily="34" charset="0"/>
              <a:buChar char="•"/>
            </a:pPr>
            <a:r>
              <a:rPr lang="en-GB" sz="2000" dirty="0">
                <a:cs typeface="Arial" panose="020B0604020202020204" pitchFamily="34" charset="0"/>
              </a:rPr>
              <a:t>Login page</a:t>
            </a:r>
          </a:p>
          <a:p>
            <a:pPr marL="342900" indent="-342900" algn="just">
              <a:lnSpc>
                <a:spcPct val="150000"/>
              </a:lnSpc>
              <a:buFont typeface="Arial" panose="020B0604020202020204" pitchFamily="34" charset="0"/>
              <a:buChar char="•"/>
            </a:pPr>
            <a:r>
              <a:rPr lang="en-GB" sz="2000" dirty="0">
                <a:cs typeface="Arial" panose="020B0604020202020204" pitchFamily="34" charset="0"/>
              </a:rPr>
              <a:t>Patients page</a:t>
            </a:r>
          </a:p>
          <a:p>
            <a:pPr marL="342900" indent="-342900" algn="just">
              <a:lnSpc>
                <a:spcPct val="150000"/>
              </a:lnSpc>
              <a:buFont typeface="Arial" panose="020B0604020202020204" pitchFamily="34" charset="0"/>
              <a:buChar char="•"/>
            </a:pPr>
            <a:r>
              <a:rPr lang="en-GB" sz="2000" dirty="0">
                <a:cs typeface="Arial" panose="020B0604020202020204" pitchFamily="34" charset="0"/>
              </a:rPr>
              <a:t>Admin page:</a:t>
            </a:r>
          </a:p>
          <a:p>
            <a:pPr marL="342900" indent="-342900" algn="just">
              <a:lnSpc>
                <a:spcPct val="150000"/>
              </a:lnSpc>
              <a:buFont typeface="Arial" panose="020B0604020202020204" pitchFamily="34" charset="0"/>
              <a:buChar char="•"/>
            </a:pPr>
            <a:r>
              <a:rPr lang="en-GB" sz="2000" dirty="0">
                <a:cs typeface="Arial" panose="020B0604020202020204" pitchFamily="34" charset="0"/>
              </a:rPr>
              <a:t>Doctors page</a:t>
            </a:r>
          </a:p>
          <a:p>
            <a:pPr marL="342900" indent="-342900" algn="just">
              <a:lnSpc>
                <a:spcPct val="150000"/>
              </a:lnSpc>
              <a:buFont typeface="Arial" panose="020B0604020202020204" pitchFamily="34" charset="0"/>
              <a:buChar char="•"/>
            </a:pPr>
            <a:r>
              <a:rPr lang="en-GB" sz="2000" dirty="0">
                <a:cs typeface="Arial" panose="020B0604020202020204" pitchFamily="34" charset="0"/>
              </a:rPr>
              <a:t>Recorder page and</a:t>
            </a:r>
          </a:p>
          <a:p>
            <a:pPr marL="342900" indent="-342900" algn="just">
              <a:lnSpc>
                <a:spcPct val="150000"/>
              </a:lnSpc>
              <a:buFont typeface="Arial" panose="020B0604020202020204" pitchFamily="34" charset="0"/>
              <a:buChar char="•"/>
            </a:pPr>
            <a:r>
              <a:rPr lang="en-GB" sz="2000" dirty="0">
                <a:cs typeface="Arial" panose="020B0604020202020204" pitchFamily="34" charset="0"/>
              </a:rPr>
              <a:t>Pharmacist page</a:t>
            </a:r>
          </a:p>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5669DE03-BBDB-8A91-746B-207A1432749D}"/>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57BDE7D9-E3D4-3CEA-1F0C-8C80830F7935}"/>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3477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28AAC-FEA5-F473-CE2E-1E8FA8A0F5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DD8BA4-BE31-7D74-FD06-AC89FF3DC3EB}"/>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4C70D518-416F-87EE-AE4F-702165A46E1F}"/>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dirty="0">
                <a:cs typeface="Arial" panose="020B0604020202020204" pitchFamily="34" charset="0"/>
              </a:rPr>
              <a:t>Users of the system</a:t>
            </a:r>
          </a:p>
          <a:p>
            <a:pPr algn="just">
              <a:lnSpc>
                <a:spcPct val="150000"/>
              </a:lnSpc>
            </a:pPr>
            <a:r>
              <a:rPr lang="en-GB" sz="2000" b="1" dirty="0">
                <a:cs typeface="Arial" panose="020B0604020202020204" pitchFamily="34" charset="0"/>
              </a:rPr>
              <a:t>Patients  </a:t>
            </a:r>
          </a:p>
          <a:p>
            <a:pPr marL="342900" indent="-342900" algn="just">
              <a:lnSpc>
                <a:spcPct val="150000"/>
              </a:lnSpc>
              <a:buFont typeface="Arial" panose="020B0604020202020204" pitchFamily="34" charset="0"/>
              <a:buChar char="•"/>
            </a:pPr>
            <a:r>
              <a:rPr lang="en-GB" sz="2000" dirty="0">
                <a:cs typeface="Arial" panose="020B0604020202020204" pitchFamily="34" charset="0"/>
              </a:rPr>
              <a:t>Patients can do the following activities</a:t>
            </a:r>
          </a:p>
          <a:p>
            <a:pPr marL="342900" indent="-342900" algn="just">
              <a:lnSpc>
                <a:spcPct val="150000"/>
              </a:lnSpc>
              <a:buFont typeface="Arial" panose="020B0604020202020204" pitchFamily="34" charset="0"/>
              <a:buChar char="•"/>
            </a:pPr>
            <a:r>
              <a:rPr lang="en-GB" sz="2000" dirty="0">
                <a:cs typeface="Arial" panose="020B0604020202020204" pitchFamily="34" charset="0"/>
              </a:rPr>
              <a:t>View their treatment history including type of disease they encountered and respective remedial drugs</a:t>
            </a:r>
          </a:p>
          <a:p>
            <a:pPr marL="342900" indent="-342900" algn="just">
              <a:lnSpc>
                <a:spcPct val="150000"/>
              </a:lnSpc>
              <a:buFont typeface="Arial" panose="020B0604020202020204" pitchFamily="34" charset="0"/>
              <a:buChar char="•"/>
            </a:pPr>
            <a:r>
              <a:rPr lang="en-GB" sz="2000" dirty="0">
                <a:cs typeface="Arial" panose="020B0604020202020204" pitchFamily="34" charset="0"/>
              </a:rPr>
              <a:t>View appointment date</a:t>
            </a:r>
          </a:p>
          <a:p>
            <a:pPr marL="342900" indent="-342900" algn="just">
              <a:lnSpc>
                <a:spcPct val="150000"/>
              </a:lnSpc>
              <a:buFont typeface="Arial" panose="020B0604020202020204" pitchFamily="34" charset="0"/>
              <a:buChar char="•"/>
            </a:pPr>
            <a:r>
              <a:rPr lang="en-GB" sz="2000" dirty="0">
                <a:cs typeface="Arial" panose="020B0604020202020204" pitchFamily="34" charset="0"/>
              </a:rPr>
              <a:t>Report symptoms if necessary</a:t>
            </a:r>
          </a:p>
          <a:p>
            <a:pPr algn="just">
              <a:lnSpc>
                <a:spcPct val="150000"/>
              </a:lnSpc>
            </a:pPr>
            <a:r>
              <a:rPr lang="en-GB" sz="2000" b="1" dirty="0">
                <a:cs typeface="Arial" panose="020B0604020202020204" pitchFamily="34" charset="0"/>
              </a:rPr>
              <a:t>Doctors</a:t>
            </a:r>
          </a:p>
          <a:p>
            <a:pPr marL="342900" indent="-342900" algn="just">
              <a:lnSpc>
                <a:spcPct val="150000"/>
              </a:lnSpc>
              <a:buFont typeface="Arial" panose="020B0604020202020204" pitchFamily="34" charset="0"/>
              <a:buChar char="•"/>
            </a:pPr>
            <a:r>
              <a:rPr lang="en-GB" sz="2000" dirty="0">
                <a:cs typeface="Arial" panose="020B0604020202020204" pitchFamily="34" charset="0"/>
              </a:rPr>
              <a:t>Doctors can view the reported symptoms from the patients and give appointment for next follow up.</a:t>
            </a:r>
          </a:p>
          <a:p>
            <a:pPr marL="342900" indent="-342900" algn="just">
              <a:lnSpc>
                <a:spcPct val="150000"/>
              </a:lnSpc>
              <a:buFont typeface="Arial" panose="020B0604020202020204" pitchFamily="34" charset="0"/>
              <a:buChar char="•"/>
            </a:pPr>
            <a:r>
              <a:rPr lang="en-GB" sz="2000" dirty="0">
                <a:cs typeface="Arial" panose="020B0604020202020204" pitchFamily="34" charset="0"/>
              </a:rPr>
              <a:t>Register patient history and order appropriate laboratory test and medicine (drug)</a:t>
            </a:r>
          </a:p>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D5B527D4-ACEF-D5AF-8764-EF7E02EBE0DB}"/>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F637F62A-9125-9AF1-536D-92A6F6EC3D5E}"/>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998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E39D8-B84E-4899-9BC2-4EE4FE00F1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F88E4-B317-8C66-6E3C-14A0223514E1}"/>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1277D53D-0C63-EF3F-D8AC-230309AF623D}"/>
              </a:ext>
            </a:extLst>
          </p:cNvPr>
          <p:cNvSpPr>
            <a:spLocks noGrp="1"/>
          </p:cNvSpPr>
          <p:nvPr>
            <p:ph type="subTitle" idx="1"/>
          </p:nvPr>
        </p:nvSpPr>
        <p:spPr>
          <a:xfrm>
            <a:off x="0" y="914400"/>
            <a:ext cx="12192000" cy="5397909"/>
          </a:xfrm>
        </p:spPr>
        <p:txBody>
          <a:bodyPr>
            <a:normAutofit lnSpcReduction="10000"/>
          </a:bodyPr>
          <a:lstStyle/>
          <a:p>
            <a:pPr algn="just"/>
            <a:r>
              <a:rPr lang="en-GB" b="1" dirty="0">
                <a:latin typeface="Arial" panose="020B0604020202020204" pitchFamily="34" charset="0"/>
                <a:cs typeface="Arial" panose="020B0604020202020204" pitchFamily="34" charset="0"/>
              </a:rPr>
              <a:t>ER (entity relationship) diagram</a:t>
            </a:r>
          </a:p>
          <a:p>
            <a:pPr marL="285750" indent="-285750" algn="just">
              <a:lnSpc>
                <a:spcPct val="150000"/>
              </a:lnSpc>
              <a:buFont typeface="Arial" panose="020B0604020202020204" pitchFamily="34" charset="0"/>
              <a:buChar char="•"/>
            </a:pPr>
            <a:r>
              <a:rPr lang="en-GB" i="0" dirty="0">
                <a:solidFill>
                  <a:srgbClr val="000000"/>
                </a:solidFill>
                <a:effectLst/>
              </a:rPr>
              <a:t>ER </a:t>
            </a:r>
            <a:r>
              <a:rPr lang="en-GB" i="1" dirty="0">
                <a:solidFill>
                  <a:srgbClr val="000000"/>
                </a:solidFill>
                <a:effectLst/>
              </a:rPr>
              <a:t>model</a:t>
            </a:r>
            <a:r>
              <a:rPr lang="en-GB" i="0" dirty="0">
                <a:solidFill>
                  <a:srgbClr val="000000"/>
                </a:solidFill>
                <a:effectLst/>
              </a:rPr>
              <a:t>, also called an </a:t>
            </a:r>
            <a:r>
              <a:rPr lang="en-GB" b="1" i="1" dirty="0">
                <a:solidFill>
                  <a:srgbClr val="000000"/>
                </a:solidFill>
                <a:effectLst/>
              </a:rPr>
              <a:t>entity-relationship</a:t>
            </a:r>
            <a:r>
              <a:rPr lang="en-GB" i="1" dirty="0">
                <a:solidFill>
                  <a:srgbClr val="000000"/>
                </a:solidFill>
                <a:effectLst/>
              </a:rPr>
              <a:t> (ER) diagram</a:t>
            </a:r>
            <a:endParaRPr lang="en-GB" i="0" dirty="0">
              <a:solidFill>
                <a:srgbClr val="000000"/>
              </a:solidFill>
              <a:effectLst/>
            </a:endParaRPr>
          </a:p>
          <a:p>
            <a:pPr marL="285750" indent="-285750" algn="just">
              <a:lnSpc>
                <a:spcPct val="150000"/>
              </a:lnSpc>
              <a:buFont typeface="Arial" panose="020B0604020202020204" pitchFamily="34" charset="0"/>
              <a:buChar char="•"/>
            </a:pPr>
            <a:r>
              <a:rPr lang="en-GB" dirty="0">
                <a:solidFill>
                  <a:srgbClr val="000000"/>
                </a:solidFill>
              </a:rPr>
              <a:t>it</a:t>
            </a:r>
            <a:r>
              <a:rPr lang="en-GB" i="0" dirty="0">
                <a:solidFill>
                  <a:srgbClr val="000000"/>
                </a:solidFill>
                <a:effectLst/>
              </a:rPr>
              <a:t> is a </a:t>
            </a:r>
            <a:r>
              <a:rPr lang="en-GB" b="1" i="0" dirty="0">
                <a:solidFill>
                  <a:srgbClr val="000000"/>
                </a:solidFill>
                <a:effectLst/>
              </a:rPr>
              <a:t>graphical</a:t>
            </a:r>
            <a:r>
              <a:rPr lang="en-GB" i="0" dirty="0">
                <a:solidFill>
                  <a:srgbClr val="000000"/>
                </a:solidFill>
                <a:effectLst/>
              </a:rPr>
              <a:t> representation of </a:t>
            </a:r>
            <a:r>
              <a:rPr lang="en-GB" b="1" i="0" dirty="0">
                <a:solidFill>
                  <a:srgbClr val="000000"/>
                </a:solidFill>
                <a:effectLst/>
              </a:rPr>
              <a:t>entities</a:t>
            </a:r>
            <a:r>
              <a:rPr lang="en-GB" i="0" dirty="0">
                <a:solidFill>
                  <a:srgbClr val="000000"/>
                </a:solidFill>
                <a:effectLst/>
              </a:rPr>
              <a:t> and their relationships to each other</a:t>
            </a:r>
          </a:p>
          <a:p>
            <a:pPr marL="285750" indent="-285750" algn="just">
              <a:lnSpc>
                <a:spcPct val="150000"/>
              </a:lnSpc>
              <a:buFont typeface="Arial" panose="020B0604020202020204" pitchFamily="34" charset="0"/>
              <a:buChar char="•"/>
            </a:pPr>
            <a:r>
              <a:rPr lang="en-GB" i="0" dirty="0">
                <a:solidFill>
                  <a:srgbClr val="000000"/>
                </a:solidFill>
                <a:effectLst/>
              </a:rPr>
              <a:t>typically used in computing in regard to the organization of data within databases or information systems. </a:t>
            </a:r>
          </a:p>
          <a:p>
            <a:pPr marL="285750" indent="-285750" algn="just">
              <a:lnSpc>
                <a:spcPct val="150000"/>
              </a:lnSpc>
              <a:buFont typeface="Arial" panose="020B0604020202020204" pitchFamily="34" charset="0"/>
              <a:buChar char="•"/>
            </a:pPr>
            <a:r>
              <a:rPr lang="en-GB" i="0" dirty="0">
                <a:solidFill>
                  <a:srgbClr val="000000"/>
                </a:solidFill>
                <a:effectLst/>
              </a:rPr>
              <a:t>An entity relationship diagram (ERD) shows the relationships of entity sets stored in a database. </a:t>
            </a:r>
          </a:p>
          <a:p>
            <a:pPr marL="285750" indent="-285750" algn="just">
              <a:lnSpc>
                <a:spcPct val="150000"/>
              </a:lnSpc>
              <a:buFont typeface="Arial" panose="020B0604020202020204" pitchFamily="34" charset="0"/>
              <a:buChar char="•"/>
            </a:pPr>
            <a:r>
              <a:rPr lang="en-GB" i="0" dirty="0">
                <a:solidFill>
                  <a:srgbClr val="000000"/>
                </a:solidFill>
                <a:effectLst/>
              </a:rPr>
              <a:t>An entity in this context is a component of data or concept about which data is stored.</a:t>
            </a:r>
          </a:p>
          <a:p>
            <a:pPr algn="just"/>
            <a:br>
              <a:rPr lang="en-GB" sz="1800" i="0" dirty="0">
                <a:solidFill>
                  <a:srgbClr val="000000"/>
                </a:solidFill>
                <a:effectLst/>
              </a:rPr>
            </a:br>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66985686-EB99-80FD-5414-A29076735958}"/>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41690428"/>
                  </a:ext>
                </a:extLst>
              </a:tr>
            </a:tbl>
          </a:graphicData>
        </a:graphic>
      </p:graphicFrame>
      <p:cxnSp>
        <p:nvCxnSpPr>
          <p:cNvPr id="7" name="Straight Connector 6">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3134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C7B5D-FC11-34D2-29D4-210C1A9CCB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CCAEB7-184A-476E-DEB5-C76EC634DE68}"/>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838CD7E9-4DA1-A33B-70C6-0C4DEBA65B2B}"/>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b="1" dirty="0">
                <a:cs typeface="Arial" panose="020B0604020202020204" pitchFamily="34" charset="0"/>
              </a:rPr>
              <a:t>Recorder</a:t>
            </a:r>
          </a:p>
          <a:p>
            <a:pPr algn="just">
              <a:lnSpc>
                <a:spcPct val="150000"/>
              </a:lnSpc>
            </a:pPr>
            <a:r>
              <a:rPr lang="en-GB" dirty="0">
                <a:cs typeface="Arial" panose="020B0604020202020204" pitchFamily="34" charset="0"/>
              </a:rPr>
              <a:t>Recorder can register patient information including record number </a:t>
            </a:r>
          </a:p>
          <a:p>
            <a:pPr algn="just">
              <a:lnSpc>
                <a:spcPct val="150000"/>
              </a:lnSpc>
            </a:pPr>
            <a:r>
              <a:rPr lang="en-GB" b="1" dirty="0">
                <a:cs typeface="Arial" panose="020B0604020202020204" pitchFamily="34" charset="0"/>
              </a:rPr>
              <a:t>Pharmacist </a:t>
            </a:r>
          </a:p>
          <a:p>
            <a:pPr marL="457200" indent="-457200" algn="just">
              <a:lnSpc>
                <a:spcPct val="150000"/>
              </a:lnSpc>
              <a:buFont typeface="Arial" panose="020B0604020202020204" pitchFamily="34" charset="0"/>
              <a:buChar char="•"/>
            </a:pPr>
            <a:r>
              <a:rPr lang="en-GB" dirty="0">
                <a:cs typeface="Arial" panose="020B0604020202020204" pitchFamily="34" charset="0"/>
              </a:rPr>
              <a:t>Pharmacist can view the patient history settled by doctor</a:t>
            </a:r>
          </a:p>
          <a:p>
            <a:pPr marL="457200" indent="-457200" algn="just">
              <a:lnSpc>
                <a:spcPct val="150000"/>
              </a:lnSpc>
              <a:buFont typeface="Arial" panose="020B0604020202020204" pitchFamily="34" charset="0"/>
              <a:buChar char="•"/>
            </a:pPr>
            <a:r>
              <a:rPr lang="en-GB" dirty="0">
                <a:cs typeface="Arial" panose="020B0604020202020204" pitchFamily="34" charset="0"/>
              </a:rPr>
              <a:t>According to the history, the pharmacist will give drug for the patient</a:t>
            </a:r>
          </a:p>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8691A3B2-668C-B843-06BF-3AFC8353F17C}"/>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5D0C0D01-2B97-C9B1-1385-33EE50E516B8}"/>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1674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6AB36-FB8B-ACBD-F547-A66FCB98D79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01A0D6-270B-644B-1808-5BA65880DA52}"/>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E1561A73-105E-FA5E-D146-7B0375C15499}"/>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dirty="0">
                <a:cs typeface="Arial" panose="020B0604020202020204" pitchFamily="34" charset="0"/>
              </a:rPr>
              <a:t> the system will have the following tables</a:t>
            </a:r>
          </a:p>
          <a:p>
            <a:pPr algn="just">
              <a:lnSpc>
                <a:spcPct val="150000"/>
              </a:lnSpc>
            </a:pPr>
            <a:r>
              <a:rPr lang="en-GB" sz="2000" dirty="0" err="1">
                <a:cs typeface="Arial" panose="020B0604020202020204" pitchFamily="34" charset="0"/>
              </a:rPr>
              <a:t>Tbl_users</a:t>
            </a:r>
            <a:r>
              <a:rPr lang="en-GB" sz="2000" dirty="0">
                <a:cs typeface="Arial" panose="020B0604020202020204" pitchFamily="34" charset="0"/>
              </a:rPr>
              <a:t>: has id, </a:t>
            </a:r>
            <a:r>
              <a:rPr lang="en-GB" sz="2000" dirty="0" err="1">
                <a:cs typeface="Arial" panose="020B0604020202020204" pitchFamily="34" charset="0"/>
              </a:rPr>
              <a:t>user_id</a:t>
            </a:r>
            <a:r>
              <a:rPr lang="en-GB" sz="2000" dirty="0">
                <a:cs typeface="Arial" panose="020B0604020202020204" pitchFamily="34" charset="0"/>
              </a:rPr>
              <a:t>, username and password columns</a:t>
            </a:r>
          </a:p>
          <a:p>
            <a:pPr algn="just">
              <a:lnSpc>
                <a:spcPct val="150000"/>
              </a:lnSpc>
            </a:pPr>
            <a:r>
              <a:rPr lang="en-GB" sz="2000" dirty="0" err="1">
                <a:cs typeface="Arial" panose="020B0604020202020204" pitchFamily="34" charset="0"/>
              </a:rPr>
              <a:t>Tbl_patients</a:t>
            </a:r>
            <a:r>
              <a:rPr lang="en-GB" sz="2000" dirty="0">
                <a:cs typeface="Arial" panose="020B0604020202020204" pitchFamily="34" charset="0"/>
              </a:rPr>
              <a:t>: has </a:t>
            </a:r>
            <a:r>
              <a:rPr lang="en-GB" sz="2000" dirty="0" err="1">
                <a:cs typeface="Arial" panose="020B0604020202020204" pitchFamily="34" charset="0"/>
              </a:rPr>
              <a:t>p_id</a:t>
            </a:r>
            <a:r>
              <a:rPr lang="en-GB" sz="2000" dirty="0">
                <a:cs typeface="Arial" panose="020B0604020202020204" pitchFamily="34" charset="0"/>
              </a:rPr>
              <a:t>, full name, address, age and gender columns</a:t>
            </a:r>
          </a:p>
          <a:p>
            <a:pPr algn="just">
              <a:lnSpc>
                <a:spcPct val="150000"/>
              </a:lnSpc>
            </a:pPr>
            <a:r>
              <a:rPr lang="en-GB" sz="2000" dirty="0" err="1">
                <a:cs typeface="Arial" panose="020B0604020202020204" pitchFamily="34" charset="0"/>
              </a:rPr>
              <a:t>Tbl_doctors</a:t>
            </a:r>
            <a:r>
              <a:rPr lang="en-GB" sz="2000" dirty="0">
                <a:cs typeface="Arial" panose="020B0604020202020204" pitchFamily="34" charset="0"/>
              </a:rPr>
              <a:t>: has </a:t>
            </a:r>
            <a:r>
              <a:rPr lang="en-GB" sz="2000" dirty="0" err="1">
                <a:cs typeface="Arial" panose="020B0604020202020204" pitchFamily="34" charset="0"/>
              </a:rPr>
              <a:t>d_id</a:t>
            </a:r>
            <a:r>
              <a:rPr lang="en-GB" sz="2000" dirty="0">
                <a:cs typeface="Arial" panose="020B0604020202020204" pitchFamily="34" charset="0"/>
              </a:rPr>
              <a:t>, full name and specialization columns</a:t>
            </a:r>
          </a:p>
          <a:p>
            <a:pPr algn="just">
              <a:lnSpc>
                <a:spcPct val="150000"/>
              </a:lnSpc>
            </a:pPr>
            <a:r>
              <a:rPr lang="en-GB" sz="2000" dirty="0" err="1">
                <a:cs typeface="Arial" panose="020B0604020202020204" pitchFamily="34" charset="0"/>
              </a:rPr>
              <a:t>Tbl_pharmacist</a:t>
            </a:r>
            <a:r>
              <a:rPr lang="en-GB" sz="2000" dirty="0">
                <a:cs typeface="Arial" panose="020B0604020202020204" pitchFamily="34" charset="0"/>
              </a:rPr>
              <a:t>: has </a:t>
            </a:r>
            <a:r>
              <a:rPr lang="en-GB" sz="2000" dirty="0" err="1">
                <a:cs typeface="Arial" panose="020B0604020202020204" pitchFamily="34" charset="0"/>
              </a:rPr>
              <a:t>pha_id</a:t>
            </a:r>
            <a:r>
              <a:rPr lang="en-GB" sz="2000" dirty="0">
                <a:cs typeface="Arial" panose="020B0604020202020204" pitchFamily="34" charset="0"/>
              </a:rPr>
              <a:t>, full name and specialization columns</a:t>
            </a:r>
          </a:p>
          <a:p>
            <a:pPr algn="just">
              <a:lnSpc>
                <a:spcPct val="150000"/>
              </a:lnSpc>
            </a:pPr>
            <a:r>
              <a:rPr lang="en-GB" sz="2000" dirty="0" err="1">
                <a:cs typeface="Arial" panose="020B0604020202020204" pitchFamily="34" charset="0"/>
              </a:rPr>
              <a:t>Tbl_recorder</a:t>
            </a:r>
            <a:r>
              <a:rPr lang="en-GB" sz="2000" dirty="0">
                <a:cs typeface="Arial" panose="020B0604020202020204" pitchFamily="34" charset="0"/>
              </a:rPr>
              <a:t>: has </a:t>
            </a:r>
            <a:r>
              <a:rPr lang="en-GB" sz="2000" dirty="0" err="1">
                <a:cs typeface="Arial" panose="020B0604020202020204" pitchFamily="34" charset="0"/>
              </a:rPr>
              <a:t>r_id</a:t>
            </a:r>
            <a:r>
              <a:rPr lang="en-GB" sz="2000" dirty="0">
                <a:cs typeface="Arial" panose="020B0604020202020204" pitchFamily="34" charset="0"/>
              </a:rPr>
              <a:t>, full name</a:t>
            </a:r>
          </a:p>
          <a:p>
            <a:pPr algn="just">
              <a:lnSpc>
                <a:spcPct val="150000"/>
              </a:lnSpc>
            </a:pPr>
            <a:r>
              <a:rPr lang="en-GB" sz="2000" dirty="0" err="1">
                <a:cs typeface="Arial" panose="020B0604020202020204" pitchFamily="34" charset="0"/>
              </a:rPr>
              <a:t>Tbl_p_history</a:t>
            </a:r>
            <a:r>
              <a:rPr lang="en-GB" sz="2000" dirty="0">
                <a:cs typeface="Arial" panose="020B0604020202020204" pitchFamily="34" charset="0"/>
              </a:rPr>
              <a:t>: has id, </a:t>
            </a:r>
            <a:r>
              <a:rPr lang="en-GB" sz="2000" dirty="0" err="1">
                <a:cs typeface="Arial" panose="020B0604020202020204" pitchFamily="34" charset="0"/>
              </a:rPr>
              <a:t>patient_id</a:t>
            </a:r>
            <a:r>
              <a:rPr lang="en-GB" sz="2000" dirty="0">
                <a:cs typeface="Arial" panose="020B0604020202020204" pitchFamily="34" charset="0"/>
              </a:rPr>
              <a:t>, </a:t>
            </a:r>
            <a:r>
              <a:rPr lang="en-GB" sz="2000" dirty="0" err="1">
                <a:cs typeface="Arial" panose="020B0604020202020204" pitchFamily="34" charset="0"/>
              </a:rPr>
              <a:t>doctor_id</a:t>
            </a:r>
            <a:r>
              <a:rPr lang="en-GB" sz="2000" dirty="0">
                <a:cs typeface="Arial" panose="020B0604020202020204" pitchFamily="34" charset="0"/>
              </a:rPr>
              <a:t>, disease, ordered drug and utilization instruction columns</a:t>
            </a:r>
          </a:p>
          <a:p>
            <a:pPr algn="just">
              <a:lnSpc>
                <a:spcPct val="150000"/>
              </a:lnSpc>
            </a:pPr>
            <a:r>
              <a:rPr lang="en-GB" sz="2000" dirty="0" err="1">
                <a:cs typeface="Arial" panose="020B0604020202020204" pitchFamily="34" charset="0"/>
              </a:rPr>
              <a:t>Tbl_appointment</a:t>
            </a:r>
            <a:r>
              <a:rPr lang="en-GB" sz="2000" dirty="0">
                <a:cs typeface="Arial" panose="020B0604020202020204" pitchFamily="34" charset="0"/>
              </a:rPr>
              <a:t> : has id, </a:t>
            </a:r>
            <a:r>
              <a:rPr lang="en-GB" sz="2000" dirty="0" err="1">
                <a:cs typeface="Arial" panose="020B0604020202020204" pitchFamily="34" charset="0"/>
              </a:rPr>
              <a:t>patient_id</a:t>
            </a:r>
            <a:r>
              <a:rPr lang="en-GB" sz="2000" dirty="0">
                <a:cs typeface="Arial" panose="020B0604020202020204" pitchFamily="34" charset="0"/>
              </a:rPr>
              <a:t>, </a:t>
            </a:r>
            <a:r>
              <a:rPr lang="en-GB" sz="2000" dirty="0" err="1">
                <a:cs typeface="Arial" panose="020B0604020202020204" pitchFamily="34" charset="0"/>
              </a:rPr>
              <a:t>doctor_id</a:t>
            </a:r>
            <a:r>
              <a:rPr lang="en-GB" sz="2000" dirty="0">
                <a:cs typeface="Arial" panose="020B0604020202020204" pitchFamily="34" charset="0"/>
              </a:rPr>
              <a:t> and date</a:t>
            </a: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3A1EE833-1D95-DBC1-44AF-6112D377D869}"/>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9159571B-7FCF-6E3B-799F-FDDA931DC60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1360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C7499-0BB8-889D-3CBA-4EA5FDAC08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384B2E-7354-77F8-7AFC-33BE54FF7E38}"/>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F76E94F7-7D97-7D3D-3F60-D5F4C112EE70}"/>
              </a:ext>
            </a:extLst>
          </p:cNvPr>
          <p:cNvSpPr>
            <a:spLocks noGrp="1"/>
          </p:cNvSpPr>
          <p:nvPr>
            <p:ph type="subTitle" idx="1"/>
          </p:nvPr>
        </p:nvSpPr>
        <p:spPr>
          <a:xfrm>
            <a:off x="0" y="914400"/>
            <a:ext cx="12192000" cy="5397909"/>
          </a:xfrm>
        </p:spPr>
        <p:txBody>
          <a:bodyPr>
            <a:normAutofit/>
          </a:bodyPr>
          <a:lstStyle/>
          <a:p>
            <a:pPr marL="342900" indent="-342900" algn="just">
              <a:lnSpc>
                <a:spcPct val="150000"/>
              </a:lnSpc>
              <a:buFont typeface="Arial" panose="020B0604020202020204" pitchFamily="34" charset="0"/>
              <a:buChar char="•"/>
            </a:pPr>
            <a:r>
              <a:rPr lang="en-GB" sz="2000" dirty="0">
                <a:cs typeface="Arial" panose="020B0604020202020204" pitchFamily="34" charset="0"/>
              </a:rPr>
              <a:t> </a:t>
            </a:r>
            <a:r>
              <a:rPr lang="en-GB" sz="2000" dirty="0" err="1">
                <a:cs typeface="Arial" panose="020B0604020202020204" pitchFamily="34" charset="0"/>
              </a:rPr>
              <a:t>user_id</a:t>
            </a:r>
            <a:r>
              <a:rPr lang="en-GB" sz="2000" dirty="0">
                <a:cs typeface="Arial" panose="020B0604020202020204" pitchFamily="34" charset="0"/>
              </a:rPr>
              <a:t> in </a:t>
            </a:r>
            <a:r>
              <a:rPr lang="en-GB" sz="2000" dirty="0" err="1">
                <a:cs typeface="Arial" panose="020B0604020202020204" pitchFamily="34" charset="0"/>
              </a:rPr>
              <a:t>tbl_users</a:t>
            </a:r>
            <a:r>
              <a:rPr lang="en-GB" sz="2000" dirty="0">
                <a:cs typeface="Arial" panose="020B0604020202020204" pitchFamily="34" charset="0"/>
              </a:rPr>
              <a:t> area foreign key that relate this table with </a:t>
            </a:r>
            <a:r>
              <a:rPr lang="en-GB" sz="2000" dirty="0" err="1">
                <a:cs typeface="Arial" panose="020B0604020202020204" pitchFamily="34" charset="0"/>
              </a:rPr>
              <a:t>tbl_ptients</a:t>
            </a:r>
            <a:r>
              <a:rPr lang="en-GB" sz="2000" dirty="0">
                <a:cs typeface="Arial" panose="020B0604020202020204" pitchFamily="34" charset="0"/>
              </a:rPr>
              <a:t>, </a:t>
            </a:r>
            <a:r>
              <a:rPr lang="en-GB" sz="2000" dirty="0" err="1">
                <a:cs typeface="Arial" panose="020B0604020202020204" pitchFamily="34" charset="0"/>
              </a:rPr>
              <a:t>tbl_doctors,tbl_pharmacist</a:t>
            </a:r>
            <a:r>
              <a:rPr lang="en-GB" sz="2000" dirty="0">
                <a:cs typeface="Arial" panose="020B0604020202020204" pitchFamily="34" charset="0"/>
              </a:rPr>
              <a:t> and </a:t>
            </a:r>
            <a:r>
              <a:rPr lang="en-GB" sz="2000" dirty="0" err="1">
                <a:cs typeface="Arial" panose="020B0604020202020204" pitchFamily="34" charset="0"/>
              </a:rPr>
              <a:t>tbl_recordor</a:t>
            </a:r>
            <a:r>
              <a:rPr lang="en-GB" sz="2000" dirty="0">
                <a:cs typeface="Arial" panose="020B0604020202020204" pitchFamily="34" charset="0"/>
              </a:rPr>
              <a:t>. </a:t>
            </a:r>
            <a:r>
              <a:rPr lang="en-GB" sz="2000" dirty="0" err="1">
                <a:cs typeface="Arial" panose="020B0604020202020204" pitchFamily="34" charset="0"/>
              </a:rPr>
              <a:t>User_id</a:t>
            </a:r>
            <a:r>
              <a:rPr lang="en-GB" sz="2000" dirty="0">
                <a:cs typeface="Arial" panose="020B0604020202020204" pitchFamily="34" charset="0"/>
              </a:rPr>
              <a:t> in </a:t>
            </a:r>
            <a:r>
              <a:rPr lang="en-GB" sz="2000" dirty="0" err="1">
                <a:cs typeface="Arial" panose="020B0604020202020204" pitchFamily="34" charset="0"/>
              </a:rPr>
              <a:t>tbl_users</a:t>
            </a:r>
            <a:r>
              <a:rPr lang="en-GB" sz="2000" dirty="0">
                <a:cs typeface="Arial" panose="020B0604020202020204" pitchFamily="34" charset="0"/>
              </a:rPr>
              <a:t> are </a:t>
            </a:r>
            <a:r>
              <a:rPr lang="en-GB" sz="2000" dirty="0" err="1">
                <a:cs typeface="Arial" panose="020B0604020202020204" pitchFamily="34" charset="0"/>
              </a:rPr>
              <a:t>p_id</a:t>
            </a:r>
            <a:r>
              <a:rPr lang="en-GB" sz="2000" dirty="0">
                <a:cs typeface="Arial" panose="020B0604020202020204" pitchFamily="34" charset="0"/>
              </a:rPr>
              <a:t>, </a:t>
            </a:r>
            <a:r>
              <a:rPr lang="en-GB" sz="2000" dirty="0" err="1">
                <a:cs typeface="Arial" panose="020B0604020202020204" pitchFamily="34" charset="0"/>
              </a:rPr>
              <a:t>d_id,pha_id,r_id</a:t>
            </a:r>
            <a:r>
              <a:rPr lang="en-GB" sz="2000" dirty="0">
                <a:cs typeface="Arial" panose="020B0604020202020204" pitchFamily="34" charset="0"/>
              </a:rPr>
              <a:t> that are primary key of </a:t>
            </a:r>
            <a:r>
              <a:rPr lang="en-GB" sz="2000" dirty="0" err="1">
                <a:cs typeface="Arial" panose="020B0604020202020204" pitchFamily="34" charset="0"/>
              </a:rPr>
              <a:t>tbl_patients</a:t>
            </a:r>
            <a:r>
              <a:rPr lang="en-GB" sz="2000" dirty="0">
                <a:cs typeface="Arial" panose="020B0604020202020204" pitchFamily="34" charset="0"/>
              </a:rPr>
              <a:t>, </a:t>
            </a:r>
            <a:r>
              <a:rPr lang="en-GB" sz="2000" dirty="0" err="1">
                <a:cs typeface="Arial" panose="020B0604020202020204" pitchFamily="34" charset="0"/>
              </a:rPr>
              <a:t>tbl_doctors</a:t>
            </a:r>
            <a:r>
              <a:rPr lang="en-GB" sz="2000" dirty="0">
                <a:cs typeface="Arial" panose="020B0604020202020204" pitchFamily="34" charset="0"/>
              </a:rPr>
              <a:t>, </a:t>
            </a:r>
            <a:r>
              <a:rPr lang="en-GB" sz="2000" dirty="0" err="1">
                <a:cs typeface="Arial" panose="020B0604020202020204" pitchFamily="34" charset="0"/>
              </a:rPr>
              <a:t>tbl_pharmacist</a:t>
            </a:r>
            <a:r>
              <a:rPr lang="en-GB" sz="2000" dirty="0">
                <a:cs typeface="Arial" panose="020B0604020202020204" pitchFamily="34" charset="0"/>
              </a:rPr>
              <a:t> and </a:t>
            </a:r>
            <a:r>
              <a:rPr lang="en-GB" sz="2000" dirty="0" err="1">
                <a:cs typeface="Arial" panose="020B0604020202020204" pitchFamily="34" charset="0"/>
              </a:rPr>
              <a:t>tbl_recordors</a:t>
            </a:r>
            <a:r>
              <a:rPr lang="en-GB" sz="2000" dirty="0">
                <a:cs typeface="Arial" panose="020B0604020202020204" pitchFamily="34" charset="0"/>
              </a:rPr>
              <a:t> respectively.</a:t>
            </a:r>
          </a:p>
          <a:p>
            <a:pPr marL="342900" indent="-342900" algn="just">
              <a:lnSpc>
                <a:spcPct val="150000"/>
              </a:lnSpc>
              <a:buFont typeface="Arial" panose="020B0604020202020204" pitchFamily="34" charset="0"/>
              <a:buChar char="•"/>
            </a:pPr>
            <a:r>
              <a:rPr lang="en-GB" sz="2000" dirty="0" err="1">
                <a:cs typeface="Arial" panose="020B0604020202020204" pitchFamily="34" charset="0"/>
              </a:rPr>
              <a:t>Patient_id</a:t>
            </a:r>
            <a:r>
              <a:rPr lang="en-GB" sz="2000" dirty="0">
                <a:cs typeface="Arial" panose="020B0604020202020204" pitchFamily="34" charset="0"/>
              </a:rPr>
              <a:t> and </a:t>
            </a:r>
            <a:r>
              <a:rPr lang="en-GB" sz="2000" dirty="0" err="1">
                <a:cs typeface="Arial" panose="020B0604020202020204" pitchFamily="34" charset="0"/>
              </a:rPr>
              <a:t>doctor_id</a:t>
            </a:r>
            <a:r>
              <a:rPr lang="en-GB" sz="2000" dirty="0">
                <a:cs typeface="Arial" panose="020B0604020202020204" pitchFamily="34" charset="0"/>
              </a:rPr>
              <a:t> in </a:t>
            </a:r>
            <a:r>
              <a:rPr lang="en-GB" sz="2000" dirty="0" err="1">
                <a:cs typeface="Arial" panose="020B0604020202020204" pitchFamily="34" charset="0"/>
              </a:rPr>
              <a:t>tbl_history</a:t>
            </a:r>
            <a:r>
              <a:rPr lang="en-GB" sz="2000" dirty="0">
                <a:cs typeface="Arial" panose="020B0604020202020204" pitchFamily="34" charset="0"/>
              </a:rPr>
              <a:t> are foreign keys that relate this table with </a:t>
            </a:r>
            <a:r>
              <a:rPr lang="en-GB" sz="2000" dirty="0" err="1">
                <a:cs typeface="Arial" panose="020B0604020202020204" pitchFamily="34" charset="0"/>
              </a:rPr>
              <a:t>tbl_patient</a:t>
            </a:r>
            <a:r>
              <a:rPr lang="en-GB" sz="2000" dirty="0">
                <a:cs typeface="Arial" panose="020B0604020202020204" pitchFamily="34" charset="0"/>
              </a:rPr>
              <a:t> and </a:t>
            </a:r>
            <a:r>
              <a:rPr lang="en-GB" sz="2000" dirty="0" err="1">
                <a:cs typeface="Arial" panose="020B0604020202020204" pitchFamily="34" charset="0"/>
              </a:rPr>
              <a:t>tbl_doctor</a:t>
            </a:r>
            <a:r>
              <a:rPr lang="en-GB" sz="2000" dirty="0">
                <a:cs typeface="Arial" panose="020B0604020202020204" pitchFamily="34" charset="0"/>
              </a:rPr>
              <a:t> respectively. </a:t>
            </a:r>
            <a:r>
              <a:rPr lang="en-GB" sz="2000" dirty="0" err="1">
                <a:cs typeface="Arial" panose="020B0604020202020204" pitchFamily="34" charset="0"/>
              </a:rPr>
              <a:t>Patient_id</a:t>
            </a:r>
            <a:r>
              <a:rPr lang="en-GB" sz="2000" dirty="0">
                <a:cs typeface="Arial" panose="020B0604020202020204" pitchFamily="34" charset="0"/>
              </a:rPr>
              <a:t> and </a:t>
            </a:r>
            <a:r>
              <a:rPr lang="en-GB" sz="2000" dirty="0" err="1">
                <a:cs typeface="Arial" panose="020B0604020202020204" pitchFamily="34" charset="0"/>
              </a:rPr>
              <a:t>doctor_id</a:t>
            </a:r>
            <a:r>
              <a:rPr lang="en-GB" sz="2000" dirty="0">
                <a:cs typeface="Arial" panose="020B0604020202020204" pitchFamily="34" charset="0"/>
              </a:rPr>
              <a:t> are </a:t>
            </a:r>
            <a:r>
              <a:rPr lang="en-GB" sz="2000" dirty="0" err="1">
                <a:cs typeface="Arial" panose="020B0604020202020204" pitchFamily="34" charset="0"/>
              </a:rPr>
              <a:t>p_id</a:t>
            </a:r>
            <a:r>
              <a:rPr lang="en-GB" sz="2000" dirty="0">
                <a:cs typeface="Arial" panose="020B0604020202020204" pitchFamily="34" charset="0"/>
              </a:rPr>
              <a:t> and </a:t>
            </a:r>
            <a:r>
              <a:rPr lang="en-GB" sz="2000" dirty="0" err="1">
                <a:cs typeface="Arial" panose="020B0604020202020204" pitchFamily="34" charset="0"/>
              </a:rPr>
              <a:t>d_id</a:t>
            </a:r>
            <a:r>
              <a:rPr lang="en-GB" sz="2000" dirty="0">
                <a:cs typeface="Arial" panose="020B0604020202020204" pitchFamily="34" charset="0"/>
              </a:rPr>
              <a:t> that are primary keys in </a:t>
            </a:r>
            <a:r>
              <a:rPr lang="en-GB" sz="2000" dirty="0" err="1">
                <a:cs typeface="Arial" panose="020B0604020202020204" pitchFamily="34" charset="0"/>
              </a:rPr>
              <a:t>tbl_patients</a:t>
            </a:r>
            <a:r>
              <a:rPr lang="en-GB" sz="2000" dirty="0">
                <a:cs typeface="Arial" panose="020B0604020202020204" pitchFamily="34" charset="0"/>
              </a:rPr>
              <a:t> and </a:t>
            </a:r>
            <a:r>
              <a:rPr lang="en-GB" sz="2000" dirty="0" err="1">
                <a:cs typeface="Arial" panose="020B0604020202020204" pitchFamily="34" charset="0"/>
              </a:rPr>
              <a:t>tbl_doctors</a:t>
            </a:r>
            <a:r>
              <a:rPr lang="en-GB" sz="2000" dirty="0">
                <a:cs typeface="Arial" panose="020B0604020202020204" pitchFamily="34" charset="0"/>
              </a:rPr>
              <a:t>. This relation are required to know which patient history is recorded by whom doctor and which patient history is belongs to whom patients.</a:t>
            </a:r>
          </a:p>
          <a:p>
            <a:pPr marL="342900" indent="-342900" algn="just">
              <a:lnSpc>
                <a:spcPct val="150000"/>
              </a:lnSpc>
              <a:buFont typeface="Arial" panose="020B0604020202020204" pitchFamily="34" charset="0"/>
              <a:buChar char="•"/>
            </a:pPr>
            <a:r>
              <a:rPr lang="en-GB" sz="2000" dirty="0" err="1">
                <a:cs typeface="Arial" panose="020B0604020202020204" pitchFamily="34" charset="0"/>
              </a:rPr>
              <a:t>Patient_id</a:t>
            </a:r>
            <a:r>
              <a:rPr lang="en-GB" sz="2000" dirty="0">
                <a:cs typeface="Arial" panose="020B0604020202020204" pitchFamily="34" charset="0"/>
              </a:rPr>
              <a:t> and </a:t>
            </a:r>
            <a:r>
              <a:rPr lang="en-GB" sz="2000" dirty="0" err="1">
                <a:cs typeface="Arial" panose="020B0604020202020204" pitchFamily="34" charset="0"/>
              </a:rPr>
              <a:t>doctor_id</a:t>
            </a:r>
            <a:r>
              <a:rPr lang="en-GB" sz="2000" dirty="0">
                <a:cs typeface="Arial" panose="020B0604020202020204" pitchFamily="34" charset="0"/>
              </a:rPr>
              <a:t> in </a:t>
            </a:r>
            <a:r>
              <a:rPr lang="en-GB" sz="2000" dirty="0" err="1">
                <a:cs typeface="Arial" panose="020B0604020202020204" pitchFamily="34" charset="0"/>
              </a:rPr>
              <a:t>tbl_apoinment</a:t>
            </a:r>
            <a:r>
              <a:rPr lang="en-GB" sz="2000" dirty="0">
                <a:cs typeface="Arial" panose="020B0604020202020204" pitchFamily="34" charset="0"/>
              </a:rPr>
              <a:t> are foreign keys that relate this table with </a:t>
            </a:r>
            <a:r>
              <a:rPr lang="en-GB" sz="2000" dirty="0" err="1">
                <a:cs typeface="Arial" panose="020B0604020202020204" pitchFamily="34" charset="0"/>
              </a:rPr>
              <a:t>tbl_patient</a:t>
            </a:r>
            <a:r>
              <a:rPr lang="en-GB" sz="2000" dirty="0">
                <a:cs typeface="Arial" panose="020B0604020202020204" pitchFamily="34" charset="0"/>
              </a:rPr>
              <a:t> and </a:t>
            </a:r>
            <a:r>
              <a:rPr lang="en-GB" sz="2000" dirty="0" err="1">
                <a:cs typeface="Arial" panose="020B0604020202020204" pitchFamily="34" charset="0"/>
              </a:rPr>
              <a:t>tbl_doctor</a:t>
            </a:r>
            <a:r>
              <a:rPr lang="en-GB" sz="2000" dirty="0">
                <a:cs typeface="Arial" panose="020B0604020202020204" pitchFamily="34" charset="0"/>
              </a:rPr>
              <a:t> respectively. </a:t>
            </a:r>
            <a:r>
              <a:rPr lang="en-GB" sz="2000" dirty="0" err="1">
                <a:cs typeface="Arial" panose="020B0604020202020204" pitchFamily="34" charset="0"/>
              </a:rPr>
              <a:t>Patient_id</a:t>
            </a:r>
            <a:r>
              <a:rPr lang="en-GB" sz="2000" dirty="0">
                <a:cs typeface="Arial" panose="020B0604020202020204" pitchFamily="34" charset="0"/>
              </a:rPr>
              <a:t> and </a:t>
            </a:r>
            <a:r>
              <a:rPr lang="en-GB" sz="2000" dirty="0" err="1">
                <a:cs typeface="Arial" panose="020B0604020202020204" pitchFamily="34" charset="0"/>
              </a:rPr>
              <a:t>doctor_id</a:t>
            </a:r>
            <a:r>
              <a:rPr lang="en-GB" sz="2000" dirty="0">
                <a:cs typeface="Arial" panose="020B0604020202020204" pitchFamily="34" charset="0"/>
              </a:rPr>
              <a:t> are </a:t>
            </a:r>
            <a:r>
              <a:rPr lang="en-GB" sz="2000" dirty="0" err="1">
                <a:cs typeface="Arial" panose="020B0604020202020204" pitchFamily="34" charset="0"/>
              </a:rPr>
              <a:t>p_id</a:t>
            </a:r>
            <a:r>
              <a:rPr lang="en-GB" sz="2000" dirty="0">
                <a:cs typeface="Arial" panose="020B0604020202020204" pitchFamily="34" charset="0"/>
              </a:rPr>
              <a:t> and </a:t>
            </a:r>
            <a:r>
              <a:rPr lang="en-GB" sz="2000" dirty="0" err="1">
                <a:cs typeface="Arial" panose="020B0604020202020204" pitchFamily="34" charset="0"/>
              </a:rPr>
              <a:t>d_id</a:t>
            </a:r>
            <a:r>
              <a:rPr lang="en-GB" sz="2000" dirty="0">
                <a:cs typeface="Arial" panose="020B0604020202020204" pitchFamily="34" charset="0"/>
              </a:rPr>
              <a:t> that are primary keys in </a:t>
            </a:r>
            <a:r>
              <a:rPr lang="en-GB" sz="2000" dirty="0" err="1">
                <a:cs typeface="Arial" panose="020B0604020202020204" pitchFamily="34" charset="0"/>
              </a:rPr>
              <a:t>tbl_patients</a:t>
            </a:r>
            <a:r>
              <a:rPr lang="en-GB" sz="2000" dirty="0">
                <a:cs typeface="Arial" panose="020B0604020202020204" pitchFamily="34" charset="0"/>
              </a:rPr>
              <a:t> and </a:t>
            </a:r>
            <a:r>
              <a:rPr lang="en-GB" sz="2000" dirty="0" err="1">
                <a:cs typeface="Arial" panose="020B0604020202020204" pitchFamily="34" charset="0"/>
              </a:rPr>
              <a:t>tbl_doctors</a:t>
            </a:r>
            <a:r>
              <a:rPr lang="en-GB" sz="2000" dirty="0">
                <a:cs typeface="Arial" panose="020B0604020202020204" pitchFamily="34" charset="0"/>
              </a:rPr>
              <a:t>. This relation is required to know what patients are appointed by whom doctor.</a:t>
            </a:r>
          </a:p>
          <a:p>
            <a:pPr marL="342900" indent="-342900" algn="just">
              <a:lnSpc>
                <a:spcPct val="150000"/>
              </a:lnSpc>
              <a:buFont typeface="Arial" panose="020B0604020202020204" pitchFamily="34" charset="0"/>
              <a:buChar char="•"/>
            </a:pP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endParaRPr lang="en-GB" sz="2000" dirty="0">
              <a:cs typeface="Arial" panose="020B0604020202020204" pitchFamily="34" charset="0"/>
            </a:endParaRPr>
          </a:p>
          <a:p>
            <a:pPr marL="342900" indent="-342900" algn="just">
              <a:lnSpc>
                <a:spcPct val="150000"/>
              </a:lnSpc>
              <a:buFont typeface="Arial" panose="020B0604020202020204" pitchFamily="34" charset="0"/>
              <a:buChar char="•"/>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E07465EF-6E8D-2BA5-CCC8-CD5B8B95E745}"/>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AE09C4A8-4EED-45B5-5A54-B1941215807D}"/>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2805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6AC74-53C9-2E56-642E-175EC202F3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3686B6-F53F-3CD2-3ADB-D86BBB7AC72A}"/>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Review exercises</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62ACC408-76D5-07CC-31BF-5C62A643CA4B}"/>
              </a:ext>
            </a:extLst>
          </p:cNvPr>
          <p:cNvSpPr>
            <a:spLocks noGrp="1"/>
          </p:cNvSpPr>
          <p:nvPr>
            <p:ph type="subTitle" idx="1"/>
          </p:nvPr>
        </p:nvSpPr>
        <p:spPr>
          <a:xfrm>
            <a:off x="0" y="914400"/>
            <a:ext cx="12192000" cy="5397909"/>
          </a:xfrm>
        </p:spPr>
        <p:txBody>
          <a:bodyPr>
            <a:normAutofit/>
          </a:bodyPr>
          <a:lstStyle/>
          <a:p>
            <a:pPr algn="just">
              <a:lnSpc>
                <a:spcPct val="150000"/>
              </a:lnSpc>
            </a:pPr>
            <a:r>
              <a:rPr lang="en-GB" sz="2000" dirty="0">
                <a:cs typeface="Arial" panose="020B0604020202020204" pitchFamily="34" charset="0"/>
              </a:rPr>
              <a:t>Draw the following high-level diagram for this system.</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Block diagram of the system (the project).</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ER diagram</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Use case diagram and</a:t>
            </a:r>
          </a:p>
          <a:p>
            <a:pPr marL="1257300" lvl="2" indent="-342900" algn="just">
              <a:lnSpc>
                <a:spcPct val="150000"/>
              </a:lnSpc>
              <a:buFont typeface="Wingdings" panose="05000000000000000000" pitchFamily="2" charset="2"/>
              <a:buChar char="Ø"/>
            </a:pPr>
            <a:r>
              <a:rPr lang="en-GB" sz="2000" dirty="0">
                <a:cs typeface="Arial" panose="020B0604020202020204" pitchFamily="34" charset="0"/>
              </a:rPr>
              <a:t>sequence diagram.</a:t>
            </a:r>
          </a:p>
          <a:p>
            <a:pPr algn="just">
              <a:lnSpc>
                <a:spcPct val="150000"/>
              </a:lnSpc>
            </a:pPr>
            <a:r>
              <a:rPr lang="en-GB" sz="2600" dirty="0">
                <a:cs typeface="Arial" panose="020B0604020202020204" pitchFamily="34" charset="0"/>
              </a:rPr>
              <a:t>The system will allow admin, doctors, recorders, pharmacist and patients to access their respective page if their username and password provided on login page are correct. If the login password and username are incorrect, the system will redirect to their respective login page.</a:t>
            </a:r>
          </a:p>
          <a:p>
            <a:pPr lvl="2" algn="just">
              <a:lnSpc>
                <a:spcPct val="150000"/>
              </a:lnSpc>
            </a:pPr>
            <a:endParaRPr lang="en-GB" sz="2000" dirty="0">
              <a:cs typeface="Arial" panose="020B0604020202020204" pitchFamily="34" charset="0"/>
            </a:endParaRPr>
          </a:p>
          <a:p>
            <a:pPr algn="just">
              <a:lnSpc>
                <a:spcPct val="150000"/>
              </a:lnSpc>
            </a:pPr>
            <a:endParaRPr lang="en-US" sz="2000" dirty="0">
              <a:cs typeface="Arial" panose="020B0604020202020204" pitchFamily="34" charset="0"/>
            </a:endParaRPr>
          </a:p>
        </p:txBody>
      </p:sp>
      <p:graphicFrame>
        <p:nvGraphicFramePr>
          <p:cNvPr id="2" name="Table 1">
            <a:extLst>
              <a:ext uri="{FF2B5EF4-FFF2-40B4-BE49-F238E27FC236}">
                <a16:creationId xmlns:a16="http://schemas.microsoft.com/office/drawing/2014/main" id="{3970B6AB-5EF8-F230-4447-949C21471CEC}"/>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cxnSp>
        <p:nvCxnSpPr>
          <p:cNvPr id="6" name="Straight Connector 5">
            <a:extLst>
              <a:ext uri="{FF2B5EF4-FFF2-40B4-BE49-F238E27FC236}">
                <a16:creationId xmlns:a16="http://schemas.microsoft.com/office/drawing/2014/main" id="{5C3B3F50-6661-4740-764B-41B299F6A047}"/>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667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56EAD-5E49-8266-D688-DAF28D8490C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EBAF83-2616-7124-24BC-B0F717039C83}"/>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0F5DAC90-2174-396F-CB70-580A50A575D9}"/>
              </a:ext>
            </a:extLst>
          </p:cNvPr>
          <p:cNvSpPr>
            <a:spLocks noGrp="1"/>
          </p:cNvSpPr>
          <p:nvPr>
            <p:ph type="subTitle" idx="1"/>
          </p:nvPr>
        </p:nvSpPr>
        <p:spPr>
          <a:xfrm>
            <a:off x="0" y="914400"/>
            <a:ext cx="12192000" cy="5397909"/>
          </a:xfrm>
        </p:spPr>
        <p:txBody>
          <a:bodyPr/>
          <a:lstStyle/>
          <a:p>
            <a:pPr algn="just"/>
            <a:r>
              <a:rPr lang="en-GB" dirty="0">
                <a:latin typeface="Arial" panose="020B0604020202020204" pitchFamily="34" charset="0"/>
                <a:cs typeface="Arial" panose="020B0604020202020204" pitchFamily="34" charset="0"/>
              </a:rPr>
              <a:t>ER diagram for </a:t>
            </a:r>
          </a:p>
          <a:p>
            <a:pPr algn="just"/>
            <a:r>
              <a:rPr lang="en-GB" dirty="0">
                <a:latin typeface="Arial" panose="020B0604020202020204" pitchFamily="34" charset="0"/>
                <a:cs typeface="Arial" panose="020B0604020202020204" pitchFamily="34" charset="0"/>
              </a:rPr>
              <a:t>Outgoing PC</a:t>
            </a:r>
          </a:p>
          <a:p>
            <a:pPr algn="just"/>
            <a:r>
              <a:rPr lang="en-GB" dirty="0">
                <a:latin typeface="Arial" panose="020B0604020202020204" pitchFamily="34" charset="0"/>
                <a:cs typeface="Arial" panose="020B0604020202020204" pitchFamily="34" charset="0"/>
              </a:rPr>
              <a:t>Control system</a:t>
            </a:r>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8717C93F-FD02-94B3-4805-3D819A3A648B}"/>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41690428"/>
                  </a:ext>
                </a:extLst>
              </a:tr>
            </a:tbl>
          </a:graphicData>
        </a:graphic>
      </p:graphicFrame>
      <p:pic>
        <p:nvPicPr>
          <p:cNvPr id="7" name="Picture 6">
            <a:extLst>
              <a:ext uri="{FF2B5EF4-FFF2-40B4-BE49-F238E27FC236}">
                <a16:creationId xmlns:a16="http://schemas.microsoft.com/office/drawing/2014/main" id="{00707117-D9A0-876D-8204-03CA6A11B2E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35042" y="914400"/>
            <a:ext cx="9542207" cy="5467709"/>
          </a:xfrm>
          <a:prstGeom prst="rect">
            <a:avLst/>
          </a:prstGeom>
          <a:noFill/>
          <a:ln>
            <a:noFill/>
          </a:ln>
        </p:spPr>
      </p:pic>
      <p:cxnSp>
        <p:nvCxnSpPr>
          <p:cNvPr id="8" name="Straight Connector 7">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624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49EB8-27A7-B737-BFD8-5523E13D9C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CF8281-83D3-5756-88E2-DA7B6A6B7DAD}"/>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E6A60126-9482-24A6-5229-79EA8120D6EC}"/>
              </a:ext>
            </a:extLst>
          </p:cNvPr>
          <p:cNvSpPr>
            <a:spLocks noGrp="1"/>
          </p:cNvSpPr>
          <p:nvPr>
            <p:ph type="subTitle" idx="1"/>
          </p:nvPr>
        </p:nvSpPr>
        <p:spPr>
          <a:xfrm>
            <a:off x="0" y="914400"/>
            <a:ext cx="12192000" cy="5397909"/>
          </a:xfrm>
        </p:spPr>
        <p:txBody>
          <a:bodyPr/>
          <a:lstStyle/>
          <a:p>
            <a:pPr algn="just"/>
            <a:r>
              <a:rPr lang="en-GB" dirty="0">
                <a:latin typeface="Arial" panose="020B0604020202020204" pitchFamily="34" charset="0"/>
                <a:cs typeface="Arial" panose="020B0604020202020204" pitchFamily="34" charset="0"/>
              </a:rPr>
              <a:t>ER diagram for</a:t>
            </a:r>
          </a:p>
          <a:p>
            <a:pPr algn="just"/>
            <a:r>
              <a:rPr lang="en-GB" dirty="0">
                <a:latin typeface="Arial" panose="020B0604020202020204" pitchFamily="34" charset="0"/>
                <a:cs typeface="Arial" panose="020B0604020202020204" pitchFamily="34" charset="0"/>
              </a:rPr>
              <a:t>Library book </a:t>
            </a:r>
          </a:p>
          <a:p>
            <a:pPr algn="just"/>
            <a:r>
              <a:rPr lang="en-GB" dirty="0">
                <a:latin typeface="Arial" panose="020B0604020202020204" pitchFamily="34" charset="0"/>
                <a:cs typeface="Arial" panose="020B0604020202020204" pitchFamily="34" charset="0"/>
              </a:rPr>
              <a:t>Borrowing </a:t>
            </a:r>
          </a:p>
          <a:p>
            <a:pPr algn="just"/>
            <a:r>
              <a:rPr lang="en-GB" dirty="0">
                <a:latin typeface="Arial" panose="020B0604020202020204" pitchFamily="34" charset="0"/>
                <a:cs typeface="Arial" panose="020B0604020202020204" pitchFamily="34" charset="0"/>
              </a:rPr>
              <a:t>system</a:t>
            </a:r>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361AE8C-ECEF-71E9-06B7-864DE933571C}"/>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41690428"/>
                  </a:ext>
                </a:extLst>
              </a:tr>
            </a:tbl>
          </a:graphicData>
        </a:graphic>
      </p:graphicFrame>
      <p:pic>
        <p:nvPicPr>
          <p:cNvPr id="2" name="Picture 1">
            <a:extLst>
              <a:ext uri="{FF2B5EF4-FFF2-40B4-BE49-F238E27FC236}">
                <a16:creationId xmlns:a16="http://schemas.microsoft.com/office/drawing/2014/main" id="{EFDF03CE-49EC-43FB-A3B7-3F64C4467CC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57948" y="914400"/>
            <a:ext cx="9419301" cy="5397909"/>
          </a:xfrm>
          <a:prstGeom prst="rect">
            <a:avLst/>
          </a:prstGeom>
          <a:noFill/>
          <a:ln>
            <a:noFill/>
          </a:ln>
        </p:spPr>
      </p:pic>
      <p:cxnSp>
        <p:nvCxnSpPr>
          <p:cNvPr id="7" name="Straight Connector 6">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904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2EB54-F68E-F828-11BB-B81F56325C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D5A727-DFF4-3081-A9B2-50D0C2369A08}"/>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6A985E5-C94A-548F-87A6-4F6858765C28}"/>
              </a:ext>
            </a:extLst>
          </p:cNvPr>
          <p:cNvSpPr>
            <a:spLocks noGrp="1"/>
          </p:cNvSpPr>
          <p:nvPr>
            <p:ph type="subTitle" idx="1"/>
          </p:nvPr>
        </p:nvSpPr>
        <p:spPr>
          <a:xfrm>
            <a:off x="0" y="914400"/>
            <a:ext cx="12192000" cy="5397909"/>
          </a:xfrm>
        </p:spPr>
        <p:txBody>
          <a:bodyPr/>
          <a:lstStyle/>
          <a:p>
            <a:pPr algn="just"/>
            <a:r>
              <a:rPr lang="en-GB" dirty="0">
                <a:latin typeface="Arial" panose="020B0604020202020204" pitchFamily="34" charset="0"/>
                <a:cs typeface="Arial" panose="020B0604020202020204" pitchFamily="34" charset="0"/>
              </a:rPr>
              <a:t>ER diagram for</a:t>
            </a:r>
          </a:p>
          <a:p>
            <a:pPr algn="just"/>
            <a:r>
              <a:rPr lang="en-GB" dirty="0">
                <a:latin typeface="Arial" panose="020B0604020202020204" pitchFamily="34" charset="0"/>
                <a:cs typeface="Arial" panose="020B0604020202020204" pitchFamily="34" charset="0"/>
              </a:rPr>
              <a:t>User registration</a:t>
            </a:r>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497E098-5A6E-767B-C6D6-B40AB6EF50F8}"/>
              </a:ext>
            </a:extLst>
          </p:cNvPr>
          <p:cNvGraphicFramePr>
            <a:graphicFrameLocks noGrp="1"/>
          </p:cNvGraphicFramePr>
          <p:nvPr>
            <p:extLst>
              <p:ext uri="{D42A27DB-BD31-4B8C-83A1-F6EECF244321}">
                <p14:modId xmlns:p14="http://schemas.microsoft.com/office/powerpoint/2010/main" val="1642704932"/>
              </p:ext>
            </p:extLst>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pic>
        <p:nvPicPr>
          <p:cNvPr id="2" name="Picture 1">
            <a:extLst>
              <a:ext uri="{FF2B5EF4-FFF2-40B4-BE49-F238E27FC236}">
                <a16:creationId xmlns:a16="http://schemas.microsoft.com/office/drawing/2014/main" id="{9BE8C0D4-A65D-BECA-DC0B-C693DD14E4A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32185" y="875115"/>
            <a:ext cx="9645064" cy="5437193"/>
          </a:xfrm>
          <a:prstGeom prst="rect">
            <a:avLst/>
          </a:prstGeom>
          <a:noFill/>
          <a:ln>
            <a:noFill/>
          </a:ln>
        </p:spPr>
      </p:pic>
      <p:cxnSp>
        <p:nvCxnSpPr>
          <p:cNvPr id="7" name="Straight Connector 6">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150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E6876-2420-E845-33D7-CB3A0D83F4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F4D7F8-14D7-DE66-E920-0058A87A9A59}"/>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C133F470-565E-655E-E4E4-2591B8D50579}"/>
              </a:ext>
            </a:extLst>
          </p:cNvPr>
          <p:cNvSpPr>
            <a:spLocks noGrp="1"/>
          </p:cNvSpPr>
          <p:nvPr>
            <p:ph type="subTitle" idx="1"/>
          </p:nvPr>
        </p:nvSpPr>
        <p:spPr>
          <a:xfrm>
            <a:off x="0" y="914400"/>
            <a:ext cx="12192000" cy="5397909"/>
          </a:xfrm>
        </p:spPr>
        <p:txBody>
          <a:bodyPr/>
          <a:lstStyle/>
          <a:p>
            <a:pPr algn="just"/>
            <a:r>
              <a:rPr lang="en-GB" dirty="0">
                <a:latin typeface="Arial" panose="020B0604020202020204" pitchFamily="34" charset="0"/>
                <a:cs typeface="Arial" panose="020B0604020202020204" pitchFamily="34" charset="0"/>
              </a:rPr>
              <a:t>ER diagram for</a:t>
            </a:r>
          </a:p>
          <a:p>
            <a:pPr algn="just"/>
            <a:r>
              <a:rPr lang="en-GB" dirty="0">
                <a:latin typeface="Arial" panose="020B0604020202020204" pitchFamily="34" charset="0"/>
                <a:cs typeface="Arial" panose="020B0604020202020204" pitchFamily="34" charset="0"/>
              </a:rPr>
              <a:t>Meal attendance </a:t>
            </a:r>
          </a:p>
          <a:p>
            <a:pPr algn="just"/>
            <a:r>
              <a:rPr lang="en-GB" dirty="0">
                <a:latin typeface="Arial" panose="020B0604020202020204" pitchFamily="34" charset="0"/>
                <a:cs typeface="Arial" panose="020B0604020202020204" pitchFamily="34" charset="0"/>
              </a:rPr>
              <a:t>system</a:t>
            </a:r>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52EFF6A-3F12-F0D3-E0A0-689502D13A8A}"/>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pic>
        <p:nvPicPr>
          <p:cNvPr id="3" name="Picture 2">
            <a:extLst>
              <a:ext uri="{FF2B5EF4-FFF2-40B4-BE49-F238E27FC236}">
                <a16:creationId xmlns:a16="http://schemas.microsoft.com/office/drawing/2014/main" id="{CC5E2922-D369-198A-962D-8B553DD6CB2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1689" y="914400"/>
            <a:ext cx="9655560" cy="5327700"/>
          </a:xfrm>
          <a:prstGeom prst="rect">
            <a:avLst/>
          </a:prstGeom>
          <a:noFill/>
          <a:ln>
            <a:noFill/>
          </a:ln>
        </p:spPr>
      </p:pic>
      <p:cxnSp>
        <p:nvCxnSpPr>
          <p:cNvPr id="7" name="Straight Connector 6">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776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2D704-A30B-FEC1-B56E-E6FB5D11DF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4791B7-4FB3-3C72-A17D-B759076AF2D3}"/>
              </a:ext>
            </a:extLst>
          </p:cNvPr>
          <p:cNvSpPr>
            <a:spLocks noGrp="1"/>
          </p:cNvSpPr>
          <p:nvPr>
            <p:ph type="ctrTitle"/>
          </p:nvPr>
        </p:nvSpPr>
        <p:spPr>
          <a:xfrm>
            <a:off x="-14751" y="0"/>
            <a:ext cx="12192000" cy="811161"/>
          </a:xfrm>
        </p:spPr>
        <p:txBody>
          <a:bodyPr>
            <a:normAutofit/>
          </a:bodyPr>
          <a:lstStyle/>
          <a:p>
            <a:pPr algn="ctr"/>
            <a:r>
              <a:rPr lang="en-GB" sz="4400" dirty="0">
                <a:latin typeface="Arial" panose="020B0604020202020204" pitchFamily="34" charset="0"/>
                <a:cs typeface="Arial" panose="020B0604020202020204" pitchFamily="34" charset="0"/>
              </a:rPr>
              <a:t>High level design</a:t>
            </a:r>
            <a:endParaRPr lang="en-US" sz="4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A0C1F8A0-2A32-80EF-920E-9802F647A1E3}"/>
              </a:ext>
            </a:extLst>
          </p:cNvPr>
          <p:cNvSpPr>
            <a:spLocks noGrp="1"/>
          </p:cNvSpPr>
          <p:nvPr>
            <p:ph type="subTitle" idx="1"/>
          </p:nvPr>
        </p:nvSpPr>
        <p:spPr>
          <a:xfrm>
            <a:off x="0" y="914400"/>
            <a:ext cx="12192000" cy="5397909"/>
          </a:xfrm>
        </p:spPr>
        <p:txBody>
          <a:bodyPr/>
          <a:lstStyle/>
          <a:p>
            <a:pPr algn="just"/>
            <a:r>
              <a:rPr lang="en-GB" dirty="0">
                <a:latin typeface="Arial" panose="020B0604020202020204" pitchFamily="34" charset="0"/>
                <a:cs typeface="Arial" panose="020B0604020202020204" pitchFamily="34" charset="0"/>
              </a:rPr>
              <a:t>ER diagram for</a:t>
            </a:r>
          </a:p>
          <a:p>
            <a:pPr algn="just"/>
            <a:r>
              <a:rPr lang="en-GB" dirty="0">
                <a:latin typeface="Arial" panose="020B0604020202020204" pitchFamily="34" charset="0"/>
                <a:cs typeface="Arial" panose="020B0604020202020204" pitchFamily="34" charset="0"/>
              </a:rPr>
              <a:t>Outgoing PC </a:t>
            </a:r>
          </a:p>
          <a:p>
            <a:pPr algn="just"/>
            <a:r>
              <a:rPr lang="en-GB" dirty="0">
                <a:latin typeface="Arial" panose="020B0604020202020204" pitchFamily="34" charset="0"/>
                <a:cs typeface="Arial" panose="020B0604020202020204" pitchFamily="34" charset="0"/>
              </a:rPr>
              <a:t>Control at the</a:t>
            </a:r>
          </a:p>
          <a:p>
            <a:pPr algn="just"/>
            <a:r>
              <a:rPr lang="en-GB" dirty="0">
                <a:latin typeface="Arial" panose="020B0604020202020204" pitchFamily="34" charset="0"/>
                <a:cs typeface="Arial" panose="020B0604020202020204" pitchFamily="34" charset="0"/>
              </a:rPr>
              <a:t>Gateway of</a:t>
            </a:r>
          </a:p>
          <a:p>
            <a:pPr algn="just"/>
            <a:r>
              <a:rPr lang="en-GB" dirty="0">
                <a:latin typeface="Arial" panose="020B0604020202020204" pitchFamily="34" charset="0"/>
                <a:cs typeface="Arial" panose="020B0604020202020204" pitchFamily="34" charset="0"/>
              </a:rPr>
              <a:t>Private or </a:t>
            </a:r>
          </a:p>
          <a:p>
            <a:pPr algn="just"/>
            <a:r>
              <a:rPr lang="en-GB" dirty="0">
                <a:latin typeface="Arial" panose="020B0604020202020204" pitchFamily="34" charset="0"/>
                <a:cs typeface="Arial" panose="020B0604020202020204" pitchFamily="34" charset="0"/>
              </a:rPr>
              <a:t>Governmental</a:t>
            </a:r>
          </a:p>
          <a:p>
            <a:pPr algn="just"/>
            <a:r>
              <a:rPr lang="en-GB" dirty="0">
                <a:latin typeface="Arial" panose="020B0604020202020204" pitchFamily="34" charset="0"/>
                <a:cs typeface="Arial" panose="020B0604020202020204" pitchFamily="34" charset="0"/>
              </a:rPr>
              <a:t>Organization.</a:t>
            </a:r>
          </a:p>
          <a:p>
            <a:pPr algn="just"/>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CC8868B0-6117-D024-BC77-654702D99170}"/>
              </a:ext>
            </a:extLst>
          </p:cNvPr>
          <p:cNvGraphicFramePr>
            <a:graphicFrameLocks noGrp="1"/>
          </p:cNvGraphicFramePr>
          <p:nvPr/>
        </p:nvGraphicFramePr>
        <p:xfrm>
          <a:off x="0" y="6356554"/>
          <a:ext cx="12192000" cy="501446"/>
        </p:xfrm>
        <a:graphic>
          <a:graphicData uri="http://schemas.openxmlformats.org/drawingml/2006/table">
            <a:tbl>
              <a:tblPr firstRow="1" bandRow="1">
                <a:tableStyleId>{327F97BB-C833-4FB7-BDE5-3F7075034690}</a:tableStyleId>
              </a:tblPr>
              <a:tblGrid>
                <a:gridCol w="4086238">
                  <a:extLst>
                    <a:ext uri="{9D8B030D-6E8A-4147-A177-3AD203B41FA5}">
                      <a16:colId xmlns:a16="http://schemas.microsoft.com/office/drawing/2014/main" val="1846912311"/>
                    </a:ext>
                  </a:extLst>
                </a:gridCol>
                <a:gridCol w="4086238">
                  <a:extLst>
                    <a:ext uri="{9D8B030D-6E8A-4147-A177-3AD203B41FA5}">
                      <a16:colId xmlns:a16="http://schemas.microsoft.com/office/drawing/2014/main" val="2659928798"/>
                    </a:ext>
                  </a:extLst>
                </a:gridCol>
                <a:gridCol w="4019524">
                  <a:extLst>
                    <a:ext uri="{9D8B030D-6E8A-4147-A177-3AD203B41FA5}">
                      <a16:colId xmlns:a16="http://schemas.microsoft.com/office/drawing/2014/main" val="897186834"/>
                    </a:ext>
                  </a:extLst>
                </a:gridCol>
              </a:tblGrid>
              <a:tr h="501446">
                <a:tc>
                  <a:txBody>
                    <a:bodyPr/>
                    <a:lstStyle/>
                    <a:p>
                      <a:r>
                        <a:rPr lang="en-GB" dirty="0"/>
                        <a:t>ethiomisgie@gmail.com</a:t>
                      </a:r>
                      <a:endParaRPr lang="en-US" dirty="0"/>
                    </a:p>
                  </a:txBody>
                  <a:tcPr/>
                </a:tc>
                <a:tc>
                  <a:txBody>
                    <a:bodyPr/>
                    <a:lstStyle/>
                    <a:p>
                      <a:r>
                        <a:rPr lang="en-GB" dirty="0" err="1"/>
                        <a:t>Youtube</a:t>
                      </a:r>
                      <a:r>
                        <a:rPr lang="en-GB" dirty="0"/>
                        <a:t>: </a:t>
                      </a:r>
                      <a:r>
                        <a:rPr lang="en-GB" dirty="0" err="1"/>
                        <a:t>ethioptech</a:t>
                      </a:r>
                      <a:endParaRPr lang="en-US" dirty="0"/>
                    </a:p>
                  </a:txBody>
                  <a:tcPr/>
                </a:tc>
                <a:tc>
                  <a:txBody>
                    <a:bodyPr/>
                    <a:lstStyle/>
                    <a:p>
                      <a:r>
                        <a:rPr lang="en-GB" dirty="0"/>
                        <a:t>www.project.ethioptec.com</a:t>
                      </a:r>
                      <a:endParaRPr lang="en-US" dirty="0"/>
                    </a:p>
                  </a:txBody>
                  <a:tcPr/>
                </a:tc>
                <a:extLst>
                  <a:ext uri="{0D108BD9-81ED-4DB2-BD59-A6C34878D82A}">
                    <a16:rowId xmlns:a16="http://schemas.microsoft.com/office/drawing/2014/main" val="2641690428"/>
                  </a:ext>
                </a:extLst>
              </a:tr>
            </a:tbl>
          </a:graphicData>
        </a:graphic>
      </p:graphicFrame>
      <p:pic>
        <p:nvPicPr>
          <p:cNvPr id="2" name="Picture 1">
            <a:extLst>
              <a:ext uri="{FF2B5EF4-FFF2-40B4-BE49-F238E27FC236}">
                <a16:creationId xmlns:a16="http://schemas.microsoft.com/office/drawing/2014/main" id="{0416435E-8091-F040-3B90-6B8291EFFEE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1974" y="914401"/>
            <a:ext cx="8834284" cy="5397908"/>
          </a:xfrm>
          <a:prstGeom prst="rect">
            <a:avLst/>
          </a:prstGeom>
          <a:noFill/>
          <a:ln>
            <a:noFill/>
          </a:ln>
        </p:spPr>
      </p:pic>
      <p:cxnSp>
        <p:nvCxnSpPr>
          <p:cNvPr id="7" name="Straight Connector 6">
            <a:extLst>
              <a:ext uri="{FF2B5EF4-FFF2-40B4-BE49-F238E27FC236}">
                <a16:creationId xmlns:a16="http://schemas.microsoft.com/office/drawing/2014/main" id="{EDDC4C37-98F3-7C13-5E0D-3652FF5528D2}"/>
              </a:ext>
            </a:extLst>
          </p:cNvPr>
          <p:cNvCxnSpPr>
            <a:cxnSpLocks/>
          </p:cNvCxnSpPr>
          <p:nvPr/>
        </p:nvCxnSpPr>
        <p:spPr>
          <a:xfrm>
            <a:off x="-14751" y="828745"/>
            <a:ext cx="12192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2188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1061</TotalTime>
  <Words>4035</Words>
  <Application>Microsoft Office PowerPoint</Application>
  <PresentationFormat>Widescreen</PresentationFormat>
  <Paragraphs>432</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SabonLTStd-Roman</vt:lpstr>
      <vt:lpstr>Wingdings</vt:lpstr>
      <vt:lpstr>Office Theme</vt:lpstr>
      <vt:lpstr>High level design</vt:lpstr>
      <vt:lpstr>High level design</vt:lpstr>
      <vt:lpstr>High level design</vt:lpstr>
      <vt:lpstr>High level design</vt:lpstr>
      <vt:lpstr>High level design</vt:lpstr>
      <vt:lpstr>High level design</vt:lpstr>
      <vt:lpstr>High level design</vt:lpstr>
      <vt:lpstr>High level design</vt:lpstr>
      <vt:lpstr>High level design</vt:lpstr>
      <vt:lpstr>High level design</vt:lpstr>
      <vt:lpstr>High level design</vt:lpstr>
      <vt:lpstr>High level design</vt:lpstr>
      <vt:lpstr>High level design</vt:lpstr>
      <vt:lpstr>High level design</vt:lpstr>
      <vt:lpstr>High level design</vt:lpstr>
      <vt:lpstr>High level design</vt:lpstr>
      <vt:lpstr>High level design</vt:lpstr>
      <vt:lpstr>High level design</vt:lpstr>
      <vt:lpstr>High level design</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lpstr>Review exercises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level design</dc:title>
  <dc:creator>Misganaw Aguate</dc:creator>
  <cp:lastModifiedBy>E-Tech</cp:lastModifiedBy>
  <cp:revision>159</cp:revision>
  <dcterms:created xsi:type="dcterms:W3CDTF">2024-11-21T07:09:57Z</dcterms:created>
  <dcterms:modified xsi:type="dcterms:W3CDTF">2025-08-06T05:44:06Z</dcterms:modified>
</cp:coreProperties>
</file>