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60" r:id="rId6"/>
    <p:sldId id="268" r:id="rId7"/>
    <p:sldId id="269" r:id="rId8"/>
    <p:sldId id="261" r:id="rId9"/>
    <p:sldId id="262" r:id="rId10"/>
    <p:sldId id="263" r:id="rId11"/>
    <p:sldId id="264" r:id="rId12"/>
    <p:sldId id="259" r:id="rId13"/>
    <p:sldId id="265" r:id="rId14"/>
    <p:sldId id="26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67B2F-8239-4FBD-A873-718C12342A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555EED-3971-48FD-A7AC-1011DE541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E1BD60-942E-4B41-94B6-BD1CAADEE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F171-8487-4F6B-A448-169BC037C22B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1DC29D-79DA-48C8-886E-D149FA75F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A6EB5C-C842-4198-88EE-11926F1C9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280C-CBA5-4BA3-BBCC-3208B8665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709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33BC1-29F7-4DBF-BF30-EA635F7E5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8B85BF-715F-43AD-9AA3-7666942226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9CCAFA-F5DA-455B-83E7-5F6BA8547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F171-8487-4F6B-A448-169BC037C22B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B060BD-0371-41AC-B04E-7467367E5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A6815-02E8-4F89-B008-18366730B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280C-CBA5-4BA3-BBCC-3208B8665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053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7CB71C-B87C-44F1-8350-BBFA968BA8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8E3C5E-D620-4526-8701-D733E21272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71D23-9522-424A-9150-F0851FE1D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F171-8487-4F6B-A448-169BC037C22B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53D9B6-5AB7-449D-950C-076A338FB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362E13-D84B-46B2-B566-9D3F96265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280C-CBA5-4BA3-BBCC-3208B8665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453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00FC2-6444-450D-9A3E-2BF5FE3A9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BF6AE-BF66-4893-A1A3-342823957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21747D-BAE4-4CAC-ABCD-813DC4930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F171-8487-4F6B-A448-169BC037C22B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4466A7-DEE9-470A-8B05-9CA763161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DCCBE5-4529-4DF9-8891-DDAE514C0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280C-CBA5-4BA3-BBCC-3208B8665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820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D4B43-4362-466F-A360-D45912005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B6FA91-41BC-478D-86FA-A88C252A02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301B8A-8BDB-4314-9338-282745811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F171-8487-4F6B-A448-169BC037C22B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B8C3B2-8407-4118-9B3F-A11548225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451903-AA5B-4AFA-88A5-106F45094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280C-CBA5-4BA3-BBCC-3208B8665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02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0E872-C21E-4427-9BA6-436E0EC15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707C0-1180-48F8-811D-97B64475DF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1BA872-EFA3-41BE-BBFD-EC9CF46829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D2F6F2-EDB3-4ABA-86AC-448BA5429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F171-8487-4F6B-A448-169BC037C22B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47F4A6-C005-492A-B3B4-BA1DA8B07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E925A8-2275-413C-A339-578CB62D8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280C-CBA5-4BA3-BBCC-3208B8665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982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87D37-EE5A-4442-B936-BBB3603D8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17192C-AEED-481D-B696-E807AD7139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CAA95F-D02C-415A-A5CC-B6F2A8C6C3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EDD0D9-2099-43A9-9BBA-D7A9948F4A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DCE3E6-3976-4760-A1B0-5A01296B34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E64CB0-40A8-40E8-B3E2-70B37D101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F171-8487-4F6B-A448-169BC037C22B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2C7172-1B8E-4E4E-929B-4D663595F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9C558B-06AB-4465-829B-7D2B533B5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280C-CBA5-4BA3-BBCC-3208B8665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176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DD623-EA5D-436D-9D31-5D590C31B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EE4D0E-C7BA-4D0B-8D60-C97CC57F6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F171-8487-4F6B-A448-169BC037C22B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4F97EE-4237-41CB-8FBD-EFC226ACB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AF7EA2-1DFC-443C-A577-8EDA42685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280C-CBA5-4BA3-BBCC-3208B8665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18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9C8A39-DFA5-402E-8C3B-BD0AAD7A6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F171-8487-4F6B-A448-169BC037C22B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6C6DF2-2433-4B99-95A4-26062E683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9052B3-6BA9-48C0-8721-1C6C14944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280C-CBA5-4BA3-BBCC-3208B8665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188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89EAB-F488-42F0-96EC-32B349BB0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59E23E-4784-4A6C-AC64-B7198EF86E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70F99F-DC1F-47C6-B8BD-DCC91ABD78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F2CB86-3F4B-4ED2-95B0-D992CBBD5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F171-8487-4F6B-A448-169BC037C22B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DFCF90-F78A-4B98-80BF-0464F8CFD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22462E-0229-41D7-84DA-B668B147F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280C-CBA5-4BA3-BBCC-3208B8665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165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6021E-C517-41A0-929C-8F5D2FBB9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954261-A1FA-450A-AE87-E3B87CD048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9CDF8C-5F34-4FFB-95F9-60A2A82246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59F8D2-C73E-4669-AB88-732A26B07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F171-8487-4F6B-A448-169BC037C22B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6AA749-80B6-441B-97FB-4E08755C7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C0D2D7-56BE-47BD-AC75-47042FE3C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280C-CBA5-4BA3-BBCC-3208B8665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735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2A22D1-AB25-4B00-9B69-513649E45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E1F19-D341-4E68-9833-CC5830F8E4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2B2A9D-3046-4FD0-9A44-32ECBEE940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EF171-8487-4F6B-A448-169BC037C22B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D026B4-5E36-44B0-8339-801EE0C8C6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C9C7D5-BE57-412A-A719-DB3B7BACD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6280C-CBA5-4BA3-BBCC-3208B8665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686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thioptec.com/" TargetMode="External"/><Relationship Id="rId2" Type="http://schemas.openxmlformats.org/officeDocument/2006/relationships/hyperlink" Target="mailto:mail@ethioptec.com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s://info.ethioptec.com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F2FB7-79A2-47F2-91C3-A16B127B1A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728870"/>
          </a:xfrm>
        </p:spPr>
        <p:txBody>
          <a:bodyPr>
            <a:normAutofit/>
          </a:bodyPr>
          <a:lstStyle/>
          <a:p>
            <a:r>
              <a:rPr lang="en-GB" sz="4400" i="0" dirty="0">
                <a:solidFill>
                  <a:srgbClr val="FF0000"/>
                </a:solidFill>
                <a:effectLst/>
                <a:latin typeface="Carlito-Bold"/>
              </a:rPr>
              <a:t>Project Proposal Writing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BCA4F6-7400-4412-8DFB-0033A9593B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861391"/>
            <a:ext cx="12191999" cy="599660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br>
              <a:rPr lang="en-GB" sz="1800" i="0" dirty="0">
                <a:solidFill>
                  <a:srgbClr val="310CCE"/>
                </a:solidFill>
                <a:effectLst/>
                <a:latin typeface="DejaVuSans-Bold"/>
              </a:rPr>
            </a:br>
            <a:br>
              <a:rPr lang="en-GB" sz="1800" i="0" dirty="0">
                <a:solidFill>
                  <a:srgbClr val="310CCE"/>
                </a:solidFill>
                <a:effectLst/>
                <a:latin typeface="DejaVuSans-Bold"/>
              </a:rPr>
            </a:br>
            <a:r>
              <a:rPr lang="en-GB" sz="3600" i="0" dirty="0">
                <a:solidFill>
                  <a:srgbClr val="FF0000"/>
                </a:solidFill>
                <a:effectLst/>
                <a:latin typeface="DejaVuSans-Bold"/>
              </a:rPr>
              <a:t>What is </a:t>
            </a:r>
            <a:r>
              <a:rPr lang="en-GB" sz="7200" dirty="0">
                <a:solidFill>
                  <a:srgbClr val="FF0000"/>
                </a:solidFill>
                <a:latin typeface="Carlito-Bold"/>
              </a:rPr>
              <a:t>P</a:t>
            </a:r>
            <a:r>
              <a:rPr lang="en-GB" sz="7200" i="0" dirty="0">
                <a:solidFill>
                  <a:srgbClr val="FF0000"/>
                </a:solidFill>
                <a:effectLst/>
                <a:latin typeface="Carlito-Bold"/>
              </a:rPr>
              <a:t>roject Proposal?</a:t>
            </a:r>
            <a:endParaRPr lang="en-GB" sz="7200" i="0" dirty="0">
              <a:solidFill>
                <a:srgbClr val="FF0000"/>
              </a:solidFill>
              <a:effectLst/>
              <a:latin typeface="Carlito-Bold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2800" i="0" dirty="0">
                <a:solidFill>
                  <a:srgbClr val="FF0000"/>
                </a:solidFill>
                <a:effectLst/>
                <a:latin typeface="Carlito-Bold"/>
                <a:cs typeface="Times New Roman" panose="02020603050405020304" pitchFamily="18" charset="0"/>
              </a:rPr>
              <a:t>By: </a:t>
            </a:r>
            <a:r>
              <a:rPr lang="en-GB" sz="2800" i="0" dirty="0" err="1">
                <a:solidFill>
                  <a:srgbClr val="0070C0"/>
                </a:solidFill>
                <a:effectLst/>
                <a:latin typeface="Carlito-Bold"/>
                <a:cs typeface="Times New Roman" panose="02020603050405020304" pitchFamily="18" charset="0"/>
              </a:rPr>
              <a:t>Misganw</a:t>
            </a:r>
            <a:r>
              <a:rPr lang="en-GB" sz="2800" i="0" dirty="0">
                <a:solidFill>
                  <a:srgbClr val="0070C0"/>
                </a:solidFill>
                <a:effectLst/>
                <a:latin typeface="Carlito-Bold"/>
                <a:cs typeface="Times New Roman" panose="02020603050405020304" pitchFamily="18" charset="0"/>
              </a:rPr>
              <a:t> Aguate</a:t>
            </a:r>
          </a:p>
          <a:p>
            <a:pPr>
              <a:lnSpc>
                <a:spcPct val="150000"/>
              </a:lnSpc>
            </a:pPr>
            <a:r>
              <a:rPr lang="en-GB" sz="2800" i="0" dirty="0">
                <a:solidFill>
                  <a:srgbClr val="FF0000"/>
                </a:solidFill>
                <a:effectLst/>
                <a:latin typeface="Carlito-Bold"/>
                <a:cs typeface="Times New Roman" panose="02020603050405020304" pitchFamily="18" charset="0"/>
              </a:rPr>
              <a:t>Email: </a:t>
            </a:r>
            <a:r>
              <a:rPr lang="en-GB" sz="2800" i="0" dirty="0">
                <a:solidFill>
                  <a:srgbClr val="FF0000"/>
                </a:solidFill>
                <a:effectLst/>
                <a:latin typeface="Carlito-Bold"/>
                <a:cs typeface="Times New Roman" panose="02020603050405020304" pitchFamily="18" charset="0"/>
                <a:hlinkClick r:id="rId2"/>
              </a:rPr>
              <a:t>mail@ethioptec.com</a:t>
            </a:r>
            <a:endParaRPr lang="en-GB" sz="2800" i="0" dirty="0">
              <a:solidFill>
                <a:srgbClr val="FF0000"/>
              </a:solidFill>
              <a:effectLst/>
              <a:latin typeface="Carlito-Bold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2800" i="0" dirty="0">
                <a:solidFill>
                  <a:srgbClr val="FF0000"/>
                </a:solidFill>
                <a:effectLst/>
                <a:latin typeface="Carlito-Bold"/>
                <a:cs typeface="Times New Roman" panose="02020603050405020304" pitchFamily="18" charset="0"/>
              </a:rPr>
              <a:t>Website: </a:t>
            </a:r>
            <a:r>
              <a:rPr lang="en-GB" sz="2800" i="0" dirty="0">
                <a:solidFill>
                  <a:srgbClr val="FF0000"/>
                </a:solidFill>
                <a:effectLst/>
                <a:latin typeface="Carlito-Bold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GB" sz="2800" dirty="0">
                <a:solidFill>
                  <a:srgbClr val="FF0000"/>
                </a:solidFill>
                <a:latin typeface="Carlito-Bold"/>
                <a:cs typeface="Times New Roman" panose="02020603050405020304" pitchFamily="18" charset="0"/>
                <a:hlinkClick r:id="rId3"/>
              </a:rPr>
              <a:t>ethioptec.com</a:t>
            </a:r>
            <a:r>
              <a:rPr lang="en-GB" sz="2800" dirty="0">
                <a:solidFill>
                  <a:srgbClr val="FF0000"/>
                </a:solidFill>
                <a:latin typeface="Carlito-Bold"/>
                <a:cs typeface="Times New Roman" panose="02020603050405020304" pitchFamily="18" charset="0"/>
              </a:rPr>
              <a:t> or </a:t>
            </a:r>
            <a:r>
              <a:rPr lang="en-GB" sz="2800" dirty="0">
                <a:solidFill>
                  <a:srgbClr val="FF0000"/>
                </a:solidFill>
                <a:latin typeface="Carlito-Bold"/>
                <a:cs typeface="Times New Roman" panose="02020603050405020304" pitchFamily="18" charset="0"/>
                <a:hlinkClick r:id="rId4"/>
              </a:rPr>
              <a:t>https://info.ethioptec.com</a:t>
            </a:r>
            <a:r>
              <a:rPr lang="en-GB" sz="2800" dirty="0">
                <a:solidFill>
                  <a:srgbClr val="FF0000"/>
                </a:solidFill>
                <a:latin typeface="Carlito-Bold"/>
                <a:cs typeface="Times New Roman" panose="02020603050405020304" pitchFamily="18" charset="0"/>
              </a:rPr>
              <a:t> </a:t>
            </a:r>
            <a:endParaRPr lang="en-GB" sz="2800" i="0" dirty="0">
              <a:solidFill>
                <a:srgbClr val="FF0000"/>
              </a:solidFill>
              <a:effectLst/>
              <a:latin typeface="Carlito-Bold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94E6347-224D-4410-B957-87F6E58FE583}"/>
              </a:ext>
            </a:extLst>
          </p:cNvPr>
          <p:cNvCxnSpPr>
            <a:cxnSpLocks/>
          </p:cNvCxnSpPr>
          <p:nvPr/>
        </p:nvCxnSpPr>
        <p:spPr>
          <a:xfrm flipH="1">
            <a:off x="0" y="728870"/>
            <a:ext cx="12191998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30614AE-FF88-4403-84EA-9009A1C002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" y="0"/>
            <a:ext cx="530087" cy="67586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F3CC4DE-FEF7-48F5-8E3E-759496EADAD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61911" y="26504"/>
            <a:ext cx="530087" cy="675862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607AF86-3145-43A6-9EF7-BCED17F8CE4F}"/>
              </a:ext>
            </a:extLst>
          </p:cNvPr>
          <p:cNvCxnSpPr>
            <a:cxnSpLocks/>
          </p:cNvCxnSpPr>
          <p:nvPr/>
        </p:nvCxnSpPr>
        <p:spPr>
          <a:xfrm flipH="1">
            <a:off x="-1" y="1769165"/>
            <a:ext cx="12191998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1CB3ECE-ED34-468B-BA1E-63BC0D5CB5CC}"/>
              </a:ext>
            </a:extLst>
          </p:cNvPr>
          <p:cNvCxnSpPr>
            <a:cxnSpLocks/>
          </p:cNvCxnSpPr>
          <p:nvPr/>
        </p:nvCxnSpPr>
        <p:spPr>
          <a:xfrm flipH="1">
            <a:off x="2" y="3429000"/>
            <a:ext cx="12191998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2296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F2FB7-79A2-47F2-91C3-A16B127B1A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728870"/>
          </a:xfrm>
        </p:spPr>
        <p:txBody>
          <a:bodyPr>
            <a:normAutofit/>
          </a:bodyPr>
          <a:lstStyle/>
          <a:p>
            <a:r>
              <a:rPr lang="en-GB" sz="4400" i="0" dirty="0">
                <a:solidFill>
                  <a:srgbClr val="FF0000"/>
                </a:solidFill>
                <a:effectLst/>
                <a:latin typeface="Carlito-Bold"/>
              </a:rPr>
              <a:t>Project Proposal Writing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BCA4F6-7400-4412-8DFB-0033A9593B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861391"/>
            <a:ext cx="12191999" cy="5996609"/>
          </a:xfrm>
        </p:spPr>
        <p:txBody>
          <a:bodyPr/>
          <a:lstStyle/>
          <a:p>
            <a:pPr algn="l">
              <a:lnSpc>
                <a:spcPct val="150000"/>
              </a:lnSpc>
            </a:pPr>
            <a:br>
              <a:rPr lang="en-GB" sz="1800" i="0" dirty="0">
                <a:solidFill>
                  <a:srgbClr val="310CCE"/>
                </a:solidFill>
                <a:effectLst/>
                <a:latin typeface="DejaVuSans-Bold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94E6347-224D-4410-B957-87F6E58FE583}"/>
              </a:ext>
            </a:extLst>
          </p:cNvPr>
          <p:cNvCxnSpPr>
            <a:cxnSpLocks/>
          </p:cNvCxnSpPr>
          <p:nvPr/>
        </p:nvCxnSpPr>
        <p:spPr>
          <a:xfrm flipH="1">
            <a:off x="0" y="728870"/>
            <a:ext cx="12191998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30614AE-FF88-4403-84EA-9009A1C002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530087" cy="67586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F3CC4DE-FEF7-48F5-8E3E-759496EADA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1911" y="26504"/>
            <a:ext cx="530087" cy="67586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E8F8A47-991C-4EEF-9370-A1E694FEEF58}"/>
              </a:ext>
            </a:extLst>
          </p:cNvPr>
          <p:cNvSpPr txBox="1"/>
          <p:nvPr/>
        </p:nvSpPr>
        <p:spPr>
          <a:xfrm>
            <a:off x="-3" y="702366"/>
            <a:ext cx="12191998" cy="38350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3200" i="0" dirty="0">
                <a:solidFill>
                  <a:srgbClr val="C00000"/>
                </a:solidFill>
                <a:effectLst/>
                <a:latin typeface="Carlito-Bold"/>
              </a:rPr>
              <a:t>Intervention Design and Strategy</a:t>
            </a:r>
            <a:br>
              <a:rPr lang="en-GB" sz="3200" i="0" dirty="0">
                <a:solidFill>
                  <a:srgbClr val="C00000"/>
                </a:solidFill>
                <a:effectLst/>
                <a:latin typeface="Carlito-Bold"/>
              </a:rPr>
            </a:br>
            <a:r>
              <a:rPr lang="en-GB" sz="2400" i="0" dirty="0">
                <a:solidFill>
                  <a:srgbClr val="000000"/>
                </a:solidFill>
                <a:effectLst/>
                <a:latin typeface="LiberationSans"/>
              </a:rPr>
              <a:t>• </a:t>
            </a:r>
            <a:r>
              <a:rPr lang="en-GB" sz="2400" i="0" dirty="0">
                <a:solidFill>
                  <a:srgbClr val="000000"/>
                </a:solidFill>
                <a:effectLst/>
                <a:latin typeface="DejaVuSans-Bold"/>
              </a:rPr>
              <a:t>Describe the intervention, explaining what you propose to do to </a:t>
            </a:r>
            <a:r>
              <a:rPr lang="en-GB" sz="2400" i="0" dirty="0">
                <a:solidFill>
                  <a:srgbClr val="00B050"/>
                </a:solidFill>
                <a:effectLst/>
                <a:latin typeface="DejaVuSans-Bold"/>
              </a:rPr>
              <a:t>respond </a:t>
            </a:r>
            <a:r>
              <a:rPr lang="en-GB" sz="2400" i="0" dirty="0">
                <a:solidFill>
                  <a:srgbClr val="000000"/>
                </a:solidFill>
                <a:effectLst/>
                <a:latin typeface="DejaVuSans-Bold"/>
              </a:rPr>
              <a:t>to the </a:t>
            </a:r>
            <a:r>
              <a:rPr lang="en-GB" sz="2400" i="0" dirty="0">
                <a:solidFill>
                  <a:srgbClr val="00B050"/>
                </a:solidFill>
                <a:effectLst/>
                <a:latin typeface="DejaVuSans-Bold"/>
              </a:rPr>
              <a:t>problem</a:t>
            </a:r>
            <a:r>
              <a:rPr lang="en-GB" sz="2400" i="0" dirty="0">
                <a:solidFill>
                  <a:srgbClr val="000000"/>
                </a:solidFill>
                <a:effectLst/>
                <a:latin typeface="DejaVuSans-Bold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GB" sz="2400" i="0" dirty="0">
                <a:solidFill>
                  <a:srgbClr val="000000"/>
                </a:solidFill>
                <a:effectLst/>
                <a:latin typeface="LiberationSans"/>
              </a:rPr>
              <a:t>• </a:t>
            </a:r>
            <a:r>
              <a:rPr lang="en-GB" sz="2400" i="0" dirty="0">
                <a:solidFill>
                  <a:srgbClr val="000000"/>
                </a:solidFill>
                <a:effectLst/>
                <a:latin typeface="DejaVuSans-Bold"/>
              </a:rPr>
              <a:t>It is important to remember that the proposed intervention </a:t>
            </a:r>
            <a:r>
              <a:rPr lang="en-GB" sz="2400" i="0" dirty="0">
                <a:solidFill>
                  <a:srgbClr val="00B050"/>
                </a:solidFill>
                <a:effectLst/>
                <a:latin typeface="DejaVuSans-Bold"/>
              </a:rPr>
              <a:t>leads </a:t>
            </a:r>
            <a:r>
              <a:rPr lang="en-GB" sz="2400" i="0" dirty="0">
                <a:solidFill>
                  <a:srgbClr val="000000"/>
                </a:solidFill>
                <a:effectLst/>
                <a:latin typeface="DejaVuSans-Bold"/>
              </a:rPr>
              <a:t>to the </a:t>
            </a:r>
            <a:r>
              <a:rPr lang="en-GB" sz="2400" i="0" dirty="0">
                <a:solidFill>
                  <a:srgbClr val="00B050"/>
                </a:solidFill>
                <a:effectLst/>
                <a:latin typeface="DejaVuSans-Bold"/>
              </a:rPr>
              <a:t>objectives </a:t>
            </a:r>
            <a:r>
              <a:rPr lang="en-GB" sz="2400" i="0" dirty="0">
                <a:solidFill>
                  <a:srgbClr val="000000"/>
                </a:solidFill>
                <a:effectLst/>
                <a:latin typeface="DejaVuSans-Bold"/>
              </a:rPr>
              <a:t>that were initially proposed.</a:t>
            </a:r>
            <a:br>
              <a:rPr lang="en-GB" sz="2400" i="0" dirty="0">
                <a:solidFill>
                  <a:srgbClr val="000000"/>
                </a:solidFill>
                <a:effectLst/>
                <a:latin typeface="DejaVuSans-Bold"/>
              </a:rPr>
            </a:br>
            <a:r>
              <a:rPr lang="en-GB" sz="2400" i="0" dirty="0">
                <a:solidFill>
                  <a:srgbClr val="000000"/>
                </a:solidFill>
                <a:effectLst/>
                <a:latin typeface="LiberationSans"/>
              </a:rPr>
              <a:t>• </a:t>
            </a:r>
            <a:r>
              <a:rPr lang="en-GB" sz="2400" i="0" dirty="0">
                <a:solidFill>
                  <a:srgbClr val="000000"/>
                </a:solidFill>
                <a:effectLst/>
                <a:latin typeface="DejaVuSans-Bold"/>
              </a:rPr>
              <a:t>Intervention design and strategy should be </a:t>
            </a:r>
            <a:r>
              <a:rPr lang="en-GB" sz="2400" i="0" dirty="0">
                <a:solidFill>
                  <a:srgbClr val="00B050"/>
                </a:solidFill>
                <a:effectLst/>
                <a:latin typeface="DejaVuSans-Bold"/>
              </a:rPr>
              <a:t>research based</a:t>
            </a:r>
            <a:br>
              <a:rPr lang="en-GB" sz="1800" i="0" dirty="0">
                <a:solidFill>
                  <a:srgbClr val="000000"/>
                </a:solidFill>
                <a:effectLst/>
                <a:latin typeface="DejaVuSans-Bold"/>
              </a:rPr>
            </a:br>
            <a:br>
              <a:rPr lang="en-GB" sz="1800" i="0" dirty="0">
                <a:solidFill>
                  <a:srgbClr val="00B050"/>
                </a:solidFill>
                <a:effectLst/>
                <a:latin typeface="DejaVuSans-Bold"/>
              </a:rPr>
            </a:b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F0D4B1E-E801-45E3-A954-4FDCA646B42D}"/>
              </a:ext>
            </a:extLst>
          </p:cNvPr>
          <p:cNvSpPr txBox="1"/>
          <p:nvPr/>
        </p:nvSpPr>
        <p:spPr>
          <a:xfrm>
            <a:off x="0" y="3429000"/>
            <a:ext cx="6543260" cy="41581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4400" i="0" dirty="0">
                <a:solidFill>
                  <a:srgbClr val="C00000"/>
                </a:solidFill>
                <a:effectLst/>
                <a:latin typeface="Carlito-Bold"/>
              </a:rPr>
              <a:t>Activities and Timeline</a:t>
            </a:r>
            <a:br>
              <a:rPr lang="en-GB" sz="4400" i="0" dirty="0">
                <a:solidFill>
                  <a:srgbClr val="C00000"/>
                </a:solidFill>
                <a:effectLst/>
                <a:latin typeface="Carlito-Bold"/>
              </a:rPr>
            </a:br>
            <a:r>
              <a:rPr lang="en-GB" sz="2400" i="0" dirty="0">
                <a:solidFill>
                  <a:srgbClr val="000000"/>
                </a:solidFill>
                <a:effectLst/>
                <a:latin typeface="LiberationSans"/>
              </a:rPr>
              <a:t>• </a:t>
            </a:r>
            <a:r>
              <a:rPr lang="en-GB" sz="2400" i="0" dirty="0">
                <a:solidFill>
                  <a:srgbClr val="000000"/>
                </a:solidFill>
                <a:effectLst/>
                <a:latin typeface="DejaVuSans-Bold"/>
              </a:rPr>
              <a:t>Activities includes specific action items under the</a:t>
            </a:r>
            <a:br>
              <a:rPr lang="en-GB" sz="2400" i="0" dirty="0">
                <a:solidFill>
                  <a:srgbClr val="000000"/>
                </a:solidFill>
                <a:effectLst/>
                <a:latin typeface="DejaVuSans-Bold"/>
              </a:rPr>
            </a:br>
            <a:r>
              <a:rPr lang="en-GB" sz="2400" i="0" dirty="0">
                <a:solidFill>
                  <a:srgbClr val="000000"/>
                </a:solidFill>
                <a:effectLst/>
                <a:latin typeface="DejaVuSans-Bold"/>
              </a:rPr>
              <a:t>intervention design.</a:t>
            </a:r>
            <a:br>
              <a:rPr lang="en-GB" sz="2400" i="0" dirty="0">
                <a:solidFill>
                  <a:srgbClr val="000000"/>
                </a:solidFill>
                <a:effectLst/>
                <a:latin typeface="DejaVuSans-Bold"/>
              </a:rPr>
            </a:br>
            <a:r>
              <a:rPr lang="en-GB" sz="2400" i="0" dirty="0">
                <a:solidFill>
                  <a:srgbClr val="000000"/>
                </a:solidFill>
                <a:effectLst/>
                <a:latin typeface="LiberationSans"/>
              </a:rPr>
              <a:t>• </a:t>
            </a:r>
            <a:r>
              <a:rPr lang="en-GB" sz="2400" i="0" dirty="0">
                <a:solidFill>
                  <a:srgbClr val="000000"/>
                </a:solidFill>
                <a:effectLst/>
                <a:latin typeface="DejaVuSans-Bold"/>
              </a:rPr>
              <a:t>All activities should be linked to the objectives.</a:t>
            </a:r>
            <a:br>
              <a:rPr lang="en-GB" sz="2000" i="0" dirty="0">
                <a:solidFill>
                  <a:srgbClr val="000000"/>
                </a:solidFill>
                <a:effectLst/>
                <a:latin typeface="DejaVuSans-Bold"/>
              </a:rPr>
            </a:br>
            <a:br>
              <a:rPr lang="en-GB" sz="2400" i="0" dirty="0">
                <a:solidFill>
                  <a:srgbClr val="000000"/>
                </a:solidFill>
                <a:effectLst/>
                <a:latin typeface="DejaVuSans-Bold"/>
              </a:rPr>
            </a:br>
            <a:br>
              <a:rPr lang="en-GB" sz="2000" i="0" dirty="0">
                <a:solidFill>
                  <a:srgbClr val="000000"/>
                </a:solidFill>
                <a:effectLst/>
                <a:latin typeface="DejaVuSans-Bold"/>
              </a:rPr>
            </a:b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F6C1586-C611-47DD-9854-13AD237F5309}"/>
              </a:ext>
            </a:extLst>
          </p:cNvPr>
          <p:cNvSpPr txBox="1"/>
          <p:nvPr/>
        </p:nvSpPr>
        <p:spPr>
          <a:xfrm>
            <a:off x="6854688" y="4523172"/>
            <a:ext cx="516503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i="0" dirty="0">
                <a:solidFill>
                  <a:srgbClr val="000000"/>
                </a:solidFill>
                <a:effectLst/>
                <a:latin typeface="LiberationSans"/>
              </a:rPr>
              <a:t>• </a:t>
            </a:r>
            <a:r>
              <a:rPr lang="en-GB" sz="2400" i="0" dirty="0">
                <a:solidFill>
                  <a:srgbClr val="000000"/>
                </a:solidFill>
                <a:effectLst/>
                <a:latin typeface="DejaVuSans-Bold"/>
              </a:rPr>
              <a:t>Specify:</a:t>
            </a:r>
            <a:endParaRPr lang="en-GB" sz="2400" i="0" dirty="0">
              <a:solidFill>
                <a:srgbClr val="310CCE"/>
              </a:solidFill>
              <a:effectLst/>
              <a:latin typeface="OpenSymbol"/>
            </a:endParaRPr>
          </a:p>
          <a:p>
            <a:r>
              <a:rPr lang="en-GB" sz="2400" i="0" dirty="0">
                <a:solidFill>
                  <a:srgbClr val="310CCE"/>
                </a:solidFill>
                <a:effectLst/>
                <a:latin typeface="OpenSymbol"/>
              </a:rPr>
              <a:t> </a:t>
            </a:r>
            <a:r>
              <a:rPr lang="en-GB" sz="2400" i="0" dirty="0">
                <a:solidFill>
                  <a:srgbClr val="310CCE"/>
                </a:solidFill>
                <a:effectLst/>
                <a:latin typeface="DejaVuSans-Bold"/>
              </a:rPr>
              <a:t>Who will do them</a:t>
            </a:r>
            <a:br>
              <a:rPr lang="en-GB" sz="2400" i="0" dirty="0">
                <a:solidFill>
                  <a:srgbClr val="310CCE"/>
                </a:solidFill>
                <a:effectLst/>
                <a:latin typeface="DejaVuSans-Bold"/>
              </a:rPr>
            </a:br>
            <a:r>
              <a:rPr lang="en-GB" sz="2400" i="0" dirty="0">
                <a:solidFill>
                  <a:srgbClr val="310CCE"/>
                </a:solidFill>
                <a:effectLst/>
                <a:latin typeface="OpenSymbol"/>
              </a:rPr>
              <a:t> </a:t>
            </a:r>
            <a:r>
              <a:rPr lang="en-GB" sz="2400" i="0" dirty="0">
                <a:solidFill>
                  <a:srgbClr val="310CCE"/>
                </a:solidFill>
                <a:effectLst/>
                <a:latin typeface="DejaVuSans-Bold"/>
              </a:rPr>
              <a:t>When they will be done</a:t>
            </a:r>
            <a:br>
              <a:rPr lang="en-GB" sz="2400" i="0" dirty="0">
                <a:solidFill>
                  <a:srgbClr val="310CCE"/>
                </a:solidFill>
                <a:effectLst/>
                <a:latin typeface="DejaVuSans-Bold"/>
              </a:rPr>
            </a:br>
            <a:r>
              <a:rPr lang="en-GB" sz="2400" i="0" dirty="0">
                <a:solidFill>
                  <a:srgbClr val="310CCE"/>
                </a:solidFill>
                <a:effectLst/>
                <a:latin typeface="OpenSymbol"/>
              </a:rPr>
              <a:t> </a:t>
            </a:r>
            <a:r>
              <a:rPr lang="en-GB" sz="2400" i="0" dirty="0">
                <a:solidFill>
                  <a:srgbClr val="310CCE"/>
                </a:solidFill>
                <a:effectLst/>
                <a:latin typeface="DejaVuSans-Bold"/>
              </a:rPr>
              <a:t>How they will be accomplished</a:t>
            </a:r>
            <a:br>
              <a:rPr lang="en-GB" sz="2400" i="0" dirty="0">
                <a:solidFill>
                  <a:srgbClr val="310CCE"/>
                </a:solidFill>
                <a:effectLst/>
                <a:latin typeface="DejaVuSans-Bold"/>
              </a:rPr>
            </a:br>
            <a:r>
              <a:rPr lang="en-GB" sz="2400" i="0" dirty="0">
                <a:solidFill>
                  <a:srgbClr val="310CCE"/>
                </a:solidFill>
                <a:effectLst/>
                <a:latin typeface="OpenSymbol"/>
              </a:rPr>
              <a:t> </a:t>
            </a:r>
            <a:r>
              <a:rPr lang="en-GB" sz="2400" i="0" dirty="0">
                <a:solidFill>
                  <a:srgbClr val="310CCE"/>
                </a:solidFill>
                <a:effectLst/>
                <a:latin typeface="DejaVuSans-Bold"/>
              </a:rPr>
              <a:t>Why you choose this approach</a:t>
            </a:r>
            <a:br>
              <a:rPr lang="en-GB" sz="2400" i="0" dirty="0">
                <a:solidFill>
                  <a:srgbClr val="310CCE"/>
                </a:solidFill>
                <a:effectLst/>
                <a:latin typeface="DejaVuSans-Bold"/>
              </a:rPr>
            </a:br>
            <a:r>
              <a:rPr lang="en-GB" sz="2400" i="0" dirty="0">
                <a:solidFill>
                  <a:srgbClr val="310CCE"/>
                </a:solidFill>
                <a:effectLst/>
                <a:latin typeface="OpenSymbol"/>
              </a:rPr>
              <a:t> </a:t>
            </a:r>
            <a:r>
              <a:rPr lang="en-GB" sz="2400" i="0" dirty="0">
                <a:solidFill>
                  <a:srgbClr val="310CCE"/>
                </a:solidFill>
                <a:effectLst/>
                <a:latin typeface="DejaVuSans-Bold"/>
              </a:rPr>
              <a:t>How long each activity will take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20897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F2FB7-79A2-47F2-91C3-A16B127B1A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728870"/>
          </a:xfrm>
        </p:spPr>
        <p:txBody>
          <a:bodyPr>
            <a:normAutofit/>
          </a:bodyPr>
          <a:lstStyle/>
          <a:p>
            <a:r>
              <a:rPr lang="en-GB" sz="4400" i="0" dirty="0">
                <a:solidFill>
                  <a:srgbClr val="FF0000"/>
                </a:solidFill>
                <a:effectLst/>
                <a:latin typeface="Carlito-Bold"/>
              </a:rPr>
              <a:t>Project Proposal Writing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BCA4F6-7400-4412-8DFB-0033A9593B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861391"/>
            <a:ext cx="12191999" cy="5996609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GB" b="1" i="0" dirty="0">
                <a:solidFill>
                  <a:srgbClr val="C00000"/>
                </a:solidFill>
                <a:effectLst/>
                <a:latin typeface="Carlito-Bold"/>
              </a:rPr>
              <a:t>Budget Strategy</a:t>
            </a:r>
            <a:br>
              <a:rPr lang="en-GB" i="0" dirty="0">
                <a:solidFill>
                  <a:srgbClr val="C00000"/>
                </a:solidFill>
                <a:effectLst/>
                <a:latin typeface="Carlito-Bold"/>
              </a:rPr>
            </a:br>
            <a:r>
              <a:rPr lang="en-GB" i="0" dirty="0">
                <a:solidFill>
                  <a:srgbClr val="000000"/>
                </a:solidFill>
                <a:effectLst/>
                <a:latin typeface="LiberationSans"/>
              </a:rPr>
              <a:t>• </a:t>
            </a:r>
            <a:r>
              <a:rPr lang="en-GB" i="0" dirty="0">
                <a:solidFill>
                  <a:srgbClr val="000000"/>
                </a:solidFill>
                <a:effectLst/>
                <a:latin typeface="DejaVuSans-Bold"/>
              </a:rPr>
              <a:t>Ask for what you </a:t>
            </a:r>
            <a:r>
              <a:rPr lang="en-GB" i="0" dirty="0">
                <a:solidFill>
                  <a:srgbClr val="00B050"/>
                </a:solidFill>
                <a:effectLst/>
                <a:latin typeface="DejaVuSans-Bold"/>
              </a:rPr>
              <a:t>need </a:t>
            </a:r>
            <a:r>
              <a:rPr lang="en-GB" i="0" dirty="0">
                <a:solidFill>
                  <a:srgbClr val="000000"/>
                </a:solidFill>
                <a:effectLst/>
                <a:latin typeface="DejaVuSans-Bold"/>
              </a:rPr>
              <a:t>to do the work.</a:t>
            </a:r>
            <a:br>
              <a:rPr lang="en-GB" i="0" dirty="0">
                <a:solidFill>
                  <a:srgbClr val="000000"/>
                </a:solidFill>
                <a:effectLst/>
                <a:latin typeface="DejaVuSans-Bold"/>
              </a:rPr>
            </a:br>
            <a:r>
              <a:rPr lang="en-GB" i="0" dirty="0">
                <a:solidFill>
                  <a:srgbClr val="000000"/>
                </a:solidFill>
                <a:effectLst/>
                <a:latin typeface="LiberationSans"/>
              </a:rPr>
              <a:t>• </a:t>
            </a:r>
            <a:r>
              <a:rPr lang="en-GB" i="0" dirty="0">
                <a:solidFill>
                  <a:srgbClr val="000000"/>
                </a:solidFill>
                <a:effectLst/>
                <a:latin typeface="DejaVuSans-Bold"/>
              </a:rPr>
              <a:t>Justify requests that are significant or out of the ordinary.</a:t>
            </a:r>
            <a:br>
              <a:rPr lang="en-GB" i="0" dirty="0">
                <a:solidFill>
                  <a:srgbClr val="000000"/>
                </a:solidFill>
                <a:effectLst/>
                <a:latin typeface="DejaVuSans-Bold"/>
              </a:rPr>
            </a:br>
            <a:r>
              <a:rPr lang="en-GB" i="0" dirty="0">
                <a:solidFill>
                  <a:srgbClr val="000000"/>
                </a:solidFill>
                <a:effectLst/>
                <a:latin typeface="LiberationSans"/>
              </a:rPr>
              <a:t>• </a:t>
            </a:r>
            <a:r>
              <a:rPr lang="en-GB" i="0" dirty="0">
                <a:solidFill>
                  <a:srgbClr val="000000"/>
                </a:solidFill>
                <a:effectLst/>
                <a:latin typeface="DejaVuSans-Bold"/>
              </a:rPr>
              <a:t>Develop a budget explanation to </a:t>
            </a:r>
            <a:r>
              <a:rPr lang="en-GB" i="0" dirty="0">
                <a:solidFill>
                  <a:srgbClr val="00B050"/>
                </a:solidFill>
                <a:effectLst/>
                <a:latin typeface="DejaVuSans-Bold"/>
              </a:rPr>
              <a:t>delineate </a:t>
            </a:r>
            <a:r>
              <a:rPr lang="en-GB" i="0" dirty="0">
                <a:solidFill>
                  <a:srgbClr val="000000"/>
                </a:solidFill>
                <a:effectLst/>
                <a:latin typeface="DejaVuSans-Bold"/>
              </a:rPr>
              <a:t>clearly how budget figures were computed.</a:t>
            </a:r>
            <a:br>
              <a:rPr lang="en-GB" i="0" dirty="0">
                <a:solidFill>
                  <a:srgbClr val="000000"/>
                </a:solidFill>
                <a:effectLst/>
                <a:latin typeface="LiberationSans"/>
              </a:rPr>
            </a:br>
            <a:r>
              <a:rPr lang="en-GB" b="1" i="0" dirty="0">
                <a:solidFill>
                  <a:srgbClr val="C00000"/>
                </a:solidFill>
                <a:effectLst/>
                <a:latin typeface="Carlito-Bold"/>
              </a:rPr>
              <a:t>Evaluation Indicators</a:t>
            </a:r>
            <a:br>
              <a:rPr lang="en-GB" i="0" dirty="0">
                <a:solidFill>
                  <a:srgbClr val="C00000"/>
                </a:solidFill>
                <a:effectLst/>
                <a:latin typeface="Carlito-Bold"/>
              </a:rPr>
            </a:br>
            <a:r>
              <a:rPr lang="en-GB" i="0" dirty="0">
                <a:solidFill>
                  <a:srgbClr val="000000"/>
                </a:solidFill>
                <a:effectLst/>
                <a:latin typeface="LiberationSans"/>
              </a:rPr>
              <a:t>• </a:t>
            </a:r>
            <a:r>
              <a:rPr lang="en-GB" i="0" dirty="0">
                <a:solidFill>
                  <a:srgbClr val="000000"/>
                </a:solidFill>
                <a:effectLst/>
                <a:latin typeface="DejaVuSans-Bold"/>
              </a:rPr>
              <a:t>Clear objectives and activities lead to an evaluation plan </a:t>
            </a:r>
            <a:r>
              <a:rPr lang="en-GB" i="0" dirty="0">
                <a:solidFill>
                  <a:srgbClr val="002060"/>
                </a:solidFill>
                <a:effectLst/>
                <a:latin typeface="DejaVuSans-Bold"/>
              </a:rPr>
              <a:t>– </a:t>
            </a:r>
            <a:r>
              <a:rPr lang="en-GB" i="0" dirty="0">
                <a:solidFill>
                  <a:srgbClr val="310CCE"/>
                </a:solidFill>
                <a:effectLst/>
                <a:latin typeface="DejaVuSans-Bold"/>
              </a:rPr>
              <a:t>how are you going to know you accomplished what you set out to do?</a:t>
            </a:r>
            <a:br>
              <a:rPr lang="en-GB" i="0" dirty="0">
                <a:solidFill>
                  <a:srgbClr val="310CCE"/>
                </a:solidFill>
                <a:effectLst/>
                <a:latin typeface="DejaVuSans-Bold"/>
              </a:rPr>
            </a:br>
            <a:r>
              <a:rPr lang="en-GB" i="0" dirty="0">
                <a:solidFill>
                  <a:srgbClr val="000000"/>
                </a:solidFill>
                <a:effectLst/>
                <a:latin typeface="LiberationSans"/>
              </a:rPr>
              <a:t>• </a:t>
            </a:r>
            <a:r>
              <a:rPr lang="en-GB" i="0" dirty="0">
                <a:solidFill>
                  <a:srgbClr val="000000"/>
                </a:solidFill>
                <a:effectLst/>
                <a:latin typeface="DejaVuSans-Bold"/>
              </a:rPr>
              <a:t>Choose </a:t>
            </a:r>
            <a:r>
              <a:rPr lang="en-GB" i="0" dirty="0">
                <a:solidFill>
                  <a:srgbClr val="00B050"/>
                </a:solidFill>
                <a:effectLst/>
                <a:latin typeface="DejaVuSans-Bold"/>
              </a:rPr>
              <a:t>indicators </a:t>
            </a:r>
            <a:r>
              <a:rPr lang="en-GB" i="0" dirty="0">
                <a:solidFill>
                  <a:srgbClr val="000000"/>
                </a:solidFill>
                <a:effectLst/>
                <a:latin typeface="DejaVuSans-Bold"/>
              </a:rPr>
              <a:t>that will tell you whether or not you </a:t>
            </a:r>
            <a:r>
              <a:rPr lang="en-GB" i="0" dirty="0">
                <a:solidFill>
                  <a:srgbClr val="00B050"/>
                </a:solidFill>
                <a:effectLst/>
                <a:latin typeface="DejaVuSans-Bold"/>
              </a:rPr>
              <a:t>achieved </a:t>
            </a:r>
            <a:r>
              <a:rPr lang="en-GB" i="0" dirty="0">
                <a:solidFill>
                  <a:srgbClr val="000000"/>
                </a:solidFill>
                <a:effectLst/>
                <a:latin typeface="DejaVuSans-Bold"/>
              </a:rPr>
              <a:t>your </a:t>
            </a:r>
            <a:r>
              <a:rPr lang="en-GB" i="0" dirty="0">
                <a:solidFill>
                  <a:srgbClr val="00B050"/>
                </a:solidFill>
                <a:effectLst/>
                <a:latin typeface="DejaVuSans-Bold"/>
              </a:rPr>
              <a:t>goal </a:t>
            </a:r>
            <a:r>
              <a:rPr lang="en-GB" i="0" dirty="0">
                <a:solidFill>
                  <a:srgbClr val="000000"/>
                </a:solidFill>
                <a:effectLst/>
                <a:latin typeface="DejaVuSans-Bold"/>
              </a:rPr>
              <a:t>and met its objectives.</a:t>
            </a:r>
            <a:br>
              <a:rPr lang="en-GB" sz="1800" i="0" dirty="0">
                <a:solidFill>
                  <a:srgbClr val="000000"/>
                </a:solidFill>
                <a:effectLst/>
                <a:latin typeface="DejaVuSans-Bold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94E6347-224D-4410-B957-87F6E58FE583}"/>
              </a:ext>
            </a:extLst>
          </p:cNvPr>
          <p:cNvCxnSpPr>
            <a:cxnSpLocks/>
          </p:cNvCxnSpPr>
          <p:nvPr/>
        </p:nvCxnSpPr>
        <p:spPr>
          <a:xfrm flipH="1">
            <a:off x="0" y="728870"/>
            <a:ext cx="12191998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30614AE-FF88-4403-84EA-9009A1C002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530087" cy="67586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F3CC4DE-FEF7-48F5-8E3E-759496EADA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1911" y="26504"/>
            <a:ext cx="530087" cy="675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9221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F2FB7-79A2-47F2-91C3-A16B127B1A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728870"/>
          </a:xfrm>
        </p:spPr>
        <p:txBody>
          <a:bodyPr>
            <a:normAutofit/>
          </a:bodyPr>
          <a:lstStyle/>
          <a:p>
            <a:r>
              <a:rPr lang="en-GB" sz="4400" i="0" dirty="0">
                <a:solidFill>
                  <a:srgbClr val="FF0000"/>
                </a:solidFill>
                <a:effectLst/>
                <a:latin typeface="Carlito-Bold"/>
              </a:rPr>
              <a:t>Project Proposal Writing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BCA4F6-7400-4412-8DFB-0033A9593B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861391"/>
            <a:ext cx="12191999" cy="5996609"/>
          </a:xfrm>
        </p:spPr>
        <p:txBody>
          <a:bodyPr/>
          <a:lstStyle/>
          <a:p>
            <a:pPr algn="l">
              <a:lnSpc>
                <a:spcPct val="150000"/>
              </a:lnSpc>
            </a:pPr>
            <a:r>
              <a:rPr lang="en-GB" sz="2800" b="1" i="0" dirty="0">
                <a:solidFill>
                  <a:srgbClr val="C00000"/>
                </a:solidFill>
                <a:effectLst/>
                <a:latin typeface="Carlito-Bold"/>
              </a:rPr>
              <a:t>Logic </a:t>
            </a:r>
            <a:r>
              <a:rPr lang="en-GB" sz="2800" b="1" i="0" dirty="0" err="1">
                <a:solidFill>
                  <a:srgbClr val="C00000"/>
                </a:solidFill>
                <a:effectLst/>
                <a:latin typeface="Carlito-Bold"/>
              </a:rPr>
              <a:t>Models</a:t>
            </a:r>
            <a:r>
              <a:rPr lang="en-GB" sz="2800" b="1" i="0" dirty="0" err="1">
                <a:solidFill>
                  <a:srgbClr val="FFFFFF"/>
                </a:solidFill>
                <a:effectLst/>
                <a:latin typeface="DejaVuSans-Bold"/>
              </a:rPr>
              <a:t>ctivities</a:t>
            </a:r>
            <a:r>
              <a:rPr lang="en-GB" sz="2800" b="1" i="0" dirty="0">
                <a:solidFill>
                  <a:srgbClr val="FFFFFF"/>
                </a:solidFill>
                <a:effectLst/>
                <a:latin typeface="DejaVuSans-Bold"/>
              </a:rPr>
              <a:t> </a:t>
            </a:r>
            <a:r>
              <a:rPr lang="en-GB" i="0" dirty="0">
                <a:solidFill>
                  <a:srgbClr val="FFFFFF"/>
                </a:solidFill>
                <a:effectLst/>
                <a:latin typeface="DejaVuSans-Bold"/>
              </a:rPr>
              <a:t>Outputs Indicators</a:t>
            </a:r>
            <a:br>
              <a:rPr lang="en-GB" i="0" dirty="0">
                <a:solidFill>
                  <a:srgbClr val="FFFFFF"/>
                </a:solidFill>
                <a:effectLst/>
                <a:latin typeface="DejaVuSans-Bold"/>
              </a:rPr>
            </a:br>
            <a:r>
              <a:rPr lang="en-GB" i="0" dirty="0">
                <a:solidFill>
                  <a:srgbClr val="000000"/>
                </a:solidFill>
                <a:effectLst/>
                <a:latin typeface="LiberationSans"/>
              </a:rPr>
              <a:t>• </a:t>
            </a:r>
            <a:r>
              <a:rPr lang="en-GB" i="0" dirty="0">
                <a:solidFill>
                  <a:srgbClr val="000000"/>
                </a:solidFill>
                <a:effectLst/>
                <a:latin typeface="DejaVuSans-Bold"/>
              </a:rPr>
              <a:t>A </a:t>
            </a:r>
            <a:r>
              <a:rPr lang="en-GB" i="0" dirty="0">
                <a:solidFill>
                  <a:srgbClr val="00B050"/>
                </a:solidFill>
                <a:effectLst/>
                <a:latin typeface="DejaVuSans-Bold"/>
              </a:rPr>
              <a:t>Logic Model </a:t>
            </a:r>
            <a:r>
              <a:rPr lang="en-GB" i="0" dirty="0">
                <a:solidFill>
                  <a:srgbClr val="000000"/>
                </a:solidFill>
                <a:effectLst/>
                <a:latin typeface="DejaVuSans-Bold"/>
              </a:rPr>
              <a:t>is a widely used tool that presents specific details of program inputs, activities and outcomes, and shows generally</a:t>
            </a:r>
            <a:r>
              <a:rPr lang="en-GB" dirty="0">
                <a:solidFill>
                  <a:srgbClr val="000000"/>
                </a:solidFill>
                <a:latin typeface="DejaVuSans-Bold"/>
              </a:rPr>
              <a:t> </a:t>
            </a:r>
            <a:r>
              <a:rPr lang="en-GB" i="0" dirty="0">
                <a:solidFill>
                  <a:srgbClr val="000000"/>
                </a:solidFill>
                <a:effectLst/>
                <a:latin typeface="DejaVuSans-Bold"/>
              </a:rPr>
              <a:t>how they are related.</a:t>
            </a:r>
            <a:br>
              <a:rPr lang="en-GB" i="0" dirty="0">
                <a:solidFill>
                  <a:srgbClr val="000000"/>
                </a:solidFill>
                <a:effectLst/>
                <a:latin typeface="DejaVuSans-Bold"/>
              </a:rPr>
            </a:br>
            <a:r>
              <a:rPr lang="en-GB" i="0" dirty="0">
                <a:solidFill>
                  <a:srgbClr val="00B050"/>
                </a:solidFill>
                <a:effectLst/>
                <a:latin typeface="LiberationSans"/>
              </a:rPr>
              <a:t>• </a:t>
            </a:r>
            <a:r>
              <a:rPr lang="en-GB" i="0" dirty="0">
                <a:solidFill>
                  <a:srgbClr val="00B050"/>
                </a:solidFill>
                <a:effectLst/>
                <a:latin typeface="DejaVuSans-Bold"/>
              </a:rPr>
              <a:t>Logic Models </a:t>
            </a:r>
            <a:r>
              <a:rPr lang="en-GB" i="0" dirty="0">
                <a:solidFill>
                  <a:srgbClr val="000000"/>
                </a:solidFill>
                <a:effectLst/>
                <a:latin typeface="DejaVuSans-Bold"/>
              </a:rPr>
              <a:t>can be very helpful in organizing and summarizing your information.</a:t>
            </a:r>
            <a:br>
              <a:rPr lang="en-GB" sz="1800" i="0" dirty="0">
                <a:solidFill>
                  <a:srgbClr val="000000"/>
                </a:solidFill>
                <a:effectLst/>
                <a:latin typeface="DejaVuSans-Bold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94E6347-224D-4410-B957-87F6E58FE583}"/>
              </a:ext>
            </a:extLst>
          </p:cNvPr>
          <p:cNvCxnSpPr>
            <a:cxnSpLocks/>
          </p:cNvCxnSpPr>
          <p:nvPr/>
        </p:nvCxnSpPr>
        <p:spPr>
          <a:xfrm flipH="1">
            <a:off x="0" y="728870"/>
            <a:ext cx="12191998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30614AE-FF88-4403-84EA-9009A1C002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530087" cy="67586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F3CC4DE-FEF7-48F5-8E3E-759496EADA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1911" y="26504"/>
            <a:ext cx="530087" cy="67586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F059883-5C6C-4B49-8CA6-D1EFFEA99C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878" y="3111982"/>
            <a:ext cx="7924800" cy="149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680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F2FB7-79A2-47F2-91C3-A16B127B1A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728870"/>
          </a:xfrm>
        </p:spPr>
        <p:txBody>
          <a:bodyPr>
            <a:normAutofit/>
          </a:bodyPr>
          <a:lstStyle/>
          <a:p>
            <a:r>
              <a:rPr lang="en-GB" sz="4400" i="0" dirty="0">
                <a:solidFill>
                  <a:srgbClr val="FF0000"/>
                </a:solidFill>
                <a:effectLst/>
                <a:latin typeface="Carlito-Bold"/>
              </a:rPr>
              <a:t>Project Proposal Writing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BCA4F6-7400-4412-8DFB-0033A9593B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861391"/>
            <a:ext cx="12191999" cy="5996609"/>
          </a:xfrm>
        </p:spPr>
        <p:txBody>
          <a:bodyPr/>
          <a:lstStyle/>
          <a:p>
            <a:pPr algn="l">
              <a:lnSpc>
                <a:spcPct val="150000"/>
              </a:lnSpc>
            </a:pPr>
            <a:r>
              <a:rPr lang="en-GB" sz="2800" b="1" i="0" dirty="0">
                <a:solidFill>
                  <a:srgbClr val="C00000"/>
                </a:solidFill>
                <a:effectLst/>
                <a:latin typeface="Carlito-Bold"/>
              </a:rPr>
              <a:t>Bibliography</a:t>
            </a:r>
            <a:br>
              <a:rPr lang="en-GB" i="0" dirty="0">
                <a:solidFill>
                  <a:srgbClr val="C00000"/>
                </a:solidFill>
                <a:effectLst/>
                <a:latin typeface="Carlito-Bold"/>
              </a:rPr>
            </a:br>
            <a:r>
              <a:rPr lang="en-GB" i="0" dirty="0">
                <a:solidFill>
                  <a:srgbClr val="000000"/>
                </a:solidFill>
                <a:effectLst/>
                <a:latin typeface="LiberationSans"/>
              </a:rPr>
              <a:t>• </a:t>
            </a:r>
            <a:r>
              <a:rPr lang="en-GB" i="0" dirty="0">
                <a:solidFill>
                  <a:srgbClr val="000000"/>
                </a:solidFill>
                <a:effectLst/>
                <a:latin typeface="DejaVuSans-Bold"/>
              </a:rPr>
              <a:t>Cite ALL information and ideas that were not originally yours.</a:t>
            </a:r>
            <a:br>
              <a:rPr lang="en-GB" i="0" dirty="0">
                <a:solidFill>
                  <a:srgbClr val="000000"/>
                </a:solidFill>
                <a:effectLst/>
                <a:latin typeface="DejaVuSans-Bold"/>
              </a:rPr>
            </a:br>
            <a:r>
              <a:rPr lang="en-GB" i="0" dirty="0">
                <a:solidFill>
                  <a:srgbClr val="000000"/>
                </a:solidFill>
                <a:effectLst/>
                <a:latin typeface="LiberationSans"/>
              </a:rPr>
              <a:t>• </a:t>
            </a:r>
            <a:r>
              <a:rPr lang="en-GB" i="0" dirty="0">
                <a:solidFill>
                  <a:srgbClr val="000000"/>
                </a:solidFill>
                <a:effectLst/>
                <a:latin typeface="DejaVuSans-Bold"/>
              </a:rPr>
              <a:t>Be consistent</a:t>
            </a:r>
            <a:br>
              <a:rPr lang="en-GB" sz="1800" i="0" dirty="0">
                <a:solidFill>
                  <a:srgbClr val="000000"/>
                </a:solidFill>
                <a:effectLst/>
                <a:latin typeface="DejaVuSans-Bold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94E6347-224D-4410-B957-87F6E58FE583}"/>
              </a:ext>
            </a:extLst>
          </p:cNvPr>
          <p:cNvCxnSpPr>
            <a:cxnSpLocks/>
          </p:cNvCxnSpPr>
          <p:nvPr/>
        </p:nvCxnSpPr>
        <p:spPr>
          <a:xfrm flipH="1">
            <a:off x="0" y="728870"/>
            <a:ext cx="12191998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30614AE-FF88-4403-84EA-9009A1C002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530087" cy="67586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F3CC4DE-FEF7-48F5-8E3E-759496EADA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1911" y="26504"/>
            <a:ext cx="530087" cy="675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7847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F2FB7-79A2-47F2-91C3-A16B127B1A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728870"/>
          </a:xfrm>
        </p:spPr>
        <p:txBody>
          <a:bodyPr>
            <a:normAutofit/>
          </a:bodyPr>
          <a:lstStyle/>
          <a:p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BCA4F6-7400-4412-8DFB-0033A9593B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861391"/>
            <a:ext cx="12191999" cy="5996609"/>
          </a:xfrm>
        </p:spPr>
        <p:txBody>
          <a:bodyPr>
            <a:normAutofit fontScale="92500"/>
          </a:bodyPr>
          <a:lstStyle/>
          <a:p>
            <a:endParaRPr lang="en-GB" sz="1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1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endParaRPr lang="en-US" sz="1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94E6347-224D-4410-B957-87F6E58FE583}"/>
              </a:ext>
            </a:extLst>
          </p:cNvPr>
          <p:cNvCxnSpPr>
            <a:cxnSpLocks/>
          </p:cNvCxnSpPr>
          <p:nvPr/>
        </p:nvCxnSpPr>
        <p:spPr>
          <a:xfrm flipH="1">
            <a:off x="0" y="728870"/>
            <a:ext cx="12191998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30614AE-FF88-4403-84EA-9009A1C002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530087" cy="67586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F3CC4DE-FEF7-48F5-8E3E-759496EADA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1911" y="26504"/>
            <a:ext cx="530087" cy="675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968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F2FB7-79A2-47F2-91C3-A16B127B1A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728870"/>
          </a:xfrm>
        </p:spPr>
        <p:txBody>
          <a:bodyPr>
            <a:normAutofit/>
          </a:bodyPr>
          <a:lstStyle/>
          <a:p>
            <a:r>
              <a:rPr lang="en-GB" sz="4400" i="0" dirty="0">
                <a:solidFill>
                  <a:srgbClr val="FF0000"/>
                </a:solidFill>
                <a:effectLst/>
                <a:latin typeface="Carlito-Bold"/>
              </a:rPr>
              <a:t>Proposal Writing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BCA4F6-7400-4412-8DFB-0033A9593B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861391"/>
            <a:ext cx="12191999" cy="5996609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50000"/>
              </a:lnSpc>
            </a:pPr>
            <a:r>
              <a:rPr lang="en-GB" sz="3000" b="1" i="0" dirty="0">
                <a:solidFill>
                  <a:srgbClr val="FF0000"/>
                </a:solidFill>
                <a:effectLst/>
                <a:latin typeface="Carlito-Bold"/>
              </a:rPr>
              <a:t>What is a Project Proposal? Project</a:t>
            </a:r>
            <a:endParaRPr lang="en-GB" sz="3000" b="1" i="0" dirty="0">
              <a:solidFill>
                <a:srgbClr val="000000"/>
              </a:solidFill>
              <a:effectLst/>
              <a:latin typeface="DejaVuSans-Bold"/>
            </a:endParaRPr>
          </a:p>
          <a:p>
            <a:pPr algn="l">
              <a:lnSpc>
                <a:spcPct val="150000"/>
              </a:lnSpc>
            </a:pPr>
            <a:r>
              <a:rPr lang="en-GB" i="0" dirty="0">
                <a:solidFill>
                  <a:srgbClr val="000000"/>
                </a:solidFill>
                <a:effectLst/>
                <a:latin typeface="DejaVuSans-Bold"/>
              </a:rPr>
              <a:t>Project proposals present a project by outlining: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i="0" dirty="0">
                <a:solidFill>
                  <a:srgbClr val="310CCE"/>
                </a:solidFill>
                <a:effectLst/>
                <a:latin typeface="DejaVuSans-Bold"/>
              </a:rPr>
              <a:t>The specific objectives of the project.</a:t>
            </a:r>
            <a:endParaRPr lang="en-GB" dirty="0">
              <a:solidFill>
                <a:srgbClr val="310CCE"/>
              </a:solidFill>
              <a:latin typeface="DejaVuSans-Bold"/>
            </a:endParaRP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i="0" dirty="0">
                <a:solidFill>
                  <a:srgbClr val="310CCE"/>
                </a:solidFill>
                <a:effectLst/>
                <a:latin typeface="DejaVuSans-Bold"/>
              </a:rPr>
              <a:t>The technical approach to be used in solving the problem or developing the product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i="0" dirty="0">
                <a:solidFill>
                  <a:srgbClr val="310CCE"/>
                </a:solidFill>
                <a:effectLst/>
                <a:latin typeface="DejaVuSans-Bold"/>
              </a:rPr>
              <a:t>The anticipated results of the project</a:t>
            </a:r>
          </a:p>
          <a:p>
            <a:pPr algn="l">
              <a:lnSpc>
                <a:spcPct val="150000"/>
              </a:lnSpc>
            </a:pPr>
            <a:r>
              <a:rPr lang="en-GB" i="0" dirty="0">
                <a:solidFill>
                  <a:srgbClr val="000000"/>
                </a:solidFill>
                <a:effectLst/>
                <a:latin typeface="DejaVuSans-Bold"/>
              </a:rPr>
              <a:t>Project proposals should answer the following questions:</a:t>
            </a:r>
            <a:endParaRPr lang="en-GB" dirty="0">
              <a:solidFill>
                <a:srgbClr val="310CCE"/>
              </a:solidFill>
              <a:latin typeface="OpenSymbol"/>
            </a:endParaRP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i="0" dirty="0">
                <a:solidFill>
                  <a:srgbClr val="310CCE"/>
                </a:solidFill>
                <a:effectLst/>
                <a:latin typeface="OpenSymbol"/>
              </a:rPr>
              <a:t> </a:t>
            </a:r>
            <a:r>
              <a:rPr lang="en-GB" i="0" dirty="0">
                <a:solidFill>
                  <a:srgbClr val="310CCE"/>
                </a:solidFill>
                <a:effectLst/>
                <a:latin typeface="DejaVuSans-Bold"/>
              </a:rPr>
              <a:t>Is the problem sufficiently important to justify money, time and effort?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i="0" dirty="0">
                <a:solidFill>
                  <a:srgbClr val="310CCE"/>
                </a:solidFill>
                <a:effectLst/>
                <a:latin typeface="DejaVuSans-Bold"/>
              </a:rPr>
              <a:t>Is the project well defined and realistic?</a:t>
            </a:r>
            <a:endParaRPr lang="en-GB" dirty="0">
              <a:solidFill>
                <a:srgbClr val="310CCE"/>
              </a:solidFill>
              <a:latin typeface="DejaVuSans-Bold"/>
            </a:endParaRP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i="0" dirty="0">
                <a:solidFill>
                  <a:srgbClr val="310CCE"/>
                </a:solidFill>
                <a:effectLst/>
                <a:latin typeface="DejaVuSans-Bold"/>
              </a:rPr>
              <a:t>Have you outlined a sound approach, including your ability to perform the tasks?</a:t>
            </a:r>
            <a:br>
              <a:rPr lang="en-GB" sz="1800" i="0" dirty="0">
                <a:solidFill>
                  <a:srgbClr val="310CCE"/>
                </a:solidFill>
                <a:effectLst/>
                <a:latin typeface="DejaVuSans-Bold"/>
              </a:rPr>
            </a:br>
            <a:br>
              <a:rPr lang="en-GB" sz="1800" i="0" dirty="0">
                <a:solidFill>
                  <a:srgbClr val="310CCE"/>
                </a:solidFill>
                <a:effectLst/>
                <a:latin typeface="DejaVuSans-Bold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94E6347-224D-4410-B957-87F6E58FE583}"/>
              </a:ext>
            </a:extLst>
          </p:cNvPr>
          <p:cNvCxnSpPr>
            <a:cxnSpLocks/>
          </p:cNvCxnSpPr>
          <p:nvPr/>
        </p:nvCxnSpPr>
        <p:spPr>
          <a:xfrm flipH="1">
            <a:off x="2" y="728870"/>
            <a:ext cx="12191998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30614AE-FF88-4403-84EA-9009A1C002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530087" cy="67586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F3CC4DE-FEF7-48F5-8E3E-759496EADA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1911" y="26504"/>
            <a:ext cx="530087" cy="675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540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F2FB7-79A2-47F2-91C3-A16B127B1A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728870"/>
          </a:xfrm>
        </p:spPr>
        <p:txBody>
          <a:bodyPr>
            <a:normAutofit/>
          </a:bodyPr>
          <a:lstStyle/>
          <a:p>
            <a:r>
              <a:rPr lang="en-GB" sz="4400" i="0" dirty="0">
                <a:solidFill>
                  <a:srgbClr val="FF0000"/>
                </a:solidFill>
                <a:effectLst/>
                <a:latin typeface="Carlito-Bold"/>
              </a:rPr>
              <a:t>Project Proposal Writing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BCA4F6-7400-4412-8DFB-0033A9593B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861391"/>
            <a:ext cx="12191999" cy="5996609"/>
          </a:xfrm>
        </p:spPr>
        <p:txBody>
          <a:bodyPr>
            <a:normAutofit fontScale="32500" lnSpcReduction="20000"/>
          </a:bodyPr>
          <a:lstStyle/>
          <a:p>
            <a:pPr algn="l">
              <a:lnSpc>
                <a:spcPct val="150000"/>
              </a:lnSpc>
            </a:pPr>
            <a:r>
              <a:rPr lang="en-GB" sz="7400" b="1" i="0" dirty="0">
                <a:solidFill>
                  <a:srgbClr val="C00000"/>
                </a:solidFill>
                <a:effectLst/>
                <a:latin typeface="Carlito-Bold"/>
              </a:rPr>
              <a:t>A project proposal can be a selling document written to:</a:t>
            </a:r>
            <a:endParaRPr lang="en-GB" sz="7400" i="0" dirty="0">
              <a:solidFill>
                <a:srgbClr val="C00000"/>
              </a:solidFill>
              <a:effectLst/>
              <a:latin typeface="Carlito-Bold"/>
            </a:endParaRPr>
          </a:p>
          <a:p>
            <a:pPr marL="857250" indent="-8572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6000" i="0" dirty="0">
                <a:solidFill>
                  <a:srgbClr val="000000"/>
                </a:solidFill>
                <a:effectLst/>
                <a:latin typeface="DejaVuSans-Bold"/>
              </a:rPr>
              <a:t>Influence decision-makers.</a:t>
            </a:r>
            <a:endParaRPr lang="en-GB" sz="6000" dirty="0">
              <a:solidFill>
                <a:srgbClr val="000000"/>
              </a:solidFill>
              <a:latin typeface="DejaVuSans-Bold"/>
            </a:endParaRPr>
          </a:p>
          <a:p>
            <a:pPr marL="857250" indent="-8572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6000" i="0" dirty="0">
                <a:solidFill>
                  <a:srgbClr val="000000"/>
                </a:solidFill>
                <a:effectLst/>
                <a:latin typeface="DejaVuSans-Bold"/>
              </a:rPr>
              <a:t>Convince them to commit time, money or resources in support of a specific project.</a:t>
            </a:r>
          </a:p>
          <a:p>
            <a:pPr marL="857250" indent="-8572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6000" i="0" dirty="0">
                <a:solidFill>
                  <a:srgbClr val="000000"/>
                </a:solidFill>
                <a:effectLst/>
                <a:latin typeface="DejaVuSans-Bold"/>
              </a:rPr>
              <a:t>A </a:t>
            </a:r>
            <a:r>
              <a:rPr lang="en-GB" sz="6000" i="0" dirty="0">
                <a:solidFill>
                  <a:srgbClr val="C00000"/>
                </a:solidFill>
                <a:effectLst/>
                <a:latin typeface="DejaVuSans-Bold"/>
              </a:rPr>
              <a:t>winning</a:t>
            </a:r>
            <a:r>
              <a:rPr lang="en-GB" sz="6000" i="0" dirty="0">
                <a:solidFill>
                  <a:srgbClr val="000000"/>
                </a:solidFill>
                <a:effectLst/>
                <a:latin typeface="DejaVuSans-Bold"/>
              </a:rPr>
              <a:t> proposal </a:t>
            </a:r>
            <a:r>
              <a:rPr lang="en-GB" sz="6000" i="0" dirty="0">
                <a:solidFill>
                  <a:srgbClr val="C00000"/>
                </a:solidFill>
                <a:effectLst/>
                <a:latin typeface="DejaVuSans-Bold"/>
              </a:rPr>
              <a:t>addresses</a:t>
            </a:r>
            <a:r>
              <a:rPr lang="en-GB" sz="6000" i="0" dirty="0">
                <a:solidFill>
                  <a:srgbClr val="000000"/>
                </a:solidFill>
                <a:effectLst/>
                <a:latin typeface="DejaVuSans-Bold"/>
              </a:rPr>
              <a:t> an important </a:t>
            </a:r>
            <a:r>
              <a:rPr lang="en-GB" sz="6000" i="0" dirty="0">
                <a:solidFill>
                  <a:srgbClr val="C00000"/>
                </a:solidFill>
                <a:effectLst/>
                <a:latin typeface="DejaVuSans-Bold"/>
              </a:rPr>
              <a:t>question</a:t>
            </a:r>
            <a:r>
              <a:rPr lang="en-GB" sz="6000" i="0" dirty="0">
                <a:solidFill>
                  <a:srgbClr val="000000"/>
                </a:solidFill>
                <a:effectLst/>
                <a:latin typeface="DejaVuSans-Bold"/>
              </a:rPr>
              <a:t> with an </a:t>
            </a:r>
            <a:r>
              <a:rPr lang="en-GB" sz="6000" i="0" dirty="0">
                <a:solidFill>
                  <a:srgbClr val="C00000"/>
                </a:solidFill>
                <a:effectLst/>
                <a:latin typeface="DejaVuSans-Bold"/>
              </a:rPr>
              <a:t>innovative idea</a:t>
            </a:r>
            <a:r>
              <a:rPr lang="en-GB" sz="6000" i="0" dirty="0">
                <a:solidFill>
                  <a:srgbClr val="000000"/>
                </a:solidFill>
                <a:effectLst/>
                <a:latin typeface="DejaVuSans-Bold"/>
              </a:rPr>
              <a:t>.</a:t>
            </a:r>
            <a:endParaRPr lang="en-GB" sz="6000" dirty="0">
              <a:solidFill>
                <a:srgbClr val="000000"/>
              </a:solidFill>
              <a:latin typeface="DejaVuSans-Bold"/>
            </a:endParaRPr>
          </a:p>
          <a:p>
            <a:pPr marL="857250" indent="-8572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6000" i="0" dirty="0">
                <a:solidFill>
                  <a:srgbClr val="000000"/>
                </a:solidFill>
                <a:effectLst/>
                <a:latin typeface="DejaVuSans-Bold"/>
              </a:rPr>
              <a:t>well expressed with a clear indication of methods for pursuing the idea, evaluates the findings, and makes them known to all who need to know.</a:t>
            </a:r>
          </a:p>
          <a:p>
            <a:pPr algn="l">
              <a:lnSpc>
                <a:spcPct val="150000"/>
              </a:lnSpc>
            </a:pPr>
            <a:r>
              <a:rPr lang="en-GB" sz="7400" b="1" i="0" dirty="0">
                <a:solidFill>
                  <a:srgbClr val="C00000"/>
                </a:solidFill>
                <a:effectLst/>
                <a:latin typeface="Carlito-Bold"/>
              </a:rPr>
              <a:t>Why Write a Project Proposal?</a:t>
            </a:r>
            <a:br>
              <a:rPr lang="en-GB" sz="6000" i="0" dirty="0">
                <a:solidFill>
                  <a:srgbClr val="C00000"/>
                </a:solidFill>
                <a:effectLst/>
                <a:latin typeface="Carlito-Bold"/>
              </a:rPr>
            </a:br>
            <a:r>
              <a:rPr lang="en-GB" sz="6000" i="0" dirty="0">
                <a:solidFill>
                  <a:srgbClr val="000000"/>
                </a:solidFill>
                <a:effectLst/>
                <a:latin typeface="DejaVuSans-Bold"/>
              </a:rPr>
              <a:t>To inform people or organizations of a project that you would like to implement. A project proposal is much like a business plan.</a:t>
            </a:r>
            <a:endParaRPr lang="en-GB" sz="6000" i="0" dirty="0">
              <a:solidFill>
                <a:srgbClr val="000000"/>
              </a:solidFill>
              <a:effectLst/>
              <a:latin typeface="LiberationSans"/>
            </a:endParaRPr>
          </a:p>
          <a:p>
            <a:pPr marL="857250" indent="-8572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6000" i="0" dirty="0">
                <a:solidFill>
                  <a:srgbClr val="000000"/>
                </a:solidFill>
                <a:effectLst/>
                <a:latin typeface="DejaVuSans-Bold"/>
              </a:rPr>
              <a:t>To apply for a grant</a:t>
            </a:r>
          </a:p>
          <a:p>
            <a:pPr marL="857250" indent="-8572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6000" i="0" dirty="0">
                <a:solidFill>
                  <a:srgbClr val="000000"/>
                </a:solidFill>
                <a:effectLst/>
                <a:latin typeface="DejaVuSans-Bold"/>
              </a:rPr>
              <a:t>To ask for other resources or support from another organization.</a:t>
            </a:r>
            <a:endParaRPr lang="en-GB" sz="6000" dirty="0">
              <a:solidFill>
                <a:srgbClr val="000000"/>
              </a:solidFill>
              <a:latin typeface="DejaVuSans-Bold"/>
            </a:endParaRPr>
          </a:p>
          <a:p>
            <a:pPr marL="857250" indent="-8572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6000" i="0" dirty="0">
                <a:solidFill>
                  <a:srgbClr val="000000"/>
                </a:solidFill>
                <a:effectLst/>
                <a:latin typeface="LiberationSans"/>
              </a:rPr>
              <a:t> </a:t>
            </a:r>
            <a:r>
              <a:rPr lang="en-GB" sz="6000" i="0" dirty="0">
                <a:solidFill>
                  <a:srgbClr val="000000"/>
                </a:solidFill>
                <a:effectLst/>
                <a:latin typeface="DejaVuSans-Bold"/>
              </a:rPr>
              <a:t>To explore the causes of a problem and clearly define next steps in solving that problem.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94E6347-224D-4410-B957-87F6E58FE583}"/>
              </a:ext>
            </a:extLst>
          </p:cNvPr>
          <p:cNvCxnSpPr>
            <a:cxnSpLocks/>
          </p:cNvCxnSpPr>
          <p:nvPr/>
        </p:nvCxnSpPr>
        <p:spPr>
          <a:xfrm flipH="1">
            <a:off x="0" y="728870"/>
            <a:ext cx="12191998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30614AE-FF88-4403-84EA-9009A1C002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530087" cy="67586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F3CC4DE-FEF7-48F5-8E3E-759496EADA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1911" y="26504"/>
            <a:ext cx="530087" cy="675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430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F2FB7-79A2-47F2-91C3-A16B127B1A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728870"/>
          </a:xfrm>
        </p:spPr>
        <p:txBody>
          <a:bodyPr>
            <a:normAutofit/>
          </a:bodyPr>
          <a:lstStyle/>
          <a:p>
            <a:r>
              <a:rPr lang="en-GB" sz="4400" i="0" dirty="0">
                <a:solidFill>
                  <a:srgbClr val="FF0000"/>
                </a:solidFill>
                <a:effectLst/>
                <a:latin typeface="Carlito-Bold"/>
              </a:rPr>
              <a:t>Project Proposal Writing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BCA4F6-7400-4412-8DFB-0033A9593B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861391"/>
            <a:ext cx="12191999" cy="5996609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GB" sz="2800" b="1" i="0" dirty="0">
                <a:solidFill>
                  <a:srgbClr val="C00000"/>
                </a:solidFill>
                <a:effectLst/>
                <a:latin typeface="Carlito-Bold"/>
              </a:rPr>
              <a:t>Components of a Project Proposal</a:t>
            </a:r>
            <a:endParaRPr lang="en-GB" sz="2800" b="1" dirty="0">
              <a:solidFill>
                <a:srgbClr val="002060"/>
              </a:solidFill>
              <a:latin typeface="LiberationSans"/>
            </a:endParaRP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i="0" dirty="0">
                <a:solidFill>
                  <a:srgbClr val="002060"/>
                </a:solidFill>
                <a:effectLst/>
                <a:latin typeface="DejaVuSans-Bold"/>
              </a:rPr>
              <a:t>Cover Page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i="0" dirty="0">
                <a:solidFill>
                  <a:srgbClr val="002060"/>
                </a:solidFill>
                <a:effectLst/>
                <a:latin typeface="DejaVuSans-Bold"/>
              </a:rPr>
              <a:t>Abstract 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i="0" dirty="0">
                <a:solidFill>
                  <a:srgbClr val="002060"/>
                </a:solidFill>
                <a:effectLst/>
                <a:latin typeface="DejaVuSans-Bold"/>
              </a:rPr>
              <a:t>Introduction</a:t>
            </a:r>
          </a:p>
          <a:p>
            <a:pPr marL="800100" lvl="1" indent="-34290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i="0" dirty="0">
                <a:solidFill>
                  <a:srgbClr val="310CCE"/>
                </a:solidFill>
                <a:effectLst/>
                <a:latin typeface="DejaVuSans-Bold"/>
              </a:rPr>
              <a:t>  Antecedents</a:t>
            </a:r>
          </a:p>
          <a:p>
            <a:pPr marL="800100" lvl="1" indent="-34290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i="0" dirty="0">
                <a:solidFill>
                  <a:srgbClr val="310CCE"/>
                </a:solidFill>
                <a:effectLst/>
                <a:latin typeface="DejaVuSans-Bold"/>
              </a:rPr>
              <a:t>History and Definition of the Problem</a:t>
            </a:r>
          </a:p>
          <a:p>
            <a:pPr marL="800100" lvl="1" indent="-34290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i="0" dirty="0">
                <a:solidFill>
                  <a:srgbClr val="310CCE"/>
                </a:solidFill>
                <a:effectLst/>
                <a:latin typeface="DejaVuSans-Bold"/>
              </a:rPr>
              <a:t>Justification and Intervention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i="0" dirty="0">
                <a:solidFill>
                  <a:srgbClr val="002060"/>
                </a:solidFill>
                <a:effectLst/>
                <a:latin typeface="DejaVuSans-Bold"/>
              </a:rPr>
              <a:t>Objectives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94E6347-224D-4410-B957-87F6E58FE583}"/>
              </a:ext>
            </a:extLst>
          </p:cNvPr>
          <p:cNvCxnSpPr>
            <a:cxnSpLocks/>
          </p:cNvCxnSpPr>
          <p:nvPr/>
        </p:nvCxnSpPr>
        <p:spPr>
          <a:xfrm flipH="1">
            <a:off x="0" y="728870"/>
            <a:ext cx="12191998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30614AE-FF88-4403-84EA-9009A1C002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530087" cy="67586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F3CC4DE-FEF7-48F5-8E3E-759496EADA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1911" y="26504"/>
            <a:ext cx="530087" cy="67586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15FC2C1-D2DF-4C3E-B750-795B74249E89}"/>
              </a:ext>
            </a:extLst>
          </p:cNvPr>
          <p:cNvSpPr txBox="1"/>
          <p:nvPr/>
        </p:nvSpPr>
        <p:spPr>
          <a:xfrm>
            <a:off x="5645426" y="2049225"/>
            <a:ext cx="6149008" cy="33571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i="0" dirty="0">
                <a:solidFill>
                  <a:srgbClr val="002060"/>
                </a:solidFill>
                <a:effectLst/>
                <a:latin typeface="DejaVuSans-Bold"/>
              </a:rPr>
              <a:t>Intervention Design and Strategy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i="0" dirty="0">
                <a:solidFill>
                  <a:srgbClr val="002060"/>
                </a:solidFill>
                <a:effectLst/>
                <a:latin typeface="DejaVuSans-Bold"/>
              </a:rPr>
              <a:t>Activities and Timeline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i="0" dirty="0">
                <a:solidFill>
                  <a:srgbClr val="002060"/>
                </a:solidFill>
                <a:effectLst/>
                <a:latin typeface="DejaVuSans-Bold"/>
              </a:rPr>
              <a:t>Budget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i="0" dirty="0">
                <a:solidFill>
                  <a:srgbClr val="002060"/>
                </a:solidFill>
                <a:effectLst/>
                <a:latin typeface="DejaVuSans-Bold"/>
              </a:rPr>
              <a:t>Evaluation Indicators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i="0" dirty="0">
                <a:solidFill>
                  <a:srgbClr val="002060"/>
                </a:solidFill>
                <a:effectLst/>
                <a:latin typeface="LiberationSans"/>
              </a:rPr>
              <a:t> </a:t>
            </a:r>
            <a:r>
              <a:rPr lang="en-GB" sz="2400" i="0" dirty="0">
                <a:solidFill>
                  <a:srgbClr val="002060"/>
                </a:solidFill>
                <a:effectLst/>
                <a:latin typeface="DejaVuSans-Bold"/>
              </a:rPr>
              <a:t>Bibliography</a:t>
            </a:r>
            <a:endParaRPr lang="en-GB" sz="2400" dirty="0">
              <a:solidFill>
                <a:srgbClr val="002060"/>
              </a:solidFill>
              <a:latin typeface="DejaVuSans-Bold"/>
            </a:endParaRP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i="0" dirty="0">
                <a:solidFill>
                  <a:srgbClr val="002060"/>
                </a:solidFill>
                <a:effectLst/>
                <a:latin typeface="DejaVuSans-Bold"/>
              </a:rPr>
              <a:t>Annex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255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F2FB7-79A2-47F2-91C3-A16B127B1A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728870"/>
          </a:xfrm>
        </p:spPr>
        <p:txBody>
          <a:bodyPr>
            <a:normAutofit/>
          </a:bodyPr>
          <a:lstStyle/>
          <a:p>
            <a:r>
              <a:rPr lang="en-GB" sz="4400" i="0" dirty="0">
                <a:solidFill>
                  <a:srgbClr val="FF0000"/>
                </a:solidFill>
                <a:effectLst/>
                <a:latin typeface="Carlito-Bold"/>
              </a:rPr>
              <a:t>Project Proposal Writing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BCA4F6-7400-4412-8DFB-0033A9593B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861391"/>
            <a:ext cx="12191999" cy="5996609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50000"/>
              </a:lnSpc>
            </a:pPr>
            <a:r>
              <a:rPr lang="en-US" sz="3000" b="1" i="0" dirty="0">
                <a:solidFill>
                  <a:srgbClr val="C00000"/>
                </a:solidFill>
                <a:effectLst/>
                <a:latin typeface="Carlito-Bold"/>
              </a:rPr>
              <a:t>Cover Page</a:t>
            </a:r>
            <a:endParaRPr lang="en-GB" sz="3000" b="1" i="0" dirty="0">
              <a:solidFill>
                <a:srgbClr val="000000"/>
              </a:solidFill>
              <a:effectLst/>
              <a:latin typeface="DejaVuSans-Bold"/>
            </a:endParaRPr>
          </a:p>
          <a:p>
            <a:pPr algn="l">
              <a:lnSpc>
                <a:spcPct val="150000"/>
              </a:lnSpc>
            </a:pPr>
            <a:r>
              <a:rPr lang="en-GB" i="0" dirty="0">
                <a:solidFill>
                  <a:srgbClr val="000000"/>
                </a:solidFill>
                <a:effectLst/>
                <a:latin typeface="DejaVuSans-Bold"/>
              </a:rPr>
              <a:t>Institution Information</a:t>
            </a:r>
            <a:br>
              <a:rPr lang="en-GB" i="0" dirty="0">
                <a:solidFill>
                  <a:srgbClr val="000000"/>
                </a:solidFill>
                <a:effectLst/>
                <a:latin typeface="DejaVuSans-Bold"/>
              </a:rPr>
            </a:br>
            <a:r>
              <a:rPr lang="en-GB" i="0" dirty="0">
                <a:solidFill>
                  <a:srgbClr val="000000"/>
                </a:solidFill>
                <a:effectLst/>
                <a:latin typeface="LiberationSans"/>
              </a:rPr>
              <a:t>• </a:t>
            </a:r>
            <a:r>
              <a:rPr lang="en-GB" i="0" dirty="0">
                <a:solidFill>
                  <a:srgbClr val="000000"/>
                </a:solidFill>
                <a:effectLst/>
                <a:latin typeface="DejaVuSans-Bold"/>
              </a:rPr>
              <a:t>Title (no more than 15 words corresponding to the theme of the intervention)</a:t>
            </a:r>
            <a:br>
              <a:rPr lang="en-GB" i="0" dirty="0">
                <a:solidFill>
                  <a:srgbClr val="000000"/>
                </a:solidFill>
                <a:effectLst/>
                <a:latin typeface="DejaVuSans-Bold"/>
              </a:rPr>
            </a:br>
            <a:r>
              <a:rPr lang="en-GB" i="0" dirty="0">
                <a:solidFill>
                  <a:srgbClr val="000000"/>
                </a:solidFill>
                <a:effectLst/>
                <a:latin typeface="LiberationSans"/>
              </a:rPr>
              <a:t>• </a:t>
            </a:r>
            <a:r>
              <a:rPr lang="en-GB" i="0" dirty="0">
                <a:solidFill>
                  <a:srgbClr val="000000"/>
                </a:solidFill>
                <a:effectLst/>
                <a:latin typeface="DejaVuSans-Bold"/>
              </a:rPr>
              <a:t>Author/s</a:t>
            </a:r>
            <a:br>
              <a:rPr lang="en-GB" i="0" dirty="0">
                <a:solidFill>
                  <a:srgbClr val="000000"/>
                </a:solidFill>
                <a:effectLst/>
                <a:latin typeface="DejaVuSans-Bold"/>
              </a:rPr>
            </a:br>
            <a:r>
              <a:rPr lang="en-GB" i="0" dirty="0">
                <a:solidFill>
                  <a:srgbClr val="000000"/>
                </a:solidFill>
                <a:effectLst/>
                <a:latin typeface="LiberationSans"/>
              </a:rPr>
              <a:t>• </a:t>
            </a:r>
            <a:r>
              <a:rPr lang="en-GB" i="0" dirty="0">
                <a:solidFill>
                  <a:srgbClr val="000000"/>
                </a:solidFill>
                <a:effectLst/>
                <a:latin typeface="DejaVuSans-Bold"/>
              </a:rPr>
              <a:t>Date</a:t>
            </a:r>
            <a:br>
              <a:rPr lang="en-GB" i="0" dirty="0">
                <a:solidFill>
                  <a:srgbClr val="000000"/>
                </a:solidFill>
                <a:effectLst/>
                <a:latin typeface="DejaVuSans-Bold"/>
              </a:rPr>
            </a:br>
            <a:r>
              <a:rPr lang="en-GB" sz="3000" b="1" i="0" dirty="0">
                <a:solidFill>
                  <a:srgbClr val="C00000"/>
                </a:solidFill>
                <a:effectLst/>
                <a:latin typeface="Carlito-Bold"/>
              </a:rPr>
              <a:t>Abstract</a:t>
            </a:r>
          </a:p>
          <a:p>
            <a:pPr algn="l">
              <a:lnSpc>
                <a:spcPct val="150000"/>
              </a:lnSpc>
            </a:pPr>
            <a:r>
              <a:rPr lang="en-GB" sz="2600" i="0" dirty="0">
                <a:solidFill>
                  <a:srgbClr val="000000"/>
                </a:solidFill>
                <a:effectLst/>
                <a:latin typeface="DejaVuSans-Bold"/>
              </a:rPr>
              <a:t>Abstract means condensate of paper in one paragraph</a:t>
            </a:r>
            <a:endParaRPr lang="en-GB" sz="2600" dirty="0">
              <a:solidFill>
                <a:srgbClr val="310CCE"/>
              </a:solidFill>
              <a:latin typeface="OpenSymbol"/>
            </a:endParaRPr>
          </a:p>
          <a:p>
            <a:pPr marL="457200" indent="-45720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600" i="0" dirty="0">
                <a:solidFill>
                  <a:srgbClr val="310CCE"/>
                </a:solidFill>
                <a:effectLst/>
                <a:latin typeface="DejaVuSans-Bold"/>
              </a:rPr>
              <a:t>Start with typically 1-2 sentences on background &amp; aims</a:t>
            </a:r>
            <a:endParaRPr lang="en-GB" sz="2600" dirty="0">
              <a:solidFill>
                <a:srgbClr val="310CCE"/>
              </a:solidFill>
              <a:latin typeface="DejaVuSans-Bold"/>
            </a:endParaRPr>
          </a:p>
          <a:p>
            <a:pPr marL="457200" indent="-45720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600" i="0" dirty="0">
                <a:solidFill>
                  <a:srgbClr val="310CCE"/>
                </a:solidFill>
                <a:effectLst/>
                <a:latin typeface="DejaVuSans-Bold"/>
              </a:rPr>
              <a:t>Followed by a very short description of what should be done</a:t>
            </a:r>
          </a:p>
          <a:p>
            <a:pPr marL="457200" indent="-45720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i="0" dirty="0">
                <a:solidFill>
                  <a:srgbClr val="310CCE"/>
                </a:solidFill>
                <a:effectLst/>
                <a:latin typeface="DejaVuSans-Bold"/>
              </a:rPr>
              <a:t>In the final report of the project bring the main results &amp; major consequences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94E6347-224D-4410-B957-87F6E58FE583}"/>
              </a:ext>
            </a:extLst>
          </p:cNvPr>
          <p:cNvCxnSpPr>
            <a:cxnSpLocks/>
          </p:cNvCxnSpPr>
          <p:nvPr/>
        </p:nvCxnSpPr>
        <p:spPr>
          <a:xfrm flipH="1">
            <a:off x="0" y="728870"/>
            <a:ext cx="12191998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30614AE-FF88-4403-84EA-9009A1C002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530087" cy="67586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F3CC4DE-FEF7-48F5-8E3E-759496EADA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1911" y="26504"/>
            <a:ext cx="530087" cy="675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144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F2FB7-79A2-47F2-91C3-A16B127B1A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728870"/>
          </a:xfrm>
        </p:spPr>
        <p:txBody>
          <a:bodyPr>
            <a:normAutofit/>
          </a:bodyPr>
          <a:lstStyle/>
          <a:p>
            <a:r>
              <a:rPr lang="en-GB" sz="4400" i="0" dirty="0">
                <a:solidFill>
                  <a:srgbClr val="FF0000"/>
                </a:solidFill>
                <a:effectLst/>
                <a:latin typeface="Carlito-Bold"/>
              </a:rPr>
              <a:t>Project Proposal Writing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BCA4F6-7400-4412-8DFB-0033A9593B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861391"/>
            <a:ext cx="12191999" cy="5996609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i="0" dirty="0">
                <a:solidFill>
                  <a:srgbClr val="310CCE"/>
                </a:solidFill>
                <a:effectLst/>
                <a:latin typeface="DejaVuSans-Bold"/>
              </a:rPr>
              <a:t>In </a:t>
            </a:r>
            <a:r>
              <a:rPr lang="en-GB" sz="2400" i="0" dirty="0">
                <a:solidFill>
                  <a:srgbClr val="C00000"/>
                </a:solidFill>
                <a:effectLst/>
                <a:latin typeface="DejaVuSans-Bold"/>
              </a:rPr>
              <a:t>abstract</a:t>
            </a:r>
            <a:r>
              <a:rPr lang="en-GB" sz="2400" i="0" dirty="0">
                <a:solidFill>
                  <a:srgbClr val="310CCE"/>
                </a:solidFill>
                <a:effectLst/>
                <a:latin typeface="DejaVuSans-Bold"/>
              </a:rPr>
              <a:t> No figures, no tables, no references (usually), no footnotes, avoid abbreviations, equations and symbols, make sentences short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i="0" dirty="0">
                <a:effectLst/>
                <a:latin typeface="DejaVuSans-Bold"/>
              </a:rPr>
              <a:t>Abstract should include </a:t>
            </a:r>
            <a:r>
              <a:rPr lang="en-US" i="0" dirty="0">
                <a:solidFill>
                  <a:srgbClr val="C00000"/>
                </a:solidFill>
                <a:effectLst/>
                <a:latin typeface="DejaVuSans-Bold"/>
              </a:rPr>
              <a:t>Introduction, </a:t>
            </a:r>
            <a:r>
              <a:rPr lang="en-US" i="0" dirty="0">
                <a:solidFill>
                  <a:srgbClr val="310CCE"/>
                </a:solidFill>
                <a:effectLst/>
                <a:latin typeface="DejaVuSans-Bold"/>
              </a:rPr>
              <a:t>Method, </a:t>
            </a:r>
            <a:r>
              <a:rPr lang="en-US" i="0" dirty="0">
                <a:solidFill>
                  <a:srgbClr val="00B050"/>
                </a:solidFill>
                <a:effectLst/>
                <a:latin typeface="DejaVuSans-Bold"/>
              </a:rPr>
              <a:t>Results </a:t>
            </a:r>
            <a:r>
              <a:rPr lang="en-US" i="0" dirty="0">
                <a:effectLst/>
                <a:latin typeface="DejaVuSans-Bold"/>
              </a:rPr>
              <a:t>and</a:t>
            </a:r>
            <a:r>
              <a:rPr lang="en-US" i="0" dirty="0">
                <a:solidFill>
                  <a:srgbClr val="00B050"/>
                </a:solidFill>
                <a:effectLst/>
                <a:latin typeface="DejaVuSans-Bold"/>
              </a:rPr>
              <a:t> </a:t>
            </a:r>
            <a:r>
              <a:rPr lang="en-US" i="0" dirty="0">
                <a:solidFill>
                  <a:srgbClr val="7030A0"/>
                </a:solidFill>
                <a:effectLst/>
                <a:latin typeface="DejaVuSans-Bold"/>
              </a:rPr>
              <a:t>Discussion</a:t>
            </a:r>
          </a:p>
          <a:p>
            <a:pPr algn="l"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  <a:latin typeface="DejaVuSans-Bold"/>
              </a:rPr>
              <a:t>Example of Abstract</a:t>
            </a:r>
          </a:p>
          <a:p>
            <a:pPr algn="l">
              <a:lnSpc>
                <a:spcPct val="150000"/>
              </a:lnSpc>
            </a:pPr>
            <a:r>
              <a:rPr lang="en-GB" i="0" dirty="0">
                <a:solidFill>
                  <a:srgbClr val="C00000"/>
                </a:solidFill>
                <a:effectLst/>
                <a:latin typeface="DejaVuSans"/>
              </a:rPr>
              <a:t>The extension of the sunspot number series backward in time is of considerable importance for dynamo theory. </a:t>
            </a:r>
            <a:r>
              <a:rPr lang="en-GB" i="0" dirty="0">
                <a:solidFill>
                  <a:srgbClr val="310CCE"/>
                </a:solidFill>
                <a:effectLst/>
                <a:latin typeface="DejaVuSans"/>
              </a:rPr>
              <a:t>We have applied a physical model to records of the 10 Be concentration in polar ice to reconstruct sunspot number between the year 850 and the present</a:t>
            </a:r>
            <a:r>
              <a:rPr lang="en-GB" i="0" dirty="0">
                <a:solidFill>
                  <a:srgbClr val="FF0000"/>
                </a:solidFill>
                <a:effectLst/>
                <a:latin typeface="DejaVuSans"/>
              </a:rPr>
              <a:t>. </a:t>
            </a:r>
            <a:r>
              <a:rPr lang="en-GB" i="0" dirty="0">
                <a:solidFill>
                  <a:srgbClr val="00B050"/>
                </a:solidFill>
                <a:effectLst/>
                <a:latin typeface="DejaVuSans"/>
              </a:rPr>
              <a:t>The reconstruction shows that the period of high solar activity during the last 60 years is unique throughout the past 1150 years. </a:t>
            </a:r>
            <a:r>
              <a:rPr lang="en-GB" i="0" dirty="0">
                <a:solidFill>
                  <a:srgbClr val="7030A0"/>
                </a:solidFill>
                <a:effectLst/>
                <a:latin typeface="DejaVuSans"/>
              </a:rPr>
              <a:t>This nearly triples the interval of time for which such a statement could be made. </a:t>
            </a:r>
            <a:br>
              <a:rPr lang="en-GB" sz="1800" i="0" dirty="0">
                <a:solidFill>
                  <a:srgbClr val="310CCE"/>
                </a:solidFill>
                <a:effectLst/>
                <a:latin typeface="DejaVuSans"/>
              </a:rPr>
            </a:br>
            <a:endParaRPr lang="en-GB" b="1" i="0" dirty="0">
              <a:solidFill>
                <a:srgbClr val="C00000"/>
              </a:solidFill>
              <a:effectLst/>
              <a:latin typeface="Carlito-Bold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94E6347-224D-4410-B957-87F6E58FE583}"/>
              </a:ext>
            </a:extLst>
          </p:cNvPr>
          <p:cNvCxnSpPr>
            <a:cxnSpLocks/>
          </p:cNvCxnSpPr>
          <p:nvPr/>
        </p:nvCxnSpPr>
        <p:spPr>
          <a:xfrm flipH="1">
            <a:off x="0" y="728870"/>
            <a:ext cx="12191998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30614AE-FF88-4403-84EA-9009A1C002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530087" cy="67586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F3CC4DE-FEF7-48F5-8E3E-759496EADA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1911" y="26504"/>
            <a:ext cx="530087" cy="675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121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F2FB7-79A2-47F2-91C3-A16B127B1A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728870"/>
          </a:xfrm>
        </p:spPr>
        <p:txBody>
          <a:bodyPr>
            <a:normAutofit/>
          </a:bodyPr>
          <a:lstStyle/>
          <a:p>
            <a:r>
              <a:rPr lang="en-GB" sz="4400" i="0" dirty="0">
                <a:solidFill>
                  <a:srgbClr val="FF0000"/>
                </a:solidFill>
                <a:effectLst/>
                <a:latin typeface="Carlito-Bold"/>
              </a:rPr>
              <a:t>Project Proposal Writing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BCA4F6-7400-4412-8DFB-0033A9593B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861391"/>
            <a:ext cx="12191999" cy="5996609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GB" sz="3200" b="1" i="0" dirty="0">
                <a:solidFill>
                  <a:srgbClr val="C00000"/>
                </a:solidFill>
                <a:effectLst/>
                <a:latin typeface="Carlito-Bold"/>
              </a:rPr>
              <a:t>Introduction</a:t>
            </a:r>
            <a:br>
              <a:rPr lang="en-GB" i="0" dirty="0">
                <a:solidFill>
                  <a:srgbClr val="C00000"/>
                </a:solidFill>
                <a:effectLst/>
                <a:latin typeface="Carlito-Bold"/>
              </a:rPr>
            </a:br>
            <a:r>
              <a:rPr lang="en-GB" i="0" dirty="0">
                <a:solidFill>
                  <a:srgbClr val="002060"/>
                </a:solidFill>
                <a:effectLst/>
                <a:latin typeface="LiberationSans"/>
              </a:rPr>
              <a:t>• </a:t>
            </a:r>
            <a:r>
              <a:rPr lang="en-GB" i="0" dirty="0">
                <a:solidFill>
                  <a:srgbClr val="002060"/>
                </a:solidFill>
                <a:effectLst/>
                <a:latin typeface="DejaVuSans-Bold"/>
              </a:rPr>
              <a:t>The historical antecedents of the problem and the current situation:</a:t>
            </a:r>
            <a:br>
              <a:rPr lang="en-GB" i="0" dirty="0">
                <a:solidFill>
                  <a:srgbClr val="002060"/>
                </a:solidFill>
                <a:effectLst/>
                <a:latin typeface="DejaVuSans-Bold"/>
              </a:rPr>
            </a:br>
            <a:r>
              <a:rPr lang="en-GB" i="0" dirty="0">
                <a:solidFill>
                  <a:srgbClr val="310CCE"/>
                </a:solidFill>
                <a:effectLst/>
                <a:latin typeface="DejaVuSans-Bold"/>
              </a:rPr>
              <a:t>Include results or findings of related preliminary studies related to the problem, either national or international.</a:t>
            </a:r>
            <a:br>
              <a:rPr lang="en-GB" sz="1800" i="0" dirty="0">
                <a:solidFill>
                  <a:srgbClr val="002060"/>
                </a:solidFill>
                <a:effectLst/>
                <a:latin typeface="LiberationSans"/>
              </a:rPr>
            </a:br>
            <a:r>
              <a:rPr lang="en-GB" sz="2800" i="0" dirty="0">
                <a:solidFill>
                  <a:srgbClr val="C00000"/>
                </a:solidFill>
                <a:effectLst/>
                <a:latin typeface="LiberationSans"/>
              </a:rPr>
              <a:t>• </a:t>
            </a:r>
            <a:r>
              <a:rPr lang="en-GB" sz="2800" i="0" dirty="0">
                <a:solidFill>
                  <a:srgbClr val="C00000"/>
                </a:solidFill>
                <a:effectLst/>
                <a:latin typeface="DejaVuSans-Bold"/>
              </a:rPr>
              <a:t>Description of the problem: </a:t>
            </a:r>
            <a:r>
              <a:rPr lang="en-GB" i="0" dirty="0">
                <a:solidFill>
                  <a:srgbClr val="310CCE"/>
                </a:solidFill>
                <a:effectLst/>
                <a:latin typeface="DejaVuSans-Bold"/>
              </a:rPr>
              <a:t>Include the description of the current situation and how it got to be that way.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94E6347-224D-4410-B957-87F6E58FE583}"/>
              </a:ext>
            </a:extLst>
          </p:cNvPr>
          <p:cNvCxnSpPr>
            <a:cxnSpLocks/>
          </p:cNvCxnSpPr>
          <p:nvPr/>
        </p:nvCxnSpPr>
        <p:spPr>
          <a:xfrm flipH="1">
            <a:off x="0" y="728870"/>
            <a:ext cx="12191998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30614AE-FF88-4403-84EA-9009A1C002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530087" cy="67586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F3CC4DE-FEF7-48F5-8E3E-759496EADA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1911" y="26504"/>
            <a:ext cx="530087" cy="675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992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F2FB7-79A2-47F2-91C3-A16B127B1A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728870"/>
          </a:xfrm>
        </p:spPr>
        <p:txBody>
          <a:bodyPr>
            <a:normAutofit/>
          </a:bodyPr>
          <a:lstStyle/>
          <a:p>
            <a:r>
              <a:rPr lang="en-GB" sz="4400" i="0" dirty="0">
                <a:solidFill>
                  <a:srgbClr val="FF0000"/>
                </a:solidFill>
                <a:effectLst/>
                <a:latin typeface="Carlito-Bold"/>
              </a:rPr>
              <a:t>Project Proposal Writing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BCA4F6-7400-4412-8DFB-0033A9593B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861391"/>
            <a:ext cx="12191999" cy="5996609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GB" i="0" dirty="0">
                <a:solidFill>
                  <a:srgbClr val="002060"/>
                </a:solidFill>
                <a:effectLst/>
                <a:latin typeface="LiberationSans"/>
              </a:rPr>
              <a:t>• </a:t>
            </a:r>
            <a:r>
              <a:rPr lang="en-GB" sz="2800" i="0" dirty="0">
                <a:solidFill>
                  <a:srgbClr val="C00000"/>
                </a:solidFill>
                <a:effectLst/>
                <a:latin typeface="DejaVuSans-Bold"/>
              </a:rPr>
              <a:t>Justification of the Intervention: </a:t>
            </a:r>
            <a:r>
              <a:rPr lang="en-GB" i="0" dirty="0">
                <a:solidFill>
                  <a:srgbClr val="310CCE"/>
                </a:solidFill>
                <a:effectLst/>
                <a:latin typeface="DejaVuSans-Bold"/>
              </a:rPr>
              <a:t>Clearly define the proposed intervention and justify why this intervention is the best solution to the problem.</a:t>
            </a:r>
            <a:br>
              <a:rPr lang="en-GB" sz="1800" i="0" dirty="0">
                <a:solidFill>
                  <a:srgbClr val="310CCE"/>
                </a:solidFill>
                <a:effectLst/>
                <a:latin typeface="DejaVuSans-Bold"/>
              </a:rPr>
            </a:br>
            <a:r>
              <a:rPr lang="en-GB" sz="3000" b="1" i="0" dirty="0">
                <a:solidFill>
                  <a:srgbClr val="C00000"/>
                </a:solidFill>
                <a:effectLst/>
                <a:latin typeface="Carlito-Bold"/>
              </a:rPr>
              <a:t>Objectives</a:t>
            </a:r>
            <a:br>
              <a:rPr lang="en-GB" i="0" dirty="0">
                <a:solidFill>
                  <a:srgbClr val="C00000"/>
                </a:solidFill>
                <a:effectLst/>
                <a:latin typeface="Carlito-Bold"/>
              </a:rPr>
            </a:br>
            <a:r>
              <a:rPr lang="en-GB" i="0" dirty="0">
                <a:solidFill>
                  <a:srgbClr val="000000"/>
                </a:solidFill>
                <a:effectLst/>
                <a:latin typeface="LiberationSans"/>
              </a:rPr>
              <a:t>• </a:t>
            </a:r>
            <a:r>
              <a:rPr lang="en-GB" i="0" dirty="0">
                <a:solidFill>
                  <a:srgbClr val="000000"/>
                </a:solidFill>
                <a:effectLst/>
                <a:latin typeface="DejaVuSans-Bold"/>
              </a:rPr>
              <a:t>Objectives signify the result that you intend to achieve through the intervention.</a:t>
            </a:r>
            <a:br>
              <a:rPr lang="en-GB" i="0" dirty="0">
                <a:solidFill>
                  <a:srgbClr val="000000"/>
                </a:solidFill>
                <a:effectLst/>
                <a:latin typeface="DejaVuSans-Bold"/>
              </a:rPr>
            </a:br>
            <a:r>
              <a:rPr lang="en-GB" i="0" dirty="0">
                <a:solidFill>
                  <a:srgbClr val="000000"/>
                </a:solidFill>
                <a:effectLst/>
                <a:latin typeface="LiberationSans"/>
              </a:rPr>
              <a:t>• </a:t>
            </a:r>
            <a:r>
              <a:rPr lang="en-GB" i="0" dirty="0">
                <a:solidFill>
                  <a:srgbClr val="000000"/>
                </a:solidFill>
                <a:effectLst/>
                <a:latin typeface="DejaVuSans-Bold"/>
              </a:rPr>
              <a:t>They should directly address the problem mentioned in the problem statement</a:t>
            </a:r>
            <a:br>
              <a:rPr lang="en-GB" sz="1800" i="0" dirty="0">
                <a:solidFill>
                  <a:srgbClr val="000000"/>
                </a:solidFill>
                <a:effectLst/>
                <a:latin typeface="DejaVuSans-Bold"/>
              </a:rPr>
            </a:br>
            <a:r>
              <a:rPr lang="en-GB" i="0" dirty="0">
                <a:solidFill>
                  <a:srgbClr val="000000"/>
                </a:solidFill>
                <a:effectLst/>
                <a:latin typeface="DejaVuSans-Bold"/>
              </a:rPr>
              <a:t>Objectives should be </a:t>
            </a:r>
            <a:r>
              <a:rPr lang="en-GB" i="0" dirty="0">
                <a:solidFill>
                  <a:srgbClr val="00B050"/>
                </a:solidFill>
                <a:effectLst/>
                <a:latin typeface="DejaVuSans-Bold"/>
              </a:rPr>
              <a:t>SMART</a:t>
            </a:r>
            <a:r>
              <a:rPr lang="en-GB" i="0" dirty="0">
                <a:solidFill>
                  <a:srgbClr val="000000"/>
                </a:solidFill>
                <a:effectLst/>
                <a:latin typeface="DejaVuSans-Bold"/>
              </a:rPr>
              <a:t>:</a:t>
            </a:r>
            <a:endParaRPr lang="en-GB" dirty="0">
              <a:solidFill>
                <a:srgbClr val="00B050"/>
              </a:solidFill>
              <a:latin typeface="OpenSymbol"/>
            </a:endParaRP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i="0" dirty="0">
                <a:solidFill>
                  <a:srgbClr val="00B050"/>
                </a:solidFill>
                <a:effectLst/>
                <a:latin typeface="DejaVuSans-Bold"/>
              </a:rPr>
              <a:t>S</a:t>
            </a:r>
            <a:r>
              <a:rPr lang="en-GB" i="0" dirty="0">
                <a:solidFill>
                  <a:srgbClr val="310CCE"/>
                </a:solidFill>
                <a:effectLst/>
                <a:latin typeface="DejaVuSans-Bold"/>
              </a:rPr>
              <a:t>pecific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i="0" dirty="0">
                <a:solidFill>
                  <a:srgbClr val="00B050"/>
                </a:solidFill>
                <a:effectLst/>
                <a:latin typeface="DejaVuSans-Bold"/>
              </a:rPr>
              <a:t>M</a:t>
            </a:r>
            <a:r>
              <a:rPr lang="en-GB" i="0" dirty="0">
                <a:solidFill>
                  <a:srgbClr val="310CCE"/>
                </a:solidFill>
                <a:effectLst/>
                <a:latin typeface="DejaVuSans-Bold"/>
              </a:rPr>
              <a:t>easurable</a:t>
            </a:r>
            <a:br>
              <a:rPr lang="en-GB" sz="1800" i="0" dirty="0">
                <a:solidFill>
                  <a:srgbClr val="310CCE"/>
                </a:solidFill>
                <a:effectLst/>
                <a:latin typeface="DejaVuSans-Bold"/>
              </a:rPr>
            </a:br>
            <a:br>
              <a:rPr lang="en-GB" sz="1800" i="0" dirty="0">
                <a:solidFill>
                  <a:srgbClr val="00B050"/>
                </a:solidFill>
                <a:effectLst/>
                <a:latin typeface="OpenSymbol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94E6347-224D-4410-B957-87F6E58FE583}"/>
              </a:ext>
            </a:extLst>
          </p:cNvPr>
          <p:cNvCxnSpPr>
            <a:cxnSpLocks/>
          </p:cNvCxnSpPr>
          <p:nvPr/>
        </p:nvCxnSpPr>
        <p:spPr>
          <a:xfrm flipH="1">
            <a:off x="0" y="728870"/>
            <a:ext cx="12191998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30614AE-FF88-4403-84EA-9009A1C002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530087" cy="67586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F3CC4DE-FEF7-48F5-8E3E-759496EADA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1911" y="26504"/>
            <a:ext cx="530087" cy="67586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7FAB3AC-72C1-4907-BB1C-39B4598B1D54}"/>
              </a:ext>
            </a:extLst>
          </p:cNvPr>
          <p:cNvSpPr txBox="1"/>
          <p:nvPr/>
        </p:nvSpPr>
        <p:spPr>
          <a:xfrm>
            <a:off x="2441712" y="4928801"/>
            <a:ext cx="615563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400" i="0" dirty="0">
                <a:solidFill>
                  <a:srgbClr val="00B050"/>
                </a:solidFill>
                <a:effectLst/>
                <a:latin typeface="OpenSymbol"/>
              </a:rPr>
              <a:t> </a:t>
            </a:r>
            <a:r>
              <a:rPr lang="en-GB" sz="2400" i="0" dirty="0">
                <a:solidFill>
                  <a:srgbClr val="00B050"/>
                </a:solidFill>
                <a:effectLst/>
                <a:latin typeface="DejaVuSans-Bold"/>
              </a:rPr>
              <a:t>A</a:t>
            </a:r>
            <a:r>
              <a:rPr lang="en-GB" sz="2400" i="0" dirty="0">
                <a:solidFill>
                  <a:srgbClr val="310CCE"/>
                </a:solidFill>
                <a:effectLst/>
                <a:latin typeface="DejaVuSans-Bold"/>
              </a:rPr>
              <a:t>chievable</a:t>
            </a:r>
            <a:endParaRPr lang="en-GB" sz="2400" dirty="0">
              <a:solidFill>
                <a:srgbClr val="310CCE"/>
              </a:solidFill>
              <a:latin typeface="DejaVuSans-Bold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400" i="0" dirty="0">
                <a:solidFill>
                  <a:srgbClr val="00B050"/>
                </a:solidFill>
                <a:effectLst/>
                <a:latin typeface="DejaVuSans-Bold"/>
              </a:rPr>
              <a:t>R</a:t>
            </a:r>
            <a:r>
              <a:rPr lang="en-GB" sz="2400" i="0" dirty="0">
                <a:solidFill>
                  <a:srgbClr val="310CCE"/>
                </a:solidFill>
                <a:effectLst/>
                <a:latin typeface="DejaVuSans-Bold"/>
              </a:rPr>
              <a:t>elevant</a:t>
            </a:r>
            <a:endParaRPr lang="en-GB" sz="2400" dirty="0">
              <a:solidFill>
                <a:srgbClr val="310CCE"/>
              </a:solidFill>
              <a:latin typeface="DejaVuSans-Bold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400" i="0" dirty="0">
                <a:solidFill>
                  <a:srgbClr val="00B050"/>
                </a:solidFill>
                <a:effectLst/>
                <a:latin typeface="DejaVuSans-Bold"/>
              </a:rPr>
              <a:t>T</a:t>
            </a:r>
            <a:r>
              <a:rPr lang="en-GB" sz="2400" i="0" dirty="0">
                <a:solidFill>
                  <a:srgbClr val="310CCE"/>
                </a:solidFill>
                <a:effectLst/>
                <a:latin typeface="DejaVuSans-Bold"/>
              </a:rPr>
              <a:t>ime-bound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42134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F2FB7-79A2-47F2-91C3-A16B127B1A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728870"/>
          </a:xfrm>
        </p:spPr>
        <p:txBody>
          <a:bodyPr>
            <a:normAutofit/>
          </a:bodyPr>
          <a:lstStyle/>
          <a:p>
            <a:r>
              <a:rPr lang="en-GB" sz="4400" i="0" dirty="0">
                <a:solidFill>
                  <a:srgbClr val="FF0000"/>
                </a:solidFill>
                <a:effectLst/>
                <a:latin typeface="Carlito-Bold"/>
              </a:rPr>
              <a:t>Project Proposal Writing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BCA4F6-7400-4412-8DFB-0033A9593B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861391"/>
            <a:ext cx="12191999" cy="5996609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50000"/>
              </a:lnSpc>
            </a:pPr>
            <a:r>
              <a:rPr lang="en-GB" sz="3000" b="1" i="0" dirty="0">
                <a:solidFill>
                  <a:srgbClr val="C00000"/>
                </a:solidFill>
                <a:effectLst/>
                <a:latin typeface="Carlito-Bold"/>
              </a:rPr>
              <a:t>SMART </a:t>
            </a:r>
            <a:r>
              <a:rPr lang="en-GB" sz="3000" b="1" i="0" dirty="0">
                <a:solidFill>
                  <a:srgbClr val="464646"/>
                </a:solidFill>
                <a:effectLst/>
                <a:latin typeface="Carlito-Bold"/>
              </a:rPr>
              <a:t>Process</a:t>
            </a:r>
            <a:br>
              <a:rPr lang="en-GB" i="0" dirty="0">
                <a:solidFill>
                  <a:srgbClr val="464646"/>
                </a:solidFill>
                <a:effectLst/>
                <a:latin typeface="Carlito-Bold"/>
              </a:rPr>
            </a:br>
            <a:r>
              <a:rPr lang="en-GB" i="0" dirty="0">
                <a:solidFill>
                  <a:srgbClr val="000000"/>
                </a:solidFill>
                <a:effectLst/>
                <a:latin typeface="LiberationSans"/>
              </a:rPr>
              <a:t>• </a:t>
            </a:r>
            <a:r>
              <a:rPr lang="en-GB" b="1" i="0" dirty="0">
                <a:solidFill>
                  <a:srgbClr val="000000"/>
                </a:solidFill>
                <a:effectLst/>
                <a:latin typeface="DejaVuSans-Bold"/>
              </a:rPr>
              <a:t>Specific</a:t>
            </a:r>
            <a:r>
              <a:rPr lang="en-GB" i="0" dirty="0">
                <a:solidFill>
                  <a:srgbClr val="000000"/>
                </a:solidFill>
                <a:effectLst/>
                <a:latin typeface="DejaVuSans-Bold"/>
              </a:rPr>
              <a:t>. </a:t>
            </a:r>
            <a:r>
              <a:rPr lang="en-GB" i="0" dirty="0">
                <a:solidFill>
                  <a:srgbClr val="310CCE"/>
                </a:solidFill>
                <a:effectLst/>
                <a:latin typeface="DejaVuSans-Bold"/>
              </a:rPr>
              <a:t>Use Specific rather than generalized language; clearly state the </a:t>
            </a:r>
            <a:r>
              <a:rPr lang="en-GB" i="0" dirty="0">
                <a:solidFill>
                  <a:srgbClr val="00B050"/>
                </a:solidFill>
                <a:effectLst/>
                <a:latin typeface="DejaVuSans-Bold"/>
              </a:rPr>
              <a:t>issue</a:t>
            </a:r>
            <a:r>
              <a:rPr lang="en-GB" i="0" dirty="0">
                <a:solidFill>
                  <a:srgbClr val="310CCE"/>
                </a:solidFill>
                <a:effectLst/>
                <a:latin typeface="DejaVuSans-Bold"/>
              </a:rPr>
              <a:t>, the </a:t>
            </a:r>
            <a:r>
              <a:rPr lang="en-GB" i="0" dirty="0">
                <a:solidFill>
                  <a:srgbClr val="00B050"/>
                </a:solidFill>
                <a:effectLst/>
                <a:latin typeface="DejaVuSans-Bold"/>
              </a:rPr>
              <a:t>target group</a:t>
            </a:r>
            <a:r>
              <a:rPr lang="en-GB" i="0" dirty="0">
                <a:solidFill>
                  <a:srgbClr val="310CCE"/>
                </a:solidFill>
                <a:effectLst/>
                <a:latin typeface="DejaVuSans-Bold"/>
              </a:rPr>
              <a:t>, the </a:t>
            </a:r>
            <a:r>
              <a:rPr lang="en-GB" i="0" dirty="0">
                <a:solidFill>
                  <a:srgbClr val="00B050"/>
                </a:solidFill>
                <a:effectLst/>
                <a:latin typeface="DejaVuSans-Bold"/>
              </a:rPr>
              <a:t>time </a:t>
            </a:r>
            <a:r>
              <a:rPr lang="en-GB" i="0" dirty="0">
                <a:solidFill>
                  <a:srgbClr val="310CCE"/>
                </a:solidFill>
                <a:effectLst/>
                <a:latin typeface="DejaVuSans-Bold"/>
              </a:rPr>
              <a:t>and </a:t>
            </a:r>
            <a:r>
              <a:rPr lang="en-GB" i="0" dirty="0">
                <a:solidFill>
                  <a:srgbClr val="00B050"/>
                </a:solidFill>
                <a:effectLst/>
                <a:latin typeface="DejaVuSans-Bold"/>
              </a:rPr>
              <a:t>place </a:t>
            </a:r>
            <a:r>
              <a:rPr lang="en-GB" i="0" dirty="0">
                <a:solidFill>
                  <a:srgbClr val="310CCE"/>
                </a:solidFill>
                <a:effectLst/>
                <a:latin typeface="DejaVuSans-Bold"/>
              </a:rPr>
              <a:t>of the program.</a:t>
            </a:r>
            <a:br>
              <a:rPr lang="en-GB" sz="1800" i="0" dirty="0">
                <a:solidFill>
                  <a:srgbClr val="310CCE"/>
                </a:solidFill>
                <a:effectLst/>
                <a:latin typeface="DejaVuSans-Bold"/>
              </a:rPr>
            </a:br>
            <a:r>
              <a:rPr lang="en-GB" i="0" dirty="0">
                <a:solidFill>
                  <a:srgbClr val="000000"/>
                </a:solidFill>
                <a:effectLst/>
                <a:latin typeface="LiberationSans"/>
              </a:rPr>
              <a:t>• </a:t>
            </a:r>
            <a:r>
              <a:rPr lang="en-GB" b="1" i="0" dirty="0">
                <a:solidFill>
                  <a:srgbClr val="000000"/>
                </a:solidFill>
                <a:effectLst/>
                <a:latin typeface="DejaVuSans-Bold"/>
              </a:rPr>
              <a:t>Measurable</a:t>
            </a:r>
            <a:r>
              <a:rPr lang="en-GB" i="0" dirty="0">
                <a:solidFill>
                  <a:srgbClr val="002060"/>
                </a:solidFill>
                <a:effectLst/>
                <a:latin typeface="DejaVuSans-Bold"/>
              </a:rPr>
              <a:t>. </a:t>
            </a:r>
            <a:r>
              <a:rPr lang="en-GB" i="0" dirty="0">
                <a:solidFill>
                  <a:srgbClr val="310CCE"/>
                </a:solidFill>
                <a:effectLst/>
                <a:latin typeface="DejaVuSans-Bold"/>
              </a:rPr>
              <a:t>Be clear in the objective about what will be </a:t>
            </a:r>
            <a:r>
              <a:rPr lang="en-GB" i="0" dirty="0">
                <a:solidFill>
                  <a:srgbClr val="00B050"/>
                </a:solidFill>
                <a:effectLst/>
                <a:latin typeface="DejaVuSans-Bold"/>
              </a:rPr>
              <a:t>changed </a:t>
            </a:r>
            <a:r>
              <a:rPr lang="en-GB" i="0" dirty="0">
                <a:solidFill>
                  <a:srgbClr val="310CCE"/>
                </a:solidFill>
                <a:effectLst/>
                <a:latin typeface="DejaVuSans-Bold"/>
              </a:rPr>
              <a:t>and by </a:t>
            </a:r>
            <a:r>
              <a:rPr lang="en-GB" i="0" dirty="0">
                <a:solidFill>
                  <a:srgbClr val="00B050"/>
                </a:solidFill>
                <a:effectLst/>
                <a:latin typeface="DejaVuSans-Bold"/>
              </a:rPr>
              <a:t>how much</a:t>
            </a:r>
            <a:r>
              <a:rPr lang="en-GB" i="0" dirty="0">
                <a:solidFill>
                  <a:srgbClr val="310CCE"/>
                </a:solidFill>
                <a:effectLst/>
                <a:latin typeface="DejaVuSans-Bold"/>
              </a:rPr>
              <a:t>. Setting this clearly at the </a:t>
            </a:r>
            <a:r>
              <a:rPr lang="en-GB" i="0" dirty="0">
                <a:solidFill>
                  <a:srgbClr val="00B050"/>
                </a:solidFill>
                <a:effectLst/>
                <a:latin typeface="DejaVuSans-Bold"/>
              </a:rPr>
              <a:t>start </a:t>
            </a:r>
            <a:r>
              <a:rPr lang="en-GB" i="0" dirty="0">
                <a:solidFill>
                  <a:srgbClr val="310CCE"/>
                </a:solidFill>
                <a:effectLst/>
                <a:latin typeface="DejaVuSans-Bold"/>
              </a:rPr>
              <a:t>makes it easier to evaluate.</a:t>
            </a:r>
            <a:br>
              <a:rPr lang="en-GB" sz="1800" i="0" dirty="0">
                <a:solidFill>
                  <a:srgbClr val="310CCE"/>
                </a:solidFill>
                <a:effectLst/>
                <a:latin typeface="DejaVuSans-Bold"/>
              </a:rPr>
            </a:br>
            <a:r>
              <a:rPr lang="en-GB" i="0" dirty="0">
                <a:solidFill>
                  <a:srgbClr val="000000"/>
                </a:solidFill>
                <a:effectLst/>
                <a:latin typeface="LiberationSans"/>
              </a:rPr>
              <a:t>• </a:t>
            </a:r>
            <a:r>
              <a:rPr lang="en-GB" i="0" dirty="0">
                <a:solidFill>
                  <a:srgbClr val="000000"/>
                </a:solidFill>
                <a:effectLst/>
                <a:latin typeface="DejaVuSans-Bold"/>
              </a:rPr>
              <a:t>Achievable. </a:t>
            </a:r>
            <a:r>
              <a:rPr lang="en-GB" i="0" dirty="0">
                <a:solidFill>
                  <a:srgbClr val="310CCE"/>
                </a:solidFill>
                <a:effectLst/>
                <a:latin typeface="DejaVuSans-Bold"/>
              </a:rPr>
              <a:t>Be realistic about what the program can </a:t>
            </a:r>
            <a:r>
              <a:rPr lang="en-GB" i="0" dirty="0">
                <a:solidFill>
                  <a:srgbClr val="00B050"/>
                </a:solidFill>
                <a:effectLst/>
                <a:latin typeface="DejaVuSans-Bold"/>
              </a:rPr>
              <a:t>achieve </a:t>
            </a:r>
            <a:r>
              <a:rPr lang="en-GB" i="0" dirty="0">
                <a:solidFill>
                  <a:srgbClr val="310CCE"/>
                </a:solidFill>
                <a:effectLst/>
                <a:latin typeface="DejaVuSans-Bold"/>
              </a:rPr>
              <a:t>in terms of the </a:t>
            </a:r>
            <a:r>
              <a:rPr lang="en-GB" i="0" dirty="0">
                <a:solidFill>
                  <a:srgbClr val="00B050"/>
                </a:solidFill>
                <a:effectLst/>
                <a:latin typeface="DejaVuSans-Bold"/>
              </a:rPr>
              <a:t>scale/scope </a:t>
            </a:r>
            <a:r>
              <a:rPr lang="en-GB" i="0" dirty="0">
                <a:solidFill>
                  <a:srgbClr val="310CCE"/>
                </a:solidFill>
                <a:effectLst/>
                <a:latin typeface="DejaVuSans-Bold"/>
              </a:rPr>
              <a:t>of what is being </a:t>
            </a:r>
            <a:r>
              <a:rPr lang="en-GB" i="0" dirty="0">
                <a:solidFill>
                  <a:srgbClr val="00B050"/>
                </a:solidFill>
                <a:effectLst/>
                <a:latin typeface="DejaVuSans-Bold"/>
              </a:rPr>
              <a:t>done</a:t>
            </a:r>
            <a:r>
              <a:rPr lang="en-GB" i="0" dirty="0">
                <a:solidFill>
                  <a:srgbClr val="310CCE"/>
                </a:solidFill>
                <a:effectLst/>
                <a:latin typeface="DejaVuSans-Bold"/>
              </a:rPr>
              <a:t>, the </a:t>
            </a:r>
            <a:r>
              <a:rPr lang="en-GB" i="0" dirty="0">
                <a:solidFill>
                  <a:srgbClr val="00B050"/>
                </a:solidFill>
                <a:effectLst/>
                <a:latin typeface="DejaVuSans-Bold"/>
              </a:rPr>
              <a:t>time </a:t>
            </a:r>
            <a:r>
              <a:rPr lang="en-GB" i="0" dirty="0">
                <a:solidFill>
                  <a:srgbClr val="310CCE"/>
                </a:solidFill>
                <a:effectLst/>
                <a:latin typeface="DejaVuSans-Bold"/>
              </a:rPr>
              <a:t>and </a:t>
            </a:r>
            <a:r>
              <a:rPr lang="en-GB" i="0" dirty="0">
                <a:solidFill>
                  <a:srgbClr val="00B050"/>
                </a:solidFill>
                <a:effectLst/>
                <a:latin typeface="DejaVuSans-Bold"/>
              </a:rPr>
              <a:t>resources </a:t>
            </a:r>
            <a:r>
              <a:rPr lang="en-GB" i="0" dirty="0">
                <a:solidFill>
                  <a:srgbClr val="310CCE"/>
                </a:solidFill>
                <a:effectLst/>
                <a:latin typeface="DejaVuSans-Bold"/>
              </a:rPr>
              <a:t>available.</a:t>
            </a:r>
            <a:br>
              <a:rPr lang="en-GB" sz="1800" i="0" dirty="0">
                <a:solidFill>
                  <a:srgbClr val="310CCE"/>
                </a:solidFill>
                <a:effectLst/>
                <a:latin typeface="DejaVuSans-Bold"/>
              </a:rPr>
            </a:br>
            <a:r>
              <a:rPr lang="en-GB" i="0" dirty="0">
                <a:solidFill>
                  <a:srgbClr val="000000"/>
                </a:solidFill>
                <a:effectLst/>
                <a:latin typeface="LiberationSans"/>
              </a:rPr>
              <a:t>• </a:t>
            </a:r>
            <a:r>
              <a:rPr lang="en-GB" b="1" i="0" dirty="0">
                <a:solidFill>
                  <a:srgbClr val="000000"/>
                </a:solidFill>
                <a:effectLst/>
                <a:latin typeface="DejaVuSans-Bold"/>
              </a:rPr>
              <a:t>Relevant</a:t>
            </a:r>
            <a:r>
              <a:rPr lang="en-GB" i="0" dirty="0">
                <a:solidFill>
                  <a:srgbClr val="000000"/>
                </a:solidFill>
                <a:effectLst/>
                <a:latin typeface="DejaVuSans-Bold"/>
              </a:rPr>
              <a:t>. </a:t>
            </a:r>
            <a:r>
              <a:rPr lang="en-GB" i="0" dirty="0">
                <a:solidFill>
                  <a:srgbClr val="310CCE"/>
                </a:solidFill>
                <a:effectLst/>
                <a:latin typeface="DejaVuSans-Bold"/>
              </a:rPr>
              <a:t>Objectives need to relate to and be relevant to the </a:t>
            </a:r>
            <a:r>
              <a:rPr lang="en-GB" i="0" dirty="0">
                <a:solidFill>
                  <a:srgbClr val="00B050"/>
                </a:solidFill>
                <a:effectLst/>
                <a:latin typeface="DejaVuSans-Bold"/>
              </a:rPr>
              <a:t>goals</a:t>
            </a:r>
            <a:r>
              <a:rPr lang="en-GB" i="0" dirty="0">
                <a:solidFill>
                  <a:srgbClr val="310CCE"/>
                </a:solidFill>
                <a:effectLst/>
                <a:latin typeface="DejaVuSans-Bold"/>
              </a:rPr>
              <a:t>. Remember objectives are the building blocks / steps toward meeting the goals.</a:t>
            </a:r>
            <a:br>
              <a:rPr lang="en-GB" sz="1800" i="0" dirty="0">
                <a:solidFill>
                  <a:srgbClr val="00B050"/>
                </a:solidFill>
                <a:effectLst/>
                <a:latin typeface="DejaVuSans-Bold"/>
              </a:rPr>
            </a:br>
            <a:r>
              <a:rPr lang="en-GB" sz="2600" i="0" dirty="0">
                <a:solidFill>
                  <a:srgbClr val="000000"/>
                </a:solidFill>
                <a:effectLst/>
                <a:latin typeface="LiberationSans"/>
              </a:rPr>
              <a:t>• </a:t>
            </a:r>
            <a:r>
              <a:rPr lang="en-GB" sz="2600" b="1" i="0" dirty="0">
                <a:solidFill>
                  <a:srgbClr val="000000"/>
                </a:solidFill>
                <a:effectLst/>
                <a:latin typeface="DejaVuSans-Bold"/>
              </a:rPr>
              <a:t>Time Specific</a:t>
            </a:r>
            <a:r>
              <a:rPr lang="en-GB" sz="2600" i="0" dirty="0">
                <a:solidFill>
                  <a:srgbClr val="000000"/>
                </a:solidFill>
                <a:effectLst/>
                <a:latin typeface="DejaVuSans-Bold"/>
              </a:rPr>
              <a:t>. </a:t>
            </a:r>
            <a:r>
              <a:rPr lang="en-GB" sz="2600" i="0" dirty="0">
                <a:solidFill>
                  <a:srgbClr val="310CCE"/>
                </a:solidFill>
                <a:effectLst/>
                <a:latin typeface="DejaVuSans-Bold"/>
              </a:rPr>
              <a:t>Be clear in the objectives about the </a:t>
            </a:r>
            <a:r>
              <a:rPr lang="en-GB" sz="2600" i="0" dirty="0">
                <a:solidFill>
                  <a:srgbClr val="00B050"/>
                </a:solidFill>
                <a:effectLst/>
                <a:latin typeface="DejaVuSans-Bold"/>
              </a:rPr>
              <a:t>timeframe </a:t>
            </a:r>
            <a:r>
              <a:rPr lang="en-GB" sz="2600" i="0" dirty="0">
                <a:solidFill>
                  <a:srgbClr val="310CCE"/>
                </a:solidFill>
                <a:effectLst/>
                <a:latin typeface="DejaVuSans-Bold"/>
              </a:rPr>
              <a:t>in which the </a:t>
            </a:r>
            <a:r>
              <a:rPr lang="en-GB" sz="2600" i="0" dirty="0">
                <a:solidFill>
                  <a:srgbClr val="00B050"/>
                </a:solidFill>
                <a:effectLst/>
                <a:latin typeface="DejaVuSans-Bold"/>
              </a:rPr>
              <a:t>program / activities</a:t>
            </a:r>
            <a:r>
              <a:rPr lang="en-GB" sz="2600" i="0" dirty="0">
                <a:solidFill>
                  <a:srgbClr val="310CCE"/>
                </a:solidFill>
                <a:effectLst/>
                <a:latin typeface="DejaVuSans-Bold"/>
              </a:rPr>
              <a:t>, as well as </a:t>
            </a:r>
            <a:r>
              <a:rPr lang="en-GB" sz="2600" i="0" dirty="0">
                <a:solidFill>
                  <a:srgbClr val="00B050"/>
                </a:solidFill>
                <a:effectLst/>
                <a:latin typeface="DejaVuSans-Bold"/>
              </a:rPr>
              <a:t>expected changes</a:t>
            </a:r>
            <a:r>
              <a:rPr lang="en-GB" sz="2600" i="0" dirty="0">
                <a:solidFill>
                  <a:srgbClr val="310CCE"/>
                </a:solidFill>
                <a:effectLst/>
                <a:latin typeface="DejaVuSans-Bold"/>
              </a:rPr>
              <a:t>, will take</a:t>
            </a:r>
            <a:r>
              <a:rPr lang="en-GB" sz="2600" dirty="0">
                <a:solidFill>
                  <a:srgbClr val="310CCE"/>
                </a:solidFill>
                <a:latin typeface="DejaVuSans-Bold"/>
              </a:rPr>
              <a:t> </a:t>
            </a:r>
            <a:r>
              <a:rPr lang="en-GB" sz="2600" i="0" dirty="0">
                <a:solidFill>
                  <a:srgbClr val="310CCE"/>
                </a:solidFill>
                <a:effectLst/>
                <a:latin typeface="DejaVuSans-Bold"/>
              </a:rPr>
              <a:t>place.</a:t>
            </a:r>
            <a:br>
              <a:rPr lang="en-GB" sz="1800" i="0" dirty="0">
                <a:solidFill>
                  <a:srgbClr val="310CCE"/>
                </a:solidFill>
                <a:effectLst/>
                <a:latin typeface="DejaVuSans-Bold"/>
              </a:rPr>
            </a:br>
            <a:br>
              <a:rPr lang="en-GB" sz="1800" i="0" dirty="0">
                <a:solidFill>
                  <a:srgbClr val="310CCE"/>
                </a:solidFill>
                <a:effectLst/>
                <a:latin typeface="DejaVuSans-Bold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94E6347-224D-4410-B957-87F6E58FE583}"/>
              </a:ext>
            </a:extLst>
          </p:cNvPr>
          <p:cNvCxnSpPr>
            <a:cxnSpLocks/>
          </p:cNvCxnSpPr>
          <p:nvPr/>
        </p:nvCxnSpPr>
        <p:spPr>
          <a:xfrm flipH="1">
            <a:off x="0" y="728870"/>
            <a:ext cx="12191998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30614AE-FF88-4403-84EA-9009A1C002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530087" cy="67586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F3CC4DE-FEF7-48F5-8E3E-759496EADA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1911" y="26504"/>
            <a:ext cx="530087" cy="675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745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</TotalTime>
  <Words>1090</Words>
  <Application>Microsoft Office PowerPoint</Application>
  <PresentationFormat>Widescreen</PresentationFormat>
  <Paragraphs>78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</vt:lpstr>
      <vt:lpstr>Calibri</vt:lpstr>
      <vt:lpstr>Calibri Light</vt:lpstr>
      <vt:lpstr>Carlito-Bold</vt:lpstr>
      <vt:lpstr>DejaVuSans</vt:lpstr>
      <vt:lpstr>DejaVuSans-Bold</vt:lpstr>
      <vt:lpstr>LiberationSans</vt:lpstr>
      <vt:lpstr>OpenSymbol</vt:lpstr>
      <vt:lpstr>Times New Roman</vt:lpstr>
      <vt:lpstr>Wingdings</vt:lpstr>
      <vt:lpstr>Office Theme</vt:lpstr>
      <vt:lpstr>Project Proposal Writing</vt:lpstr>
      <vt:lpstr>Proposal Writing</vt:lpstr>
      <vt:lpstr>Project Proposal Writing</vt:lpstr>
      <vt:lpstr>Project Proposal Writing</vt:lpstr>
      <vt:lpstr>Project Proposal Writing</vt:lpstr>
      <vt:lpstr>Project Proposal Writing</vt:lpstr>
      <vt:lpstr>Project Proposal Writing</vt:lpstr>
      <vt:lpstr>Project Proposal Writing</vt:lpstr>
      <vt:lpstr>Project Proposal Writing</vt:lpstr>
      <vt:lpstr>Project Proposal Writing</vt:lpstr>
      <vt:lpstr>Project Proposal Writing</vt:lpstr>
      <vt:lpstr>Project Proposal Writing</vt:lpstr>
      <vt:lpstr>Project Proposal Writing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a Project Proposal?</dc:title>
  <dc:creator>Misganaw Aguate</dc:creator>
  <cp:lastModifiedBy>Misganaw Aguate</cp:lastModifiedBy>
  <cp:revision>26</cp:revision>
  <dcterms:created xsi:type="dcterms:W3CDTF">2022-05-02T07:09:45Z</dcterms:created>
  <dcterms:modified xsi:type="dcterms:W3CDTF">2024-01-27T06:24:41Z</dcterms:modified>
</cp:coreProperties>
</file>